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65"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9C65718-F454-40C9-8C1E-E9C40DFF27CB}">
          <p14:sldIdLst>
            <p14:sldId id="256"/>
            <p14:sldId id="257"/>
            <p14:sldId id="258"/>
            <p14:sldId id="259"/>
            <p14:sldId id="260"/>
            <p14:sldId id="261"/>
            <p14:sldId id="262"/>
            <p14:sldId id="263"/>
            <p14:sldId id="264"/>
            <p14:sldId id="266"/>
            <p14:sldId id="267"/>
            <p14:sldId id="268"/>
            <p14:sldId id="269"/>
            <p14:sldId id="270"/>
            <p14:sldId id="271"/>
            <p14:sldId id="272"/>
            <p14:sldId id="273"/>
            <p14:sldId id="274"/>
            <p14:sldId id="275"/>
          </p14:sldIdLst>
        </p14:section>
        <p14:section name="Seção sem Título" id="{4795FB15-47B2-4927-AF9A-D07F64453B61}">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BFD5C-9D90-4FA4-815B-9062AFF7FC7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6621778-8444-4CA3-A448-543723C50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6645902-27AB-4B80-AC90-03BC0C48D9A8}"/>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5" name="Espaço Reservado para Rodapé 4">
            <a:extLst>
              <a:ext uri="{FF2B5EF4-FFF2-40B4-BE49-F238E27FC236}">
                <a16:creationId xmlns:a16="http://schemas.microsoft.com/office/drawing/2014/main" id="{8AE98268-0AA4-49CF-9792-789C3A37423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7AC3960-2D55-42C1-9B8D-6D6E7F8479FD}"/>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109364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F7C74-2CF6-4A68-9F7D-A586409744D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4E8C3F0-8306-4A9A-B816-7AA2483C316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BD7176-46FE-48BB-BFA6-45379071EB56}"/>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5" name="Espaço Reservado para Rodapé 4">
            <a:extLst>
              <a:ext uri="{FF2B5EF4-FFF2-40B4-BE49-F238E27FC236}">
                <a16:creationId xmlns:a16="http://schemas.microsoft.com/office/drawing/2014/main" id="{ADC050F8-5319-4721-A0D5-CA22E502966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30BC047-8682-461A-8304-600A37A1D791}"/>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272483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466E4E1-2509-4D2C-9833-4C91FB9E70E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26A3D03-B3B6-48E1-B6B7-53CCE75BF171}"/>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5753EC4-D1A8-4970-8219-66BD4B009B06}"/>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5" name="Espaço Reservado para Rodapé 4">
            <a:extLst>
              <a:ext uri="{FF2B5EF4-FFF2-40B4-BE49-F238E27FC236}">
                <a16:creationId xmlns:a16="http://schemas.microsoft.com/office/drawing/2014/main" id="{74DC21C5-7588-4883-AF77-D194A1CA901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F46EE4F-BB30-43D9-A0C0-365F16AF7C62}"/>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26756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C29AB-F0F8-40AF-91AC-D0D40D2248C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76334AC-C186-4C1C-B770-8DE74730AF5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31C4D16-A22A-46D7-922A-580FC7097E71}"/>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5" name="Espaço Reservado para Rodapé 4">
            <a:extLst>
              <a:ext uri="{FF2B5EF4-FFF2-40B4-BE49-F238E27FC236}">
                <a16:creationId xmlns:a16="http://schemas.microsoft.com/office/drawing/2014/main" id="{E847A72E-8749-48E6-BACD-2221A40E2E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B36519D-A207-43BC-851B-20C31C820BED}"/>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352743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994C2-D5AC-411A-A6FA-9CC5A82D8C0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97E054D-145C-40E1-826D-C5B3D8057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267B323-64E9-4FF1-B372-C624CED53C50}"/>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5" name="Espaço Reservado para Rodapé 4">
            <a:extLst>
              <a:ext uri="{FF2B5EF4-FFF2-40B4-BE49-F238E27FC236}">
                <a16:creationId xmlns:a16="http://schemas.microsoft.com/office/drawing/2014/main" id="{D3FC2422-E23E-4413-B13B-7052D8E4B04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4C11468-E4C0-42BB-AD5A-BE8937E85F7D}"/>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38546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C75BA-4BEB-451B-90DF-52DBC4C592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FF35317-8997-4F0F-BE4A-B25BB2F7B50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CC690D2-F50A-4201-BFA0-57D7584C76E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F689E23-D624-4F95-A7FD-705F6F3C64F0}"/>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6" name="Espaço Reservado para Rodapé 5">
            <a:extLst>
              <a:ext uri="{FF2B5EF4-FFF2-40B4-BE49-F238E27FC236}">
                <a16:creationId xmlns:a16="http://schemas.microsoft.com/office/drawing/2014/main" id="{0451B714-98D1-41E1-9DB8-2C8475FF8F6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F738D4B-5ED8-4740-A02C-A350F88E8933}"/>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293183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4605D-2D3F-4487-84BE-683614EA25E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40E55BF-4148-48F1-B5C4-10F696497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A3E0566-0F32-4CD7-8318-5B8EDC83E91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1C552EA-2F8C-4362-AED7-8F90C88B5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B9FE72B-FDCB-4F2E-B2E9-51D5229D595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34B358-FF94-4B59-AAC0-B56C64317843}"/>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8" name="Espaço Reservado para Rodapé 7">
            <a:extLst>
              <a:ext uri="{FF2B5EF4-FFF2-40B4-BE49-F238E27FC236}">
                <a16:creationId xmlns:a16="http://schemas.microsoft.com/office/drawing/2014/main" id="{33E1B2F7-2B8B-4A10-BC3A-E1CCE068624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61852B0-F2F4-4667-A6E5-2ABA2DD2B405}"/>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16614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6055B-C8C7-40A6-9D98-A302BCD392D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C87350C-2F72-4865-BBFA-72E4166BA7A7}"/>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4" name="Espaço Reservado para Rodapé 3">
            <a:extLst>
              <a:ext uri="{FF2B5EF4-FFF2-40B4-BE49-F238E27FC236}">
                <a16:creationId xmlns:a16="http://schemas.microsoft.com/office/drawing/2014/main" id="{51F07DC8-DB0F-4769-AA9C-5573B2ABD05A}"/>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DDBE73D-05D9-4D41-AC6A-A17EF6DB1388}"/>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388340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43B8832-F24E-48D4-AA3A-F95D97FD02BB}"/>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3" name="Espaço Reservado para Rodapé 2">
            <a:extLst>
              <a:ext uri="{FF2B5EF4-FFF2-40B4-BE49-F238E27FC236}">
                <a16:creationId xmlns:a16="http://schemas.microsoft.com/office/drawing/2014/main" id="{F0BF265B-7050-41AE-B94D-CBA3881AC1C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14B1297-1197-42BD-A428-88EA6612F01E}"/>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66787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FE015-E43F-4C75-AB9A-BA26FE3A49A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3DB0F23-0ABE-4EB4-8F8E-2E2994935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10A2531-7799-4DE4-B9EA-891808C49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9D22C2B-3C50-4992-813D-4499DDDFC2ED}"/>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6" name="Espaço Reservado para Rodapé 5">
            <a:extLst>
              <a:ext uri="{FF2B5EF4-FFF2-40B4-BE49-F238E27FC236}">
                <a16:creationId xmlns:a16="http://schemas.microsoft.com/office/drawing/2014/main" id="{43B94219-E301-4BCB-BFD1-8E06ECB55BD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B544C59-5390-4C31-9ADB-60B1F25CDD8E}"/>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154916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865606-880A-4774-8BBC-92BEA161743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973DF5E-BC37-46A2-8D25-14180D4F0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2E66CE9-837D-4201-AF3A-596137FD4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3A9D9BD-CB1E-463C-82E0-FD0565ADDF3C}"/>
              </a:ext>
            </a:extLst>
          </p:cNvPr>
          <p:cNvSpPr>
            <a:spLocks noGrp="1"/>
          </p:cNvSpPr>
          <p:nvPr>
            <p:ph type="dt" sz="half" idx="10"/>
          </p:nvPr>
        </p:nvSpPr>
        <p:spPr/>
        <p:txBody>
          <a:bodyPr/>
          <a:lstStyle/>
          <a:p>
            <a:fld id="{17CB6E4B-5FB1-44AF-9B2F-9BC4FD55BDCD}" type="datetimeFigureOut">
              <a:rPr lang="pt-BR" smtClean="0"/>
              <a:t>17/03/2021</a:t>
            </a:fld>
            <a:endParaRPr lang="pt-BR"/>
          </a:p>
        </p:txBody>
      </p:sp>
      <p:sp>
        <p:nvSpPr>
          <p:cNvPr id="6" name="Espaço Reservado para Rodapé 5">
            <a:extLst>
              <a:ext uri="{FF2B5EF4-FFF2-40B4-BE49-F238E27FC236}">
                <a16:creationId xmlns:a16="http://schemas.microsoft.com/office/drawing/2014/main" id="{1000100E-0D49-41D7-ABCD-A00226F408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5E65E85-7C92-4B10-BABC-A848EA15C666}"/>
              </a:ext>
            </a:extLst>
          </p:cNvPr>
          <p:cNvSpPr>
            <a:spLocks noGrp="1"/>
          </p:cNvSpPr>
          <p:nvPr>
            <p:ph type="sldNum" sz="quarter" idx="12"/>
          </p:nvPr>
        </p:nvSpPr>
        <p:spPr/>
        <p:txBody>
          <a:bodyPr/>
          <a:lstStyle/>
          <a:p>
            <a:fld id="{6C67AB5C-589D-4825-AED4-11DD8948795D}" type="slidenum">
              <a:rPr lang="pt-BR" smtClean="0"/>
              <a:t>‹nº›</a:t>
            </a:fld>
            <a:endParaRPr lang="pt-BR"/>
          </a:p>
        </p:txBody>
      </p:sp>
    </p:spTree>
    <p:extLst>
      <p:ext uri="{BB962C8B-B14F-4D97-AF65-F5344CB8AC3E}">
        <p14:creationId xmlns:p14="http://schemas.microsoft.com/office/powerpoint/2010/main" val="276843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6AA43BE-0CB8-435C-B93B-84EF80E2D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A5A8EE6-E8AF-4BF8-81A8-1621D4D46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9D89BCF-8803-44B2-879B-7A2070B7E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B6E4B-5FB1-44AF-9B2F-9BC4FD55BDCD}" type="datetimeFigureOut">
              <a:rPr lang="pt-BR" smtClean="0"/>
              <a:t>17/03/2021</a:t>
            </a:fld>
            <a:endParaRPr lang="pt-BR"/>
          </a:p>
        </p:txBody>
      </p:sp>
      <p:sp>
        <p:nvSpPr>
          <p:cNvPr id="5" name="Espaço Reservado para Rodapé 4">
            <a:extLst>
              <a:ext uri="{FF2B5EF4-FFF2-40B4-BE49-F238E27FC236}">
                <a16:creationId xmlns:a16="http://schemas.microsoft.com/office/drawing/2014/main" id="{958ACAAE-E793-4A5A-BE84-5286F4D65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4F91BD0-EFFD-491F-93E6-FB9840B34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7AB5C-589D-4825-AED4-11DD8948795D}" type="slidenum">
              <a:rPr lang="pt-BR" smtClean="0"/>
              <a:t>‹nº›</a:t>
            </a:fld>
            <a:endParaRPr lang="pt-BR"/>
          </a:p>
        </p:txBody>
      </p:sp>
    </p:spTree>
    <p:extLst>
      <p:ext uri="{BB962C8B-B14F-4D97-AF65-F5344CB8AC3E}">
        <p14:creationId xmlns:p14="http://schemas.microsoft.com/office/powerpoint/2010/main" val="191954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edu.gcfglobal.org/pt/tudo-sobre-o-windows-10/"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du.gcfglobal.org/pt/conhecimentos-tecnologicos/sistemas-operacionais-a-familia-unix/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olhardigital.com.br/noticia/segredo-do-windows-95-e-revelado-apos-25-anos-confira/106457"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lhardigital.com.br/noticia/segredo-do-windows-95-e-revelado-apos-25-anos-confira/106457"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olhardigital.com.br/noticia/internet-explorer-faz-25-anos-veja-como-ele-ajudou-a-mudar-a-web/10521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olhardigital.com.br/fique_seguro/noticia/windows-7-morrera-na-proxima-semana-saiba-como-isso-afeta-sua-vida/95239" TargetMode="Externa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4F826-7EB6-4518-B9B1-A8D41EFDC993}"/>
              </a:ext>
            </a:extLst>
          </p:cNvPr>
          <p:cNvSpPr>
            <a:spLocks noGrp="1"/>
          </p:cNvSpPr>
          <p:nvPr>
            <p:ph type="ctrTitle"/>
          </p:nvPr>
        </p:nvSpPr>
        <p:spPr>
          <a:xfrm>
            <a:off x="1245704" y="2441092"/>
            <a:ext cx="9700591" cy="984733"/>
          </a:xfrm>
        </p:spPr>
        <p:txBody>
          <a:bodyPr>
            <a:noAutofit/>
          </a:bodyPr>
          <a:lstStyle/>
          <a:p>
            <a:r>
              <a:rPr lang="pt-BR" sz="4800" b="1" dirty="0">
                <a:effectLst>
                  <a:outerShdw blurRad="38100" dist="38100" dir="2700000" algn="tl">
                    <a:srgbClr val="000000">
                      <a:alpha val="43137"/>
                    </a:srgbClr>
                  </a:outerShdw>
                </a:effectLst>
                <a:latin typeface="D-DIN"/>
                <a:ea typeface="D-DIN"/>
                <a:cs typeface="D-DIN"/>
              </a:rPr>
              <a:t>Software (sistemas operacionais e aplicativos)</a:t>
            </a:r>
            <a:endParaRPr lang="pt-BR" sz="4800" dirty="0"/>
          </a:p>
        </p:txBody>
      </p:sp>
      <p:sp>
        <p:nvSpPr>
          <p:cNvPr id="3" name="Subtítulo 2">
            <a:extLst>
              <a:ext uri="{FF2B5EF4-FFF2-40B4-BE49-F238E27FC236}">
                <a16:creationId xmlns:a16="http://schemas.microsoft.com/office/drawing/2014/main" id="{0F6F3EE8-DDC3-4BFD-8114-AD6EC8438136}"/>
              </a:ext>
            </a:extLst>
          </p:cNvPr>
          <p:cNvSpPr>
            <a:spLocks noGrp="1"/>
          </p:cNvSpPr>
          <p:nvPr>
            <p:ph type="subTitle" idx="1"/>
          </p:nvPr>
        </p:nvSpPr>
        <p:spPr>
          <a:xfrm>
            <a:off x="1370911" y="4592097"/>
            <a:ext cx="9144000" cy="1655762"/>
          </a:xfrm>
        </p:spPr>
        <p:txBody>
          <a:bodyPr/>
          <a:lstStyle/>
          <a:p>
            <a:r>
              <a:rPr lang="pt-BR" b="1" dirty="0">
                <a:effectLst>
                  <a:outerShdw blurRad="38100" dist="38100" dir="2700000" algn="tl">
                    <a:srgbClr val="000000">
                      <a:alpha val="43137"/>
                    </a:srgbClr>
                  </a:outerShdw>
                </a:effectLst>
              </a:rPr>
              <a:t>Prof. Danielle de Sousa</a:t>
            </a:r>
          </a:p>
        </p:txBody>
      </p:sp>
      <p:pic>
        <p:nvPicPr>
          <p:cNvPr id="4" name="image2.png">
            <a:extLst>
              <a:ext uri="{FF2B5EF4-FFF2-40B4-BE49-F238E27FC236}">
                <a16:creationId xmlns:a16="http://schemas.microsoft.com/office/drawing/2014/main" id="{BAB12F7B-4E32-4182-8556-1DFA90BC6BCB}"/>
              </a:ext>
            </a:extLst>
          </p:cNvPr>
          <p:cNvPicPr/>
          <p:nvPr/>
        </p:nvPicPr>
        <p:blipFill>
          <a:blip r:embed="rId2" cstate="print"/>
          <a:stretch>
            <a:fillRect/>
          </a:stretch>
        </p:blipFill>
        <p:spPr>
          <a:xfrm>
            <a:off x="0" y="0"/>
            <a:ext cx="597535" cy="6851650"/>
          </a:xfrm>
          <a:prstGeom prst="rect">
            <a:avLst/>
          </a:prstGeom>
        </p:spPr>
      </p:pic>
      <p:sp>
        <p:nvSpPr>
          <p:cNvPr id="6" name="Rectangle 2">
            <a:extLst>
              <a:ext uri="{FF2B5EF4-FFF2-40B4-BE49-F238E27FC236}">
                <a16:creationId xmlns:a16="http://schemas.microsoft.com/office/drawing/2014/main" id="{6855D821-B099-4D63-887E-BA31101D7E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2049" name="image1.png">
            <a:extLst>
              <a:ext uri="{FF2B5EF4-FFF2-40B4-BE49-F238E27FC236}">
                <a16:creationId xmlns:a16="http://schemas.microsoft.com/office/drawing/2014/main" id="{D423DAA4-9146-4156-B5A0-893EEBD51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478" y="182771"/>
            <a:ext cx="523450" cy="5957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6756037-F3C4-430A-89FA-FA79E977D4A5}"/>
              </a:ext>
            </a:extLst>
          </p:cNvPr>
          <p:cNvSpPr>
            <a:spLocks noChangeArrowheads="1"/>
          </p:cNvSpPr>
          <p:nvPr/>
        </p:nvSpPr>
        <p:spPr bwMode="auto">
          <a:xfrm>
            <a:off x="1476928" y="80559"/>
            <a:ext cx="1095361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1" i="0" u="none" strike="noStrike" cap="none" normalizeH="0" baseline="0" dirty="0">
                <a:ln>
                  <a:noFill/>
                </a:ln>
                <a:solidFill>
                  <a:srgbClr val="163862"/>
                </a:solidFill>
                <a:effectLst/>
                <a:latin typeface="Arial" panose="020B0604020202020204" pitchFamily="34" charset="0"/>
                <a:ea typeface="Arial" panose="020B0604020202020204" pitchFamily="34" charset="0"/>
              </a:rPr>
              <a:t>Janela para o</a:t>
            </a:r>
            <a:endParaRPr kumimoji="0" lang="pt-BR" altLang="pt-B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1" i="0" u="none" strike="noStrike" cap="none" normalizeH="0" baseline="0" dirty="0">
                <a:ln>
                  <a:noFill/>
                </a:ln>
                <a:solidFill>
                  <a:srgbClr val="163862"/>
                </a:solidFill>
                <a:effectLst/>
                <a:latin typeface="Arial" panose="020B0604020202020204" pitchFamily="34" charset="0"/>
                <a:ea typeface="Arial" panose="020B0604020202020204" pitchFamily="34" charset="0"/>
              </a:rPr>
              <a:t>Mundo</a:t>
            </a:r>
            <a:endParaRPr kumimoji="0" lang="pt-BR" altLang="pt-BR" sz="11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12B3FA3A-CCE7-4996-B34B-22DC368E31D7}"/>
              </a:ext>
            </a:extLst>
          </p:cNvPr>
          <p:cNvSpPr>
            <a:spLocks noChangeArrowheads="1"/>
          </p:cNvSpPr>
          <p:nvPr/>
        </p:nvSpPr>
        <p:spPr bwMode="auto">
          <a:xfrm>
            <a:off x="0" y="1568133"/>
            <a:ext cx="593725" cy="530098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spTree>
    <p:extLst>
      <p:ext uri="{BB962C8B-B14F-4D97-AF65-F5344CB8AC3E}">
        <p14:creationId xmlns:p14="http://schemas.microsoft.com/office/powerpoint/2010/main" val="1535965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p:txBody>
          <a:bodyPr>
            <a:normAutofit/>
          </a:bodyPr>
          <a:lstStyle/>
          <a:p>
            <a:pPr algn="ctr"/>
            <a:endParaRPr lang="pt-BR" dirty="0"/>
          </a:p>
        </p:txBody>
      </p:sp>
      <p:sp>
        <p:nvSpPr>
          <p:cNvPr id="2" name="Espaço Reservado para Conteúdo 1">
            <a:extLst>
              <a:ext uri="{FF2B5EF4-FFF2-40B4-BE49-F238E27FC236}">
                <a16:creationId xmlns:a16="http://schemas.microsoft.com/office/drawing/2014/main" id="{EC984BCE-3660-4190-8932-8D6BD3D80374}"/>
              </a:ext>
            </a:extLst>
          </p:cNvPr>
          <p:cNvSpPr>
            <a:spLocks noGrp="1"/>
          </p:cNvSpPr>
          <p:nvPr>
            <p:ph idx="1"/>
          </p:nvPr>
        </p:nvSpPr>
        <p:spPr/>
        <p:txBody>
          <a:bodyPr/>
          <a:lstStyle/>
          <a:p>
            <a:pPr marL="0" indent="0" algn="ctr">
              <a:buNone/>
            </a:pPr>
            <a:r>
              <a:rPr lang="pt-BR" sz="3600" b="1" dirty="0">
                <a:effectLst>
                  <a:outerShdw blurRad="38100" dist="38100" dir="2700000" algn="tl">
                    <a:srgbClr val="000000">
                      <a:alpha val="43137"/>
                    </a:srgbClr>
                  </a:outerShdw>
                </a:effectLst>
              </a:rPr>
              <a:t>Aplicativos </a:t>
            </a:r>
          </a:p>
          <a:p>
            <a:pPr marL="0" indent="0">
              <a:buNone/>
            </a:pPr>
            <a:r>
              <a:rPr lang="pt-BR" b="0" i="0" dirty="0">
                <a:solidFill>
                  <a:srgbClr val="202124"/>
                </a:solidFill>
                <a:effectLst/>
                <a:latin typeface="arial" panose="020B0604020202020204" pitchFamily="34" charset="0"/>
              </a:rPr>
              <a:t>Software </a:t>
            </a:r>
            <a:r>
              <a:rPr lang="pt-BR" b="1" i="0" dirty="0">
                <a:solidFill>
                  <a:srgbClr val="202124"/>
                </a:solidFill>
                <a:effectLst/>
                <a:latin typeface="arial" panose="020B0604020202020204" pitchFamily="34" charset="0"/>
              </a:rPr>
              <a:t>aplicativo</a:t>
            </a:r>
            <a:r>
              <a:rPr lang="pt-BR" b="0" i="0" dirty="0">
                <a:solidFill>
                  <a:srgbClr val="202124"/>
                </a:solidFill>
                <a:effectLst/>
                <a:latin typeface="arial" panose="020B0604020202020204" pitchFamily="34" charset="0"/>
              </a:rPr>
              <a:t> (ou </a:t>
            </a:r>
            <a:r>
              <a:rPr lang="pt-BR" b="1" i="0" dirty="0">
                <a:solidFill>
                  <a:srgbClr val="202124"/>
                </a:solidFill>
                <a:effectLst/>
                <a:latin typeface="arial" panose="020B0604020202020204" pitchFamily="34" charset="0"/>
              </a:rPr>
              <a:t>aplicativo</a:t>
            </a:r>
            <a:r>
              <a:rPr lang="pt-BR" b="0" i="0" dirty="0">
                <a:solidFill>
                  <a:srgbClr val="202124"/>
                </a:solidFill>
                <a:effectLst/>
                <a:latin typeface="arial" panose="020B0604020202020204" pitchFamily="34" charset="0"/>
              </a:rPr>
              <a:t> ou ainda aplicação) </a:t>
            </a:r>
            <a:r>
              <a:rPr lang="pt-BR" b="1" i="0" dirty="0">
                <a:solidFill>
                  <a:srgbClr val="202124"/>
                </a:solidFill>
                <a:effectLst/>
                <a:latin typeface="arial" panose="020B0604020202020204" pitchFamily="34" charset="0"/>
              </a:rPr>
              <a:t>é um</a:t>
            </a:r>
            <a:r>
              <a:rPr lang="pt-BR" b="0" i="0" dirty="0">
                <a:solidFill>
                  <a:srgbClr val="202124"/>
                </a:solidFill>
                <a:effectLst/>
                <a:latin typeface="arial" panose="020B0604020202020204" pitchFamily="34" charset="0"/>
              </a:rPr>
              <a:t> programa de computador que tem por objetivo o desempenho de tarefas práticas, em geral ligadas ao processamento de dados, como o trabalho em escritório ou empresarial. Tem como foco o usuário.</a:t>
            </a:r>
            <a:endParaRPr lang="pt-BR" dirty="0"/>
          </a:p>
        </p:txBody>
      </p:sp>
    </p:spTree>
    <p:extLst>
      <p:ext uri="{BB962C8B-B14F-4D97-AF65-F5344CB8AC3E}">
        <p14:creationId xmlns:p14="http://schemas.microsoft.com/office/powerpoint/2010/main" val="272132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p:txBody>
          <a:bodyPr>
            <a:normAutofit/>
          </a:bodyPr>
          <a:lstStyle/>
          <a:p>
            <a:pPr algn="ctr"/>
            <a:r>
              <a:rPr lang="pt-BR" sz="5400" b="1" dirty="0">
                <a:effectLst>
                  <a:outerShdw blurRad="38100" dist="38100" dir="2700000" algn="tl">
                    <a:srgbClr val="000000">
                      <a:alpha val="43137"/>
                    </a:srgbClr>
                  </a:outerShdw>
                </a:effectLst>
              </a:rPr>
              <a:t>Browser</a:t>
            </a:r>
          </a:p>
        </p:txBody>
      </p:sp>
      <p:pic>
        <p:nvPicPr>
          <p:cNvPr id="8" name="Espaço Reservado para Conteúdo 7">
            <a:extLst>
              <a:ext uri="{FF2B5EF4-FFF2-40B4-BE49-F238E27FC236}">
                <a16:creationId xmlns:a16="http://schemas.microsoft.com/office/drawing/2014/main" id="{3ED02B23-9685-4EC8-9E46-83AEA0DFAD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9462" y="1862802"/>
            <a:ext cx="6193075" cy="3786622"/>
          </a:xfrm>
        </p:spPr>
      </p:pic>
    </p:spTree>
    <p:extLst>
      <p:ext uri="{BB962C8B-B14F-4D97-AF65-F5344CB8AC3E}">
        <p14:creationId xmlns:p14="http://schemas.microsoft.com/office/powerpoint/2010/main" val="13061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587375" y="681037"/>
            <a:ext cx="10515600" cy="1325563"/>
          </a:xfrm>
        </p:spPr>
        <p:txBody>
          <a:bodyPr>
            <a:normAutofit fontScale="90000"/>
          </a:bodyPr>
          <a:lstStyle/>
          <a:p>
            <a:pPr algn="ctr"/>
            <a:r>
              <a:rPr lang="pt-BR" sz="5300" b="1" dirty="0">
                <a:solidFill>
                  <a:srgbClr val="1E222A"/>
                </a:solidFill>
                <a:effectLst>
                  <a:outerShdw blurRad="38100" dist="38100" dir="2700000" algn="tl">
                    <a:srgbClr val="000000">
                      <a:alpha val="43137"/>
                    </a:srgbClr>
                  </a:outerShdw>
                </a:effectLst>
              </a:rPr>
              <a:t>M</a:t>
            </a:r>
            <a:r>
              <a:rPr lang="pt-BR" sz="5300" b="1" i="0" dirty="0">
                <a:solidFill>
                  <a:srgbClr val="1E222A"/>
                </a:solidFill>
                <a:effectLst>
                  <a:outerShdw blurRad="38100" dist="38100" dir="2700000" algn="tl">
                    <a:srgbClr val="000000">
                      <a:alpha val="43137"/>
                    </a:srgbClr>
                  </a:outerShdw>
                </a:effectLst>
              </a:rPr>
              <a:t>alware </a:t>
            </a:r>
            <a:br>
              <a:rPr lang="pt-BR" sz="5300" b="1" i="0" dirty="0">
                <a:solidFill>
                  <a:srgbClr val="1E222A"/>
                </a:solidFill>
                <a:effectLst>
                  <a:outerShdw blurRad="38100" dist="38100" dir="2700000" algn="tl">
                    <a:srgbClr val="000000">
                      <a:alpha val="43137"/>
                    </a:srgbClr>
                  </a:outerShdw>
                </a:effectLst>
              </a:rPr>
            </a:br>
            <a:r>
              <a:rPr lang="pt-BR" sz="5300" b="1" i="0" dirty="0">
                <a:solidFill>
                  <a:srgbClr val="1E222A"/>
                </a:solidFill>
                <a:effectLst>
                  <a:outerShdw blurRad="38100" dist="38100" dir="2700000" algn="tl">
                    <a:srgbClr val="000000">
                      <a:alpha val="43137"/>
                    </a:srgbClr>
                  </a:outerShdw>
                </a:effectLst>
              </a:rPr>
              <a:t>(Software Malicioso)</a:t>
            </a:r>
            <a:br>
              <a:rPr lang="pt-BR" sz="1050" b="1" i="0" dirty="0">
                <a:solidFill>
                  <a:srgbClr val="1E222A"/>
                </a:solidFill>
                <a:effectLst/>
                <a:latin typeface="Roboto"/>
              </a:rPr>
            </a:br>
            <a:br>
              <a:rPr lang="pt-BR" sz="2400" b="1" i="0" dirty="0">
                <a:solidFill>
                  <a:srgbClr val="1E222A"/>
                </a:solidFill>
                <a:effectLst/>
                <a:latin typeface="Roboto"/>
              </a:rPr>
            </a:br>
            <a:endParaRPr lang="pt-BR" sz="5400" b="1" dirty="0">
              <a:effectLst>
                <a:outerShdw blurRad="38100" dist="38100" dir="2700000" algn="tl">
                  <a:srgbClr val="000000">
                    <a:alpha val="43137"/>
                  </a:srgbClr>
                </a:outerShdw>
              </a:effectLst>
            </a:endParaRPr>
          </a:p>
        </p:txBody>
      </p:sp>
      <p:pic>
        <p:nvPicPr>
          <p:cNvPr id="8" name="Espaço Reservado para Conteúdo 7">
            <a:extLst>
              <a:ext uri="{FF2B5EF4-FFF2-40B4-BE49-F238E27FC236}">
                <a16:creationId xmlns:a16="http://schemas.microsoft.com/office/drawing/2014/main" id="{0DAE9398-3848-4E7B-8693-23A2DC662F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1795" y="1951842"/>
            <a:ext cx="5628409" cy="3839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955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587375" y="681038"/>
            <a:ext cx="10515600" cy="1144588"/>
          </a:xfrm>
        </p:spPr>
        <p:txBody>
          <a:bodyPr>
            <a:normAutofit fontScale="90000"/>
          </a:bodyPr>
          <a:lstStyle/>
          <a:p>
            <a:pPr algn="ctr"/>
            <a:r>
              <a:rPr lang="pt-BR" sz="2700" b="1" dirty="0">
                <a:effectLst>
                  <a:outerShdw blurRad="38100" dist="38100" dir="2700000" algn="tl">
                    <a:srgbClr val="000000">
                      <a:alpha val="43137"/>
                    </a:srgbClr>
                  </a:outerShdw>
                </a:effectLst>
              </a:rPr>
              <a:t>M</a:t>
            </a:r>
            <a:r>
              <a:rPr lang="pt-BR" sz="2700" b="1" i="0" dirty="0">
                <a:effectLst>
                  <a:outerShdw blurRad="38100" dist="38100" dir="2700000" algn="tl">
                    <a:srgbClr val="000000">
                      <a:alpha val="43137"/>
                    </a:srgbClr>
                  </a:outerShdw>
                </a:effectLst>
              </a:rPr>
              <a:t>alware</a:t>
            </a:r>
            <a:r>
              <a:rPr lang="pt-BR" sz="2700" b="1" i="0" dirty="0">
                <a:solidFill>
                  <a:srgbClr val="1E222A"/>
                </a:solidFill>
                <a:effectLst>
                  <a:outerShdw blurRad="38100" dist="38100" dir="2700000" algn="tl">
                    <a:srgbClr val="000000">
                      <a:alpha val="43137"/>
                    </a:srgbClr>
                  </a:outerShdw>
                </a:effectLst>
              </a:rPr>
              <a:t> </a:t>
            </a:r>
            <a:br>
              <a:rPr lang="pt-BR" sz="2700" b="1" i="0" dirty="0">
                <a:solidFill>
                  <a:srgbClr val="1E222A"/>
                </a:solidFill>
                <a:effectLst>
                  <a:outerShdw blurRad="38100" dist="38100" dir="2700000" algn="tl">
                    <a:srgbClr val="000000">
                      <a:alpha val="43137"/>
                    </a:srgbClr>
                  </a:outerShdw>
                </a:effectLst>
              </a:rPr>
            </a:br>
            <a:r>
              <a:rPr lang="pt-BR" sz="2700" b="1" i="0" dirty="0">
                <a:solidFill>
                  <a:srgbClr val="1E222A"/>
                </a:solidFill>
                <a:effectLst>
                  <a:outerShdw blurRad="38100" dist="38100" dir="2700000" algn="tl">
                    <a:srgbClr val="000000">
                      <a:alpha val="43137"/>
                    </a:srgbClr>
                  </a:outerShdw>
                </a:effectLst>
              </a:rPr>
              <a:t>(Software Malicioso)</a:t>
            </a:r>
            <a:br>
              <a:rPr lang="pt-BR" sz="1050" b="1" i="0" dirty="0">
                <a:solidFill>
                  <a:srgbClr val="1E222A"/>
                </a:solidFill>
                <a:effectLst/>
                <a:latin typeface="Roboto"/>
              </a:rPr>
            </a:br>
            <a:br>
              <a:rPr lang="pt-BR" sz="2400" b="1" i="0" dirty="0">
                <a:solidFill>
                  <a:srgbClr val="1E222A"/>
                </a:solidFill>
                <a:effectLst/>
                <a:latin typeface="Roboto"/>
              </a:rPr>
            </a:br>
            <a:endParaRPr lang="pt-BR" sz="5400" b="1"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732DC709-2EB9-4119-9855-FAC2F7A6EF14}"/>
              </a:ext>
            </a:extLst>
          </p:cNvPr>
          <p:cNvSpPr>
            <a:spLocks noGrp="1"/>
          </p:cNvSpPr>
          <p:nvPr>
            <p:ph idx="1"/>
          </p:nvPr>
        </p:nvSpPr>
        <p:spPr>
          <a:xfrm>
            <a:off x="838200" y="1558609"/>
            <a:ext cx="10515600" cy="4351338"/>
          </a:xfrm>
        </p:spPr>
        <p:txBody>
          <a:bodyPr/>
          <a:lstStyle/>
          <a:p>
            <a:pPr algn="just"/>
            <a:r>
              <a:rPr lang="pt-BR" b="0" i="0" dirty="0">
                <a:effectLst/>
                <a:latin typeface="Roboto"/>
              </a:rPr>
              <a:t>O termo malware se refere a software que danifica dispositivos, rouba dados e causa o caos. Existem muitos tipos de malware, vírus, cavalos de Troia, </a:t>
            </a:r>
            <a:r>
              <a:rPr lang="pt-BR" b="0" i="0" dirty="0" err="1">
                <a:effectLst/>
                <a:latin typeface="Roboto"/>
              </a:rPr>
              <a:t>spyware</a:t>
            </a:r>
            <a:r>
              <a:rPr lang="pt-BR" b="0" i="0" dirty="0">
                <a:effectLst/>
                <a:latin typeface="Roboto"/>
              </a:rPr>
              <a:t>, </a:t>
            </a:r>
            <a:r>
              <a:rPr lang="pt-BR" b="0" i="0" dirty="0" err="1">
                <a:effectLst/>
                <a:latin typeface="Roboto"/>
              </a:rPr>
              <a:t>ransomware</a:t>
            </a:r>
            <a:r>
              <a:rPr lang="pt-BR" b="0" i="0" dirty="0">
                <a:effectLst/>
                <a:latin typeface="Roboto"/>
              </a:rPr>
              <a:t>, etc.</a:t>
            </a:r>
          </a:p>
          <a:p>
            <a:pPr algn="just"/>
            <a:endParaRPr lang="pt-BR" dirty="0">
              <a:latin typeface="Roboto"/>
            </a:endParaRPr>
          </a:p>
          <a:p>
            <a:pPr algn="just"/>
            <a:endParaRPr lang="pt-BR" dirty="0"/>
          </a:p>
        </p:txBody>
      </p:sp>
      <p:pic>
        <p:nvPicPr>
          <p:cNvPr id="11" name="Imagem 10">
            <a:extLst>
              <a:ext uri="{FF2B5EF4-FFF2-40B4-BE49-F238E27FC236}">
                <a16:creationId xmlns:a16="http://schemas.microsoft.com/office/drawing/2014/main" id="{3D30DD35-70F9-43C6-B591-E10071F8FE49}"/>
              </a:ext>
            </a:extLst>
          </p:cNvPr>
          <p:cNvPicPr>
            <a:picLocks noChangeAspect="1"/>
          </p:cNvPicPr>
          <p:nvPr/>
        </p:nvPicPr>
        <p:blipFill rotWithShape="1">
          <a:blip r:embed="rId3">
            <a:extLst>
              <a:ext uri="{28A0092B-C50C-407E-A947-70E740481C1C}">
                <a14:useLocalDpi xmlns:a14="http://schemas.microsoft.com/office/drawing/2010/main" val="0"/>
              </a:ext>
            </a:extLst>
          </a:blip>
          <a:srcRect t="4032" r="2406" b="5310"/>
          <a:stretch/>
        </p:blipFill>
        <p:spPr>
          <a:xfrm>
            <a:off x="2486890" y="3266550"/>
            <a:ext cx="7737765" cy="34060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175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587375" y="681038"/>
            <a:ext cx="10515600" cy="1144588"/>
          </a:xfrm>
        </p:spPr>
        <p:txBody>
          <a:bodyPr>
            <a:normAutofit fontScale="90000"/>
          </a:bodyPr>
          <a:lstStyle/>
          <a:p>
            <a:pPr algn="ctr"/>
            <a:r>
              <a:rPr lang="pt-BR" sz="2700" b="1" dirty="0">
                <a:effectLst>
                  <a:outerShdw blurRad="38100" dist="38100" dir="2700000" algn="tl">
                    <a:srgbClr val="000000">
                      <a:alpha val="43137"/>
                    </a:srgbClr>
                  </a:outerShdw>
                </a:effectLst>
              </a:rPr>
              <a:t>M</a:t>
            </a:r>
            <a:r>
              <a:rPr lang="pt-BR" sz="2700" b="1" i="0" dirty="0">
                <a:effectLst>
                  <a:outerShdw blurRad="38100" dist="38100" dir="2700000" algn="tl">
                    <a:srgbClr val="000000">
                      <a:alpha val="43137"/>
                    </a:srgbClr>
                  </a:outerShdw>
                </a:effectLst>
              </a:rPr>
              <a:t>alware </a:t>
            </a:r>
            <a:br>
              <a:rPr lang="pt-BR" sz="2700" b="1" i="0" dirty="0">
                <a:effectLst>
                  <a:outerShdw blurRad="38100" dist="38100" dir="2700000" algn="tl">
                    <a:srgbClr val="000000">
                      <a:alpha val="43137"/>
                    </a:srgbClr>
                  </a:outerShdw>
                </a:effectLst>
              </a:rPr>
            </a:br>
            <a:r>
              <a:rPr lang="pt-BR" sz="2700" b="1" i="0" dirty="0">
                <a:effectLst>
                  <a:outerShdw blurRad="38100" dist="38100" dir="2700000" algn="tl">
                    <a:srgbClr val="000000">
                      <a:alpha val="43137"/>
                    </a:srgbClr>
                  </a:outerShdw>
                </a:effectLst>
              </a:rPr>
              <a:t>(Software Malicioso)</a:t>
            </a:r>
            <a:br>
              <a:rPr lang="pt-BR" sz="1050" b="1" i="0" dirty="0">
                <a:solidFill>
                  <a:srgbClr val="1E222A"/>
                </a:solidFill>
                <a:effectLst/>
                <a:latin typeface="Roboto"/>
              </a:rPr>
            </a:br>
            <a:br>
              <a:rPr lang="pt-BR" sz="2400" b="1" i="0" dirty="0">
                <a:solidFill>
                  <a:srgbClr val="1E222A"/>
                </a:solidFill>
                <a:effectLst/>
                <a:latin typeface="Roboto"/>
              </a:rPr>
            </a:br>
            <a:endParaRPr lang="pt-BR" sz="5400" b="1"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732DC709-2EB9-4119-9855-FAC2F7A6EF14}"/>
              </a:ext>
            </a:extLst>
          </p:cNvPr>
          <p:cNvSpPr>
            <a:spLocks noGrp="1"/>
          </p:cNvSpPr>
          <p:nvPr>
            <p:ph idx="1"/>
          </p:nvPr>
        </p:nvSpPr>
        <p:spPr>
          <a:xfrm>
            <a:off x="1147474" y="1983450"/>
            <a:ext cx="5502708" cy="3935616"/>
          </a:xfrm>
        </p:spPr>
        <p:txBody>
          <a:bodyPr>
            <a:normAutofit fontScale="92500" lnSpcReduction="20000"/>
          </a:bodyPr>
          <a:lstStyle/>
          <a:p>
            <a:pPr algn="just">
              <a:lnSpc>
                <a:spcPct val="100000"/>
              </a:lnSpc>
            </a:pPr>
            <a:r>
              <a:rPr lang="pt-BR" sz="2400" b="1" i="0" dirty="0">
                <a:solidFill>
                  <a:srgbClr val="1E222A"/>
                </a:solidFill>
                <a:effectLst/>
                <a:latin typeface="Roboto"/>
              </a:rPr>
              <a:t>Vírus</a:t>
            </a:r>
          </a:p>
          <a:p>
            <a:pPr algn="just">
              <a:lnSpc>
                <a:spcPct val="100000"/>
              </a:lnSpc>
              <a:buFont typeface="Wingdings" panose="05000000000000000000" pitchFamily="2" charset="2"/>
              <a:buChar char="ü"/>
            </a:pPr>
            <a:r>
              <a:rPr lang="pt-BR" sz="2400" b="0" i="0" dirty="0">
                <a:effectLst/>
                <a:latin typeface="Roboto"/>
              </a:rPr>
              <a:t>os vírus são malwares desagradáveis que sequestram os recursos do seu computador para se replicar, se espalhar e causar caos. </a:t>
            </a:r>
          </a:p>
          <a:p>
            <a:pPr algn="just">
              <a:lnSpc>
                <a:spcPct val="100000"/>
              </a:lnSpc>
              <a:buFont typeface="Wingdings" panose="05000000000000000000" pitchFamily="2" charset="2"/>
              <a:buChar char="ü"/>
            </a:pPr>
            <a:endParaRPr lang="pt-BR" sz="2400" dirty="0">
              <a:latin typeface="Roboto"/>
            </a:endParaRPr>
          </a:p>
          <a:p>
            <a:pPr algn="just">
              <a:lnSpc>
                <a:spcPct val="100000"/>
              </a:lnSpc>
              <a:buFont typeface="Wingdings" panose="05000000000000000000" pitchFamily="2" charset="2"/>
              <a:buChar char="ü"/>
            </a:pPr>
            <a:r>
              <a:rPr lang="pt-BR" sz="2400" b="0" i="0" dirty="0">
                <a:solidFill>
                  <a:srgbClr val="1E222A"/>
                </a:solidFill>
                <a:effectLst/>
                <a:latin typeface="Roboto"/>
              </a:rPr>
              <a:t>Como a variedade biológica, vírus de computador não “acontecem” simplesmente. Eles são fabricados, frequentemente com grande cuidado, com a intenção de atacar computadores, sistemas e redes.</a:t>
            </a:r>
            <a:endParaRPr lang="pt-BR" sz="2400" b="1" i="0" dirty="0">
              <a:effectLst/>
              <a:latin typeface="Roboto"/>
            </a:endParaRPr>
          </a:p>
          <a:p>
            <a:pPr algn="just"/>
            <a:endParaRPr lang="pt-BR" dirty="0"/>
          </a:p>
        </p:txBody>
      </p:sp>
      <p:pic>
        <p:nvPicPr>
          <p:cNvPr id="8" name="Imagem 7">
            <a:extLst>
              <a:ext uri="{FF2B5EF4-FFF2-40B4-BE49-F238E27FC236}">
                <a16:creationId xmlns:a16="http://schemas.microsoft.com/office/drawing/2014/main" id="{E77D3365-0881-4B5F-9772-35DA367E0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109" y="1884571"/>
            <a:ext cx="4452072" cy="2977941"/>
          </a:xfrm>
          <a:prstGeom prst="rect">
            <a:avLst/>
          </a:prstGeom>
        </p:spPr>
      </p:pic>
    </p:spTree>
    <p:extLst>
      <p:ext uri="{BB962C8B-B14F-4D97-AF65-F5344CB8AC3E}">
        <p14:creationId xmlns:p14="http://schemas.microsoft.com/office/powerpoint/2010/main" val="34573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587375" y="429895"/>
            <a:ext cx="10515600" cy="1144588"/>
          </a:xfrm>
        </p:spPr>
        <p:txBody>
          <a:bodyPr>
            <a:normAutofit fontScale="90000"/>
          </a:bodyPr>
          <a:lstStyle/>
          <a:p>
            <a:pPr algn="ctr"/>
            <a:r>
              <a:rPr lang="pt-BR" sz="2700" b="1" dirty="0">
                <a:effectLst>
                  <a:outerShdw blurRad="38100" dist="38100" dir="2700000" algn="tl">
                    <a:srgbClr val="000000">
                      <a:alpha val="43137"/>
                    </a:srgbClr>
                  </a:outerShdw>
                </a:effectLst>
              </a:rPr>
              <a:t>M</a:t>
            </a:r>
            <a:r>
              <a:rPr lang="pt-BR" sz="2700" b="1" i="0" dirty="0">
                <a:effectLst>
                  <a:outerShdw blurRad="38100" dist="38100" dir="2700000" algn="tl">
                    <a:srgbClr val="000000">
                      <a:alpha val="43137"/>
                    </a:srgbClr>
                  </a:outerShdw>
                </a:effectLst>
              </a:rPr>
              <a:t>alware </a:t>
            </a:r>
            <a:br>
              <a:rPr lang="pt-BR" sz="2700" b="1" i="0" dirty="0">
                <a:effectLst>
                  <a:outerShdw blurRad="38100" dist="38100" dir="2700000" algn="tl">
                    <a:srgbClr val="000000">
                      <a:alpha val="43137"/>
                    </a:srgbClr>
                  </a:outerShdw>
                </a:effectLst>
              </a:rPr>
            </a:br>
            <a:r>
              <a:rPr lang="pt-BR" sz="2700" b="1" i="0" dirty="0">
                <a:effectLst>
                  <a:outerShdw blurRad="38100" dist="38100" dir="2700000" algn="tl">
                    <a:srgbClr val="000000">
                      <a:alpha val="43137"/>
                    </a:srgbClr>
                  </a:outerShdw>
                </a:effectLst>
              </a:rPr>
              <a:t>(Software Malicioso)</a:t>
            </a:r>
            <a:br>
              <a:rPr lang="pt-BR" sz="1050" b="1" i="0" dirty="0">
                <a:solidFill>
                  <a:srgbClr val="1E222A"/>
                </a:solidFill>
                <a:effectLst/>
                <a:latin typeface="Roboto"/>
              </a:rPr>
            </a:br>
            <a:br>
              <a:rPr lang="pt-BR" sz="2400" b="1" i="0" dirty="0">
                <a:solidFill>
                  <a:srgbClr val="1E222A"/>
                </a:solidFill>
                <a:effectLst/>
                <a:latin typeface="Roboto"/>
              </a:rPr>
            </a:br>
            <a:endParaRPr lang="pt-BR" sz="5400" b="1" dirty="0">
              <a:effectLst>
                <a:outerShdw blurRad="38100" dist="38100" dir="2700000" algn="tl">
                  <a:srgbClr val="000000">
                    <a:alpha val="43137"/>
                  </a:srgbClr>
                </a:outerShdw>
              </a:effectLst>
            </a:endParaRPr>
          </a:p>
        </p:txBody>
      </p:sp>
      <p:sp>
        <p:nvSpPr>
          <p:cNvPr id="9" name="Espaço Reservado para Conteúdo 8">
            <a:extLst>
              <a:ext uri="{FF2B5EF4-FFF2-40B4-BE49-F238E27FC236}">
                <a16:creationId xmlns:a16="http://schemas.microsoft.com/office/drawing/2014/main" id="{6DFF3C35-A1BD-417F-8119-6E5421220B7A}"/>
              </a:ext>
            </a:extLst>
          </p:cNvPr>
          <p:cNvSpPr>
            <a:spLocks noGrp="1"/>
          </p:cNvSpPr>
          <p:nvPr>
            <p:ph idx="1"/>
          </p:nvPr>
        </p:nvSpPr>
        <p:spPr>
          <a:xfrm>
            <a:off x="730828" y="1012190"/>
            <a:ext cx="4520046" cy="5300980"/>
          </a:xfrm>
        </p:spPr>
        <p:txBody>
          <a:bodyPr/>
          <a:lstStyle/>
          <a:p>
            <a:pPr marL="0" indent="0">
              <a:buNone/>
            </a:pPr>
            <a:r>
              <a:rPr lang="pt-BR" b="1" i="0" dirty="0">
                <a:effectLst/>
                <a:latin typeface="Roboto"/>
              </a:rPr>
              <a:t>Cavalo de Troia</a:t>
            </a:r>
          </a:p>
          <a:p>
            <a:pPr marL="0" indent="0" algn="just">
              <a:buNone/>
            </a:pPr>
            <a:r>
              <a:rPr lang="pt-BR" b="0" i="0" dirty="0">
                <a:effectLst/>
                <a:latin typeface="Roboto"/>
              </a:rPr>
              <a:t>Ele imita a técnica de ataque dos gregos para contaminar computadores. Um Cavalo de Troia se passa por programas aparentemente inofensivos ou tenta te enganar para que você o instale em sua máquina.</a:t>
            </a:r>
            <a:endParaRPr lang="pt-BR" b="1" i="0" dirty="0">
              <a:effectLst/>
              <a:latin typeface="Roboto"/>
            </a:endParaRPr>
          </a:p>
        </p:txBody>
      </p:sp>
      <p:pic>
        <p:nvPicPr>
          <p:cNvPr id="12" name="Imagem 11">
            <a:extLst>
              <a:ext uri="{FF2B5EF4-FFF2-40B4-BE49-F238E27FC236}">
                <a16:creationId xmlns:a16="http://schemas.microsoft.com/office/drawing/2014/main" id="{1145EFF7-6619-48A4-8668-1618639D9169}"/>
              </a:ext>
            </a:extLst>
          </p:cNvPr>
          <p:cNvPicPr>
            <a:picLocks noChangeAspect="1"/>
          </p:cNvPicPr>
          <p:nvPr/>
        </p:nvPicPr>
        <p:blipFill rotWithShape="1">
          <a:blip r:embed="rId3"/>
          <a:srcRect l="16532" t="10616" r="19204" b="5308"/>
          <a:stretch/>
        </p:blipFill>
        <p:spPr>
          <a:xfrm>
            <a:off x="5250874" y="902321"/>
            <a:ext cx="6686154" cy="4917988"/>
          </a:xfrm>
          <a:prstGeom prst="rect">
            <a:avLst/>
          </a:prstGeom>
        </p:spPr>
      </p:pic>
    </p:spTree>
    <p:extLst>
      <p:ext uri="{BB962C8B-B14F-4D97-AF65-F5344CB8AC3E}">
        <p14:creationId xmlns:p14="http://schemas.microsoft.com/office/powerpoint/2010/main" val="166089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587375" y="429895"/>
            <a:ext cx="10515600" cy="1144588"/>
          </a:xfrm>
        </p:spPr>
        <p:txBody>
          <a:bodyPr>
            <a:normAutofit fontScale="90000"/>
          </a:bodyPr>
          <a:lstStyle/>
          <a:p>
            <a:pPr algn="ctr"/>
            <a:r>
              <a:rPr lang="pt-BR" sz="2700" b="1" dirty="0">
                <a:effectLst>
                  <a:outerShdw blurRad="38100" dist="38100" dir="2700000" algn="tl">
                    <a:srgbClr val="000000">
                      <a:alpha val="43137"/>
                    </a:srgbClr>
                  </a:outerShdw>
                </a:effectLst>
              </a:rPr>
              <a:t>M</a:t>
            </a:r>
            <a:r>
              <a:rPr lang="pt-BR" sz="2700" b="1" i="0" dirty="0">
                <a:effectLst>
                  <a:outerShdw blurRad="38100" dist="38100" dir="2700000" algn="tl">
                    <a:srgbClr val="000000">
                      <a:alpha val="43137"/>
                    </a:srgbClr>
                  </a:outerShdw>
                </a:effectLst>
              </a:rPr>
              <a:t>alware </a:t>
            </a:r>
            <a:br>
              <a:rPr lang="pt-BR" sz="2700" b="1" i="0" dirty="0">
                <a:effectLst>
                  <a:outerShdw blurRad="38100" dist="38100" dir="2700000" algn="tl">
                    <a:srgbClr val="000000">
                      <a:alpha val="43137"/>
                    </a:srgbClr>
                  </a:outerShdw>
                </a:effectLst>
              </a:rPr>
            </a:br>
            <a:r>
              <a:rPr lang="pt-BR" sz="2700" b="1" i="0" dirty="0">
                <a:effectLst>
                  <a:outerShdw blurRad="38100" dist="38100" dir="2700000" algn="tl">
                    <a:srgbClr val="000000">
                      <a:alpha val="43137"/>
                    </a:srgbClr>
                  </a:outerShdw>
                </a:effectLst>
              </a:rPr>
              <a:t>(Software Malicioso)</a:t>
            </a:r>
            <a:br>
              <a:rPr lang="pt-BR" sz="1050" b="1" i="0" dirty="0">
                <a:solidFill>
                  <a:srgbClr val="1E222A"/>
                </a:solidFill>
                <a:effectLst/>
                <a:latin typeface="Roboto"/>
              </a:rPr>
            </a:br>
            <a:br>
              <a:rPr lang="pt-BR" sz="2400" b="1" i="0" dirty="0">
                <a:solidFill>
                  <a:srgbClr val="1E222A"/>
                </a:solidFill>
                <a:effectLst/>
                <a:latin typeface="Roboto"/>
              </a:rPr>
            </a:br>
            <a:endParaRPr lang="pt-BR" sz="5400" b="1" dirty="0">
              <a:effectLst>
                <a:outerShdw blurRad="38100" dist="38100" dir="2700000" algn="tl">
                  <a:srgbClr val="000000">
                    <a:alpha val="43137"/>
                  </a:srgbClr>
                </a:outerShdw>
              </a:effectLst>
            </a:endParaRPr>
          </a:p>
        </p:txBody>
      </p:sp>
      <p:sp>
        <p:nvSpPr>
          <p:cNvPr id="9" name="Espaço Reservado para Conteúdo 8">
            <a:extLst>
              <a:ext uri="{FF2B5EF4-FFF2-40B4-BE49-F238E27FC236}">
                <a16:creationId xmlns:a16="http://schemas.microsoft.com/office/drawing/2014/main" id="{6DFF3C35-A1BD-417F-8119-6E5421220B7A}"/>
              </a:ext>
            </a:extLst>
          </p:cNvPr>
          <p:cNvSpPr>
            <a:spLocks noGrp="1"/>
          </p:cNvSpPr>
          <p:nvPr>
            <p:ph idx="1"/>
          </p:nvPr>
        </p:nvSpPr>
        <p:spPr>
          <a:xfrm>
            <a:off x="730827" y="1012190"/>
            <a:ext cx="5157355" cy="5300980"/>
          </a:xfrm>
        </p:spPr>
        <p:txBody>
          <a:bodyPr>
            <a:normAutofit/>
          </a:bodyPr>
          <a:lstStyle/>
          <a:p>
            <a:pPr marL="0" indent="0">
              <a:buNone/>
            </a:pPr>
            <a:r>
              <a:rPr lang="pt-BR" b="1" i="0" dirty="0" err="1">
                <a:effectLst>
                  <a:outerShdw blurRad="38100" dist="38100" dir="2700000" algn="tl">
                    <a:srgbClr val="000000">
                      <a:alpha val="43137"/>
                    </a:srgbClr>
                  </a:outerShdw>
                </a:effectLst>
                <a:latin typeface="Roboto"/>
              </a:rPr>
              <a:t>Spyware</a:t>
            </a:r>
            <a:endParaRPr lang="pt-BR" b="1" i="0" dirty="0">
              <a:effectLst>
                <a:outerShdw blurRad="38100" dist="38100" dir="2700000" algn="tl">
                  <a:srgbClr val="000000">
                    <a:alpha val="43137"/>
                  </a:srgbClr>
                </a:outerShdw>
              </a:effectLst>
              <a:latin typeface="Roboto"/>
            </a:endParaRPr>
          </a:p>
          <a:p>
            <a:pPr marL="0" indent="0" algn="just">
              <a:buNone/>
            </a:pPr>
            <a:r>
              <a:rPr lang="pt-BR" b="0" i="0" dirty="0">
                <a:effectLst/>
                <a:latin typeface="Roboto"/>
              </a:rPr>
              <a:t>É um </a:t>
            </a:r>
            <a:r>
              <a:rPr lang="pt-BR" b="1" i="0" dirty="0">
                <a:effectLst/>
                <a:latin typeface="Roboto"/>
              </a:rPr>
              <a:t>software de espionagem</a:t>
            </a:r>
            <a:r>
              <a:rPr lang="pt-BR" b="0" i="0" dirty="0">
                <a:effectLst/>
                <a:latin typeface="Roboto"/>
              </a:rPr>
              <a:t>. Mas descobrir se você tem um </a:t>
            </a:r>
            <a:r>
              <a:rPr lang="pt-BR" b="0" i="0" dirty="0" err="1">
                <a:effectLst/>
                <a:latin typeface="Roboto"/>
              </a:rPr>
              <a:t>spyware</a:t>
            </a:r>
            <a:r>
              <a:rPr lang="pt-BR" b="0" i="0" dirty="0">
                <a:effectLst/>
                <a:latin typeface="Roboto"/>
              </a:rPr>
              <a:t> em seu dispositivo não é nada simples. Por definição, esse é um negócio traiçoeiro, que roda em segundo plano sem ser percebido enquanto coleta informações ou concede acesso remoto ao seu autor.</a:t>
            </a:r>
            <a:endParaRPr lang="pt-BR" b="1" i="0" dirty="0">
              <a:effectLst/>
              <a:latin typeface="Roboto"/>
            </a:endParaRPr>
          </a:p>
        </p:txBody>
      </p:sp>
      <p:pic>
        <p:nvPicPr>
          <p:cNvPr id="3" name="Imagem 2">
            <a:extLst>
              <a:ext uri="{FF2B5EF4-FFF2-40B4-BE49-F238E27FC236}">
                <a16:creationId xmlns:a16="http://schemas.microsoft.com/office/drawing/2014/main" id="{AFA454C6-DC6C-4CBE-B359-DEBE106F4D1B}"/>
              </a:ext>
            </a:extLst>
          </p:cNvPr>
          <p:cNvPicPr>
            <a:picLocks noChangeAspect="1"/>
          </p:cNvPicPr>
          <p:nvPr/>
        </p:nvPicPr>
        <p:blipFill rotWithShape="1">
          <a:blip r:embed="rId3"/>
          <a:srcRect l="9583" t="9881" r="42500" b="6246"/>
          <a:stretch/>
        </p:blipFill>
        <p:spPr>
          <a:xfrm>
            <a:off x="5888182" y="821430"/>
            <a:ext cx="5842000" cy="5749233"/>
          </a:xfrm>
          <a:prstGeom prst="rect">
            <a:avLst/>
          </a:prstGeom>
        </p:spPr>
      </p:pic>
    </p:spTree>
    <p:extLst>
      <p:ext uri="{BB962C8B-B14F-4D97-AF65-F5344CB8AC3E}">
        <p14:creationId xmlns:p14="http://schemas.microsoft.com/office/powerpoint/2010/main" val="194254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587375" y="429895"/>
            <a:ext cx="10515600" cy="1144588"/>
          </a:xfrm>
        </p:spPr>
        <p:txBody>
          <a:bodyPr>
            <a:normAutofit fontScale="90000"/>
          </a:bodyPr>
          <a:lstStyle/>
          <a:p>
            <a:pPr algn="ctr"/>
            <a:r>
              <a:rPr lang="pt-BR" sz="2700" b="1" dirty="0">
                <a:effectLst>
                  <a:outerShdw blurRad="38100" dist="38100" dir="2700000" algn="tl">
                    <a:srgbClr val="000000">
                      <a:alpha val="43137"/>
                    </a:srgbClr>
                  </a:outerShdw>
                </a:effectLst>
              </a:rPr>
              <a:t>M</a:t>
            </a:r>
            <a:r>
              <a:rPr lang="pt-BR" sz="2700" b="1" i="0" dirty="0">
                <a:effectLst>
                  <a:outerShdw blurRad="38100" dist="38100" dir="2700000" algn="tl">
                    <a:srgbClr val="000000">
                      <a:alpha val="43137"/>
                    </a:srgbClr>
                  </a:outerShdw>
                </a:effectLst>
              </a:rPr>
              <a:t>alware </a:t>
            </a:r>
            <a:br>
              <a:rPr lang="pt-BR" sz="2700" b="1" i="0" dirty="0">
                <a:effectLst>
                  <a:outerShdw blurRad="38100" dist="38100" dir="2700000" algn="tl">
                    <a:srgbClr val="000000">
                      <a:alpha val="43137"/>
                    </a:srgbClr>
                  </a:outerShdw>
                </a:effectLst>
              </a:rPr>
            </a:br>
            <a:r>
              <a:rPr lang="pt-BR" sz="2700" b="1" i="0" dirty="0">
                <a:effectLst>
                  <a:outerShdw blurRad="38100" dist="38100" dir="2700000" algn="tl">
                    <a:srgbClr val="000000">
                      <a:alpha val="43137"/>
                    </a:srgbClr>
                  </a:outerShdw>
                </a:effectLst>
              </a:rPr>
              <a:t>(Software Malicioso)</a:t>
            </a:r>
            <a:br>
              <a:rPr lang="pt-BR" sz="1050" b="1" i="0" dirty="0">
                <a:solidFill>
                  <a:srgbClr val="1E222A"/>
                </a:solidFill>
                <a:effectLst/>
                <a:latin typeface="Roboto"/>
              </a:rPr>
            </a:br>
            <a:br>
              <a:rPr lang="pt-BR" sz="2400" b="1" i="0" dirty="0">
                <a:solidFill>
                  <a:srgbClr val="1E222A"/>
                </a:solidFill>
                <a:effectLst/>
                <a:latin typeface="Roboto"/>
              </a:rPr>
            </a:br>
            <a:endParaRPr lang="pt-BR" sz="5400" b="1" dirty="0">
              <a:effectLst>
                <a:outerShdw blurRad="38100" dist="38100" dir="2700000" algn="tl">
                  <a:srgbClr val="000000">
                    <a:alpha val="43137"/>
                  </a:srgbClr>
                </a:outerShdw>
              </a:effectLst>
            </a:endParaRPr>
          </a:p>
        </p:txBody>
      </p:sp>
      <p:sp>
        <p:nvSpPr>
          <p:cNvPr id="9" name="Espaço Reservado para Conteúdo 8">
            <a:extLst>
              <a:ext uri="{FF2B5EF4-FFF2-40B4-BE49-F238E27FC236}">
                <a16:creationId xmlns:a16="http://schemas.microsoft.com/office/drawing/2014/main" id="{6DFF3C35-A1BD-417F-8119-6E5421220B7A}"/>
              </a:ext>
            </a:extLst>
          </p:cNvPr>
          <p:cNvSpPr>
            <a:spLocks noGrp="1"/>
          </p:cNvSpPr>
          <p:nvPr>
            <p:ph idx="1"/>
          </p:nvPr>
        </p:nvSpPr>
        <p:spPr>
          <a:xfrm>
            <a:off x="625764" y="1371600"/>
            <a:ext cx="10753725" cy="5300980"/>
          </a:xfrm>
        </p:spPr>
        <p:txBody>
          <a:bodyPr/>
          <a:lstStyle/>
          <a:p>
            <a:pPr marL="0" indent="0">
              <a:buNone/>
            </a:pPr>
            <a:r>
              <a:rPr lang="pt-BR" b="1" i="0" dirty="0" err="1">
                <a:solidFill>
                  <a:srgbClr val="1E222A"/>
                </a:solidFill>
                <a:effectLst/>
                <a:latin typeface="Roboto"/>
              </a:rPr>
              <a:t>Ransomware</a:t>
            </a:r>
            <a:endParaRPr lang="pt-BR" b="1" i="0" dirty="0">
              <a:solidFill>
                <a:srgbClr val="1E222A"/>
              </a:solidFill>
              <a:effectLst/>
              <a:latin typeface="Roboto"/>
            </a:endParaRPr>
          </a:p>
          <a:p>
            <a:pPr marL="0" indent="0" algn="just">
              <a:buNone/>
            </a:pPr>
            <a:r>
              <a:rPr lang="pt-BR" b="0" i="0" dirty="0">
                <a:effectLst/>
                <a:latin typeface="Roboto"/>
              </a:rPr>
              <a:t> É um software maligno que criptografa arquivos em seu computador e bloqueia completamente seu acesso a eles.</a:t>
            </a:r>
            <a:endParaRPr lang="pt-BR" b="1" i="0" dirty="0">
              <a:effectLst/>
              <a:latin typeface="Roboto"/>
            </a:endParaRPr>
          </a:p>
        </p:txBody>
      </p:sp>
      <p:sp>
        <p:nvSpPr>
          <p:cNvPr id="12" name="CaixaDeTexto 11">
            <a:extLst>
              <a:ext uri="{FF2B5EF4-FFF2-40B4-BE49-F238E27FC236}">
                <a16:creationId xmlns:a16="http://schemas.microsoft.com/office/drawing/2014/main" id="{67ABFFD6-0FA3-4BBB-B36C-76E502D7E805}"/>
              </a:ext>
            </a:extLst>
          </p:cNvPr>
          <p:cNvSpPr txBox="1"/>
          <p:nvPr/>
        </p:nvSpPr>
        <p:spPr>
          <a:xfrm>
            <a:off x="600075" y="3037892"/>
            <a:ext cx="6096000" cy="523220"/>
          </a:xfrm>
          <a:prstGeom prst="rect">
            <a:avLst/>
          </a:prstGeom>
          <a:noFill/>
        </p:spPr>
        <p:txBody>
          <a:bodyPr wrap="square">
            <a:spAutoFit/>
          </a:bodyPr>
          <a:lstStyle/>
          <a:p>
            <a:pPr algn="l" fontAlgn="base"/>
            <a:r>
              <a:rPr lang="pt-BR" sz="2800" b="1" i="0" dirty="0">
                <a:effectLst/>
                <a:latin typeface="Roboto"/>
              </a:rPr>
              <a:t>Adware</a:t>
            </a:r>
          </a:p>
        </p:txBody>
      </p:sp>
      <p:sp>
        <p:nvSpPr>
          <p:cNvPr id="16" name="CaixaDeTexto 15">
            <a:extLst>
              <a:ext uri="{FF2B5EF4-FFF2-40B4-BE49-F238E27FC236}">
                <a16:creationId xmlns:a16="http://schemas.microsoft.com/office/drawing/2014/main" id="{3AFB1803-D039-47BB-893E-EC98B1BB2750}"/>
              </a:ext>
            </a:extLst>
          </p:cNvPr>
          <p:cNvSpPr txBox="1"/>
          <p:nvPr/>
        </p:nvSpPr>
        <p:spPr>
          <a:xfrm>
            <a:off x="712066" y="3575760"/>
            <a:ext cx="10049193" cy="954107"/>
          </a:xfrm>
          <a:prstGeom prst="rect">
            <a:avLst/>
          </a:prstGeom>
          <a:noFill/>
        </p:spPr>
        <p:txBody>
          <a:bodyPr wrap="square">
            <a:spAutoFit/>
          </a:bodyPr>
          <a:lstStyle/>
          <a:p>
            <a:pPr algn="just"/>
            <a:r>
              <a:rPr lang="pt-BR" sz="2800" i="0" dirty="0">
                <a:effectLst/>
                <a:latin typeface="Roboto"/>
              </a:rPr>
              <a:t>Malware de publicidade - apresenta anúncios indesejados com o uso de métodos invasivos e potencialmente perigosos.</a:t>
            </a:r>
            <a:endParaRPr lang="pt-BR" sz="2800" dirty="0"/>
          </a:p>
        </p:txBody>
      </p:sp>
      <p:sp>
        <p:nvSpPr>
          <p:cNvPr id="17" name="CaixaDeTexto 16">
            <a:extLst>
              <a:ext uri="{FF2B5EF4-FFF2-40B4-BE49-F238E27FC236}">
                <a16:creationId xmlns:a16="http://schemas.microsoft.com/office/drawing/2014/main" id="{7F71A773-6639-4C20-9722-2FAB3CC3C7FA}"/>
              </a:ext>
            </a:extLst>
          </p:cNvPr>
          <p:cNvSpPr txBox="1"/>
          <p:nvPr/>
        </p:nvSpPr>
        <p:spPr>
          <a:xfrm>
            <a:off x="600075" y="4631859"/>
            <a:ext cx="6096000" cy="523220"/>
          </a:xfrm>
          <a:prstGeom prst="rect">
            <a:avLst/>
          </a:prstGeom>
          <a:noFill/>
        </p:spPr>
        <p:txBody>
          <a:bodyPr wrap="square">
            <a:spAutoFit/>
          </a:bodyPr>
          <a:lstStyle/>
          <a:p>
            <a:pPr algn="l" fontAlgn="base"/>
            <a:r>
              <a:rPr lang="pt-BR" b="1" i="0" dirty="0">
                <a:solidFill>
                  <a:srgbClr val="003366"/>
                </a:solidFill>
                <a:effectLst/>
                <a:latin typeface="Roboto"/>
              </a:rPr>
              <a:t> </a:t>
            </a:r>
            <a:r>
              <a:rPr lang="pt-BR" sz="2800" b="1" i="0" dirty="0" err="1">
                <a:effectLst/>
                <a:latin typeface="Roboto"/>
              </a:rPr>
              <a:t>Botnet</a:t>
            </a:r>
            <a:endParaRPr lang="pt-BR" sz="2800" b="1" i="0" dirty="0">
              <a:effectLst/>
              <a:latin typeface="Roboto"/>
            </a:endParaRPr>
          </a:p>
        </p:txBody>
      </p:sp>
      <p:sp>
        <p:nvSpPr>
          <p:cNvPr id="18" name="CaixaDeTexto 17">
            <a:extLst>
              <a:ext uri="{FF2B5EF4-FFF2-40B4-BE49-F238E27FC236}">
                <a16:creationId xmlns:a16="http://schemas.microsoft.com/office/drawing/2014/main" id="{0FDE048F-4E2F-44A2-8F19-618100ACB538}"/>
              </a:ext>
            </a:extLst>
          </p:cNvPr>
          <p:cNvSpPr txBox="1"/>
          <p:nvPr/>
        </p:nvSpPr>
        <p:spPr>
          <a:xfrm>
            <a:off x="812511" y="5148605"/>
            <a:ext cx="9598920" cy="1200329"/>
          </a:xfrm>
          <a:prstGeom prst="rect">
            <a:avLst/>
          </a:prstGeom>
          <a:noFill/>
        </p:spPr>
        <p:txBody>
          <a:bodyPr wrap="square">
            <a:spAutoFit/>
          </a:bodyPr>
          <a:lstStyle/>
          <a:p>
            <a:r>
              <a:rPr lang="pt-BR" sz="2400" b="0" i="0" dirty="0">
                <a:effectLst/>
                <a:latin typeface="Roboto"/>
              </a:rPr>
              <a:t>É uma rede de computadores infectados que, sob o comando de um único computador principal, trabalham juntos para cumprir um objetivo.</a:t>
            </a:r>
            <a:endParaRPr lang="pt-BR" sz="2400" dirty="0"/>
          </a:p>
        </p:txBody>
      </p:sp>
    </p:spTree>
    <p:extLst>
      <p:ext uri="{BB962C8B-B14F-4D97-AF65-F5344CB8AC3E}">
        <p14:creationId xmlns:p14="http://schemas.microsoft.com/office/powerpoint/2010/main" val="4230874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587375" y="429895"/>
            <a:ext cx="10515600" cy="1144588"/>
          </a:xfrm>
        </p:spPr>
        <p:txBody>
          <a:bodyPr>
            <a:normAutofit fontScale="90000"/>
          </a:bodyPr>
          <a:lstStyle/>
          <a:p>
            <a:pPr algn="ctr"/>
            <a:r>
              <a:rPr lang="pt-BR" sz="2700" b="1" dirty="0">
                <a:effectLst>
                  <a:outerShdw blurRad="38100" dist="38100" dir="2700000" algn="tl">
                    <a:srgbClr val="000000">
                      <a:alpha val="43137"/>
                    </a:srgbClr>
                  </a:outerShdw>
                </a:effectLst>
              </a:rPr>
              <a:t>M</a:t>
            </a:r>
            <a:r>
              <a:rPr lang="pt-BR" sz="2700" b="1" i="0" dirty="0">
                <a:effectLst>
                  <a:outerShdw blurRad="38100" dist="38100" dir="2700000" algn="tl">
                    <a:srgbClr val="000000">
                      <a:alpha val="43137"/>
                    </a:srgbClr>
                  </a:outerShdw>
                </a:effectLst>
              </a:rPr>
              <a:t>alware </a:t>
            </a:r>
            <a:br>
              <a:rPr lang="pt-BR" sz="2700" b="1" i="0" dirty="0">
                <a:effectLst>
                  <a:outerShdw blurRad="38100" dist="38100" dir="2700000" algn="tl">
                    <a:srgbClr val="000000">
                      <a:alpha val="43137"/>
                    </a:srgbClr>
                  </a:outerShdw>
                </a:effectLst>
              </a:rPr>
            </a:br>
            <a:r>
              <a:rPr lang="pt-BR" sz="2700" b="1" i="0" dirty="0">
                <a:effectLst>
                  <a:outerShdw blurRad="38100" dist="38100" dir="2700000" algn="tl">
                    <a:srgbClr val="000000">
                      <a:alpha val="43137"/>
                    </a:srgbClr>
                  </a:outerShdw>
                </a:effectLst>
              </a:rPr>
              <a:t>(Software Malicioso)</a:t>
            </a:r>
            <a:br>
              <a:rPr lang="pt-BR" sz="1050" b="1" i="0" dirty="0">
                <a:solidFill>
                  <a:srgbClr val="1E222A"/>
                </a:solidFill>
                <a:effectLst/>
                <a:latin typeface="Roboto"/>
              </a:rPr>
            </a:br>
            <a:br>
              <a:rPr lang="pt-BR" sz="2400" b="1" i="0" dirty="0">
                <a:solidFill>
                  <a:srgbClr val="1E222A"/>
                </a:solidFill>
                <a:effectLst/>
                <a:latin typeface="Roboto"/>
              </a:rPr>
            </a:br>
            <a:endParaRPr lang="pt-BR" sz="5400" b="1" dirty="0">
              <a:effectLst>
                <a:outerShdw blurRad="38100" dist="38100" dir="2700000" algn="tl">
                  <a:srgbClr val="000000">
                    <a:alpha val="43137"/>
                  </a:srgbClr>
                </a:outerShdw>
              </a:effectLst>
            </a:endParaRPr>
          </a:p>
        </p:txBody>
      </p:sp>
      <p:sp>
        <p:nvSpPr>
          <p:cNvPr id="9" name="Espaço Reservado para Conteúdo 8">
            <a:extLst>
              <a:ext uri="{FF2B5EF4-FFF2-40B4-BE49-F238E27FC236}">
                <a16:creationId xmlns:a16="http://schemas.microsoft.com/office/drawing/2014/main" id="{6DFF3C35-A1BD-417F-8119-6E5421220B7A}"/>
              </a:ext>
            </a:extLst>
          </p:cNvPr>
          <p:cNvSpPr>
            <a:spLocks noGrp="1"/>
          </p:cNvSpPr>
          <p:nvPr>
            <p:ph idx="1"/>
          </p:nvPr>
        </p:nvSpPr>
        <p:spPr>
          <a:xfrm>
            <a:off x="730827" y="1012190"/>
            <a:ext cx="10953173" cy="5300980"/>
          </a:xfrm>
        </p:spPr>
        <p:txBody>
          <a:bodyPr/>
          <a:lstStyle/>
          <a:p>
            <a:pPr marL="0" indent="0">
              <a:buNone/>
            </a:pPr>
            <a:r>
              <a:rPr lang="pt-BR" b="1" i="0" dirty="0">
                <a:solidFill>
                  <a:srgbClr val="003366"/>
                </a:solidFill>
                <a:effectLst/>
                <a:latin typeface="Roboto"/>
              </a:rPr>
              <a:t>Para diversão</a:t>
            </a:r>
            <a:endParaRPr lang="pt-BR" dirty="0"/>
          </a:p>
          <a:p>
            <a:r>
              <a:rPr lang="pt-BR" b="1" dirty="0" err="1">
                <a:effectLst>
                  <a:outerShdw blurRad="38100" dist="38100" dir="2700000" algn="tl">
                    <a:srgbClr val="000000">
                      <a:alpha val="43137"/>
                    </a:srgbClr>
                  </a:outerShdw>
                </a:effectLst>
              </a:rPr>
              <a:t>Virus</a:t>
            </a:r>
            <a:r>
              <a:rPr lang="pt-BR" b="1" dirty="0">
                <a:effectLst>
                  <a:outerShdw blurRad="38100" dist="38100" dir="2700000" algn="tl">
                    <a:srgbClr val="000000">
                      <a:alpha val="43137"/>
                    </a:srgbClr>
                  </a:outerShdw>
                </a:effectLst>
              </a:rPr>
              <a:t> </a:t>
            </a:r>
            <a:r>
              <a:rPr lang="pt-BR" b="1" dirty="0" err="1">
                <a:effectLst>
                  <a:outerShdw blurRad="38100" dist="38100" dir="2700000" algn="tl">
                    <a:srgbClr val="000000">
                      <a:alpha val="43137"/>
                    </a:srgbClr>
                  </a:outerShdw>
                </a:effectLst>
              </a:rPr>
              <a:t>crepp</a:t>
            </a:r>
            <a:r>
              <a:rPr lang="pt-BR" b="1" dirty="0">
                <a:effectLst>
                  <a:outerShdw blurRad="38100" dist="38100" dir="2700000" algn="tl">
                    <a:srgbClr val="000000">
                      <a:alpha val="43137"/>
                    </a:srgbClr>
                  </a:outerShdw>
                </a:effectLst>
              </a:rPr>
              <a:t> </a:t>
            </a:r>
            <a:r>
              <a:rPr lang="pt-BR" dirty="0"/>
              <a:t>-</a:t>
            </a:r>
            <a:r>
              <a:rPr lang="pt-BR" b="0" i="0" dirty="0">
                <a:solidFill>
                  <a:srgbClr val="1E222A"/>
                </a:solidFill>
                <a:effectLst/>
                <a:latin typeface="Roboto"/>
              </a:rPr>
              <a:t> 1971, que exibia a mensagem “</a:t>
            </a:r>
            <a:r>
              <a:rPr lang="pt-BR" b="0" i="0" dirty="0" err="1">
                <a:solidFill>
                  <a:srgbClr val="1E222A"/>
                </a:solidFill>
                <a:effectLst/>
                <a:latin typeface="Roboto"/>
              </a:rPr>
              <a:t>I’m</a:t>
            </a:r>
            <a:r>
              <a:rPr lang="pt-BR" b="0" i="0" dirty="0">
                <a:solidFill>
                  <a:srgbClr val="1E222A"/>
                </a:solidFill>
                <a:effectLst/>
                <a:latin typeface="Roboto"/>
              </a:rPr>
              <a:t> </a:t>
            </a:r>
            <a:r>
              <a:rPr lang="pt-BR" b="0" i="0" dirty="0" err="1">
                <a:solidFill>
                  <a:srgbClr val="1E222A"/>
                </a:solidFill>
                <a:effectLst/>
                <a:latin typeface="Roboto"/>
              </a:rPr>
              <a:t>the</a:t>
            </a:r>
            <a:r>
              <a:rPr lang="pt-BR" b="0" i="0" dirty="0">
                <a:solidFill>
                  <a:srgbClr val="1E222A"/>
                </a:solidFill>
                <a:effectLst/>
                <a:latin typeface="Roboto"/>
              </a:rPr>
              <a:t> </a:t>
            </a:r>
            <a:r>
              <a:rPr lang="pt-BR" b="0" i="0" dirty="0" err="1">
                <a:solidFill>
                  <a:srgbClr val="1E222A"/>
                </a:solidFill>
                <a:effectLst/>
                <a:latin typeface="Roboto"/>
              </a:rPr>
              <a:t>creeper</a:t>
            </a:r>
            <a:r>
              <a:rPr lang="pt-BR" b="0" i="0" dirty="0">
                <a:solidFill>
                  <a:srgbClr val="1E222A"/>
                </a:solidFill>
                <a:effectLst/>
                <a:latin typeface="Roboto"/>
              </a:rPr>
              <a:t>, catch me </a:t>
            </a:r>
            <a:r>
              <a:rPr lang="pt-BR" b="0" i="0" dirty="0" err="1">
                <a:solidFill>
                  <a:srgbClr val="1E222A"/>
                </a:solidFill>
                <a:effectLst/>
                <a:latin typeface="Roboto"/>
              </a:rPr>
              <a:t>if</a:t>
            </a:r>
            <a:r>
              <a:rPr lang="pt-BR" b="0" i="0" dirty="0">
                <a:solidFill>
                  <a:srgbClr val="1E222A"/>
                </a:solidFill>
                <a:effectLst/>
                <a:latin typeface="Roboto"/>
              </a:rPr>
              <a:t> </a:t>
            </a:r>
            <a:r>
              <a:rPr lang="pt-BR" b="0" i="0" dirty="0" err="1">
                <a:solidFill>
                  <a:srgbClr val="1E222A"/>
                </a:solidFill>
                <a:effectLst/>
                <a:latin typeface="Roboto"/>
              </a:rPr>
              <a:t>you</a:t>
            </a:r>
            <a:r>
              <a:rPr lang="pt-BR" b="0" i="0" dirty="0">
                <a:solidFill>
                  <a:srgbClr val="1E222A"/>
                </a:solidFill>
                <a:effectLst/>
                <a:latin typeface="Roboto"/>
              </a:rPr>
              <a:t> </a:t>
            </a:r>
            <a:r>
              <a:rPr lang="pt-BR" b="0" i="0" dirty="0" err="1">
                <a:solidFill>
                  <a:srgbClr val="1E222A"/>
                </a:solidFill>
                <a:effectLst/>
                <a:latin typeface="Roboto"/>
              </a:rPr>
              <a:t>can</a:t>
            </a:r>
            <a:r>
              <a:rPr lang="pt-BR" b="0" i="0" dirty="0">
                <a:solidFill>
                  <a:srgbClr val="1E222A"/>
                </a:solidFill>
                <a:effectLst/>
                <a:latin typeface="Roboto"/>
              </a:rPr>
              <a:t>!” (sou o rastejador, pegue-me se puder).</a:t>
            </a:r>
          </a:p>
          <a:p>
            <a:endParaRPr lang="pt-BR" dirty="0">
              <a:solidFill>
                <a:srgbClr val="1E222A"/>
              </a:solidFill>
              <a:latin typeface="Roboto"/>
            </a:endParaRPr>
          </a:p>
          <a:p>
            <a:pPr marL="0" indent="0">
              <a:buNone/>
            </a:pPr>
            <a:r>
              <a:rPr lang="pt-BR" b="1" i="0" dirty="0">
                <a:solidFill>
                  <a:srgbClr val="003366"/>
                </a:solidFill>
                <a:effectLst/>
                <a:latin typeface="Roboto"/>
              </a:rPr>
              <a:t>Para o mal</a:t>
            </a:r>
            <a:endParaRPr lang="pt-BR" dirty="0"/>
          </a:p>
          <a:p>
            <a:r>
              <a:rPr lang="pt-BR" b="1" dirty="0" err="1">
                <a:effectLst>
                  <a:outerShdw blurRad="38100" dist="38100" dir="2700000" algn="tl">
                    <a:srgbClr val="000000">
                      <a:alpha val="43137"/>
                    </a:srgbClr>
                  </a:outerShdw>
                </a:effectLst>
              </a:rPr>
              <a:t>Virus</a:t>
            </a:r>
            <a:r>
              <a:rPr lang="pt-BR" b="1" dirty="0">
                <a:effectLst>
                  <a:outerShdw blurRad="38100" dist="38100" dir="2700000" algn="tl">
                    <a:srgbClr val="000000">
                      <a:alpha val="43137"/>
                    </a:srgbClr>
                  </a:outerShdw>
                </a:effectLst>
              </a:rPr>
              <a:t> ILOVEYOU </a:t>
            </a:r>
            <a:r>
              <a:rPr lang="pt-BR" dirty="0"/>
              <a:t>- </a:t>
            </a:r>
            <a:r>
              <a:rPr lang="pt-BR" b="0" i="0" dirty="0">
                <a:solidFill>
                  <a:srgbClr val="1E222A"/>
                </a:solidFill>
                <a:effectLst/>
                <a:latin typeface="Roboto"/>
              </a:rPr>
              <a:t> destruiu os arquivos de mais de 50 milhões de usuários de internet em todo o mundo.</a:t>
            </a:r>
          </a:p>
          <a:p>
            <a:endParaRPr lang="pt-BR" b="1" i="0" dirty="0">
              <a:solidFill>
                <a:srgbClr val="003366"/>
              </a:solidFill>
              <a:effectLst/>
              <a:latin typeface="Roboto"/>
            </a:endParaRPr>
          </a:p>
          <a:p>
            <a:pPr marL="0" indent="0">
              <a:buNone/>
            </a:pPr>
            <a:r>
              <a:rPr lang="pt-BR" b="1" i="0" dirty="0">
                <a:solidFill>
                  <a:srgbClr val="003366"/>
                </a:solidFill>
                <a:effectLst/>
                <a:latin typeface="Roboto"/>
              </a:rPr>
              <a:t>Para... o bem?</a:t>
            </a:r>
          </a:p>
          <a:p>
            <a:r>
              <a:rPr lang="pt-BR" b="1" i="0" dirty="0">
                <a:solidFill>
                  <a:srgbClr val="003366"/>
                </a:solidFill>
                <a:effectLst>
                  <a:outerShdw blurRad="38100" dist="38100" dir="2700000" algn="tl">
                    <a:srgbClr val="000000">
                      <a:alpha val="43137"/>
                    </a:srgbClr>
                  </a:outerShdw>
                </a:effectLst>
                <a:latin typeface="Roboto"/>
              </a:rPr>
              <a:t> </a:t>
            </a:r>
            <a:r>
              <a:rPr lang="pt-BR" b="1" i="0" dirty="0">
                <a:solidFill>
                  <a:srgbClr val="1E222A"/>
                </a:solidFill>
                <a:effectLst>
                  <a:outerShdw blurRad="38100" dist="38100" dir="2700000" algn="tl">
                    <a:srgbClr val="000000">
                      <a:alpha val="43137"/>
                    </a:srgbClr>
                  </a:outerShdw>
                </a:effectLst>
                <a:latin typeface="Roboto"/>
              </a:rPr>
              <a:t>Linux</a:t>
            </a:r>
            <a:r>
              <a:rPr lang="pt-BR" b="1" dirty="0">
                <a:solidFill>
                  <a:srgbClr val="1E222A"/>
                </a:solidFill>
                <a:effectLst>
                  <a:outerShdw blurRad="38100" dist="38100" dir="2700000" algn="tl">
                    <a:srgbClr val="000000">
                      <a:alpha val="43137"/>
                    </a:srgbClr>
                  </a:outerShdw>
                </a:effectLst>
                <a:latin typeface="Roboto"/>
              </a:rPr>
              <a:t> </a:t>
            </a:r>
            <a:r>
              <a:rPr lang="pt-BR" b="1" dirty="0">
                <a:solidFill>
                  <a:srgbClr val="1E222A"/>
                </a:solidFill>
                <a:latin typeface="Roboto"/>
              </a:rPr>
              <a:t>- </a:t>
            </a:r>
            <a:r>
              <a:rPr lang="pt-BR" b="0" i="0" dirty="0">
                <a:solidFill>
                  <a:srgbClr val="1E222A"/>
                </a:solidFill>
                <a:effectLst/>
                <a:latin typeface="Roboto"/>
              </a:rPr>
              <a:t>ele infecta um dispositivo sem consentimento do usuário e coordena suas ações através de uma rede </a:t>
            </a:r>
            <a:r>
              <a:rPr lang="pt-BR" b="0" i="0" dirty="0" err="1">
                <a:solidFill>
                  <a:srgbClr val="1E222A"/>
                </a:solidFill>
                <a:effectLst/>
                <a:latin typeface="Roboto"/>
              </a:rPr>
              <a:t>peer-to-peer</a:t>
            </a:r>
            <a:r>
              <a:rPr lang="pt-BR" dirty="0">
                <a:solidFill>
                  <a:srgbClr val="1E222A"/>
                </a:solidFill>
                <a:latin typeface="Roboto"/>
              </a:rPr>
              <a:t>.</a:t>
            </a:r>
            <a:endParaRPr lang="pt-BR" b="1" i="0" dirty="0">
              <a:solidFill>
                <a:srgbClr val="003366"/>
              </a:solidFill>
              <a:effectLst/>
              <a:latin typeface="Roboto"/>
            </a:endParaRPr>
          </a:p>
        </p:txBody>
      </p:sp>
    </p:spTree>
    <p:extLst>
      <p:ext uri="{BB962C8B-B14F-4D97-AF65-F5344CB8AC3E}">
        <p14:creationId xmlns:p14="http://schemas.microsoft.com/office/powerpoint/2010/main" val="2514667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587375" y="429895"/>
            <a:ext cx="10515600" cy="1144588"/>
          </a:xfrm>
        </p:spPr>
        <p:txBody>
          <a:bodyPr>
            <a:normAutofit fontScale="90000"/>
          </a:bodyPr>
          <a:lstStyle/>
          <a:p>
            <a:pPr algn="ctr"/>
            <a:r>
              <a:rPr lang="pt-BR" sz="2700" b="1" dirty="0">
                <a:effectLst>
                  <a:outerShdw blurRad="38100" dist="38100" dir="2700000" algn="tl">
                    <a:srgbClr val="000000">
                      <a:alpha val="43137"/>
                    </a:srgbClr>
                  </a:outerShdw>
                </a:effectLst>
              </a:rPr>
              <a:t>M</a:t>
            </a:r>
            <a:r>
              <a:rPr lang="pt-BR" sz="2700" b="1" i="0" dirty="0">
                <a:effectLst>
                  <a:outerShdw blurRad="38100" dist="38100" dir="2700000" algn="tl">
                    <a:srgbClr val="000000">
                      <a:alpha val="43137"/>
                    </a:srgbClr>
                  </a:outerShdw>
                </a:effectLst>
              </a:rPr>
              <a:t>alware </a:t>
            </a:r>
            <a:br>
              <a:rPr lang="pt-BR" sz="2700" b="1" i="0" dirty="0">
                <a:effectLst>
                  <a:outerShdw blurRad="38100" dist="38100" dir="2700000" algn="tl">
                    <a:srgbClr val="000000">
                      <a:alpha val="43137"/>
                    </a:srgbClr>
                  </a:outerShdw>
                </a:effectLst>
              </a:rPr>
            </a:br>
            <a:r>
              <a:rPr lang="pt-BR" sz="2700" b="1" i="0" dirty="0">
                <a:effectLst>
                  <a:outerShdw blurRad="38100" dist="38100" dir="2700000" algn="tl">
                    <a:srgbClr val="000000">
                      <a:alpha val="43137"/>
                    </a:srgbClr>
                  </a:outerShdw>
                </a:effectLst>
              </a:rPr>
              <a:t>(Software Malicioso)</a:t>
            </a:r>
            <a:br>
              <a:rPr lang="pt-BR" sz="1050" b="1" i="0" dirty="0">
                <a:solidFill>
                  <a:srgbClr val="1E222A"/>
                </a:solidFill>
                <a:effectLst/>
                <a:latin typeface="Roboto"/>
              </a:rPr>
            </a:br>
            <a:br>
              <a:rPr lang="pt-BR" sz="2400" b="1" i="0" dirty="0">
                <a:solidFill>
                  <a:srgbClr val="1E222A"/>
                </a:solidFill>
                <a:effectLst/>
                <a:latin typeface="Roboto"/>
              </a:rPr>
            </a:br>
            <a:endParaRPr lang="pt-BR" sz="5400" b="1" dirty="0">
              <a:effectLst>
                <a:outerShdw blurRad="38100" dist="38100" dir="2700000" algn="tl">
                  <a:srgbClr val="000000">
                    <a:alpha val="43137"/>
                  </a:srgbClr>
                </a:outerShdw>
              </a:effectLst>
            </a:endParaRPr>
          </a:p>
        </p:txBody>
      </p:sp>
      <p:sp>
        <p:nvSpPr>
          <p:cNvPr id="9" name="Espaço Reservado para Conteúdo 8">
            <a:extLst>
              <a:ext uri="{FF2B5EF4-FFF2-40B4-BE49-F238E27FC236}">
                <a16:creationId xmlns:a16="http://schemas.microsoft.com/office/drawing/2014/main" id="{6DFF3C35-A1BD-417F-8119-6E5421220B7A}"/>
              </a:ext>
            </a:extLst>
          </p:cNvPr>
          <p:cNvSpPr>
            <a:spLocks noGrp="1"/>
          </p:cNvSpPr>
          <p:nvPr>
            <p:ph idx="1"/>
          </p:nvPr>
        </p:nvSpPr>
        <p:spPr>
          <a:xfrm>
            <a:off x="730827" y="1012190"/>
            <a:ext cx="10953173" cy="5300980"/>
          </a:xfrm>
        </p:spPr>
        <p:txBody>
          <a:bodyPr/>
          <a:lstStyle/>
          <a:p>
            <a:pPr marL="0" indent="0">
              <a:buNone/>
            </a:pPr>
            <a:r>
              <a:rPr lang="pt-BR" b="1" i="0" dirty="0">
                <a:solidFill>
                  <a:srgbClr val="003366"/>
                </a:solidFill>
                <a:effectLst/>
                <a:latin typeface="Roboto"/>
              </a:rPr>
              <a:t>Como se proteger contra malwares?</a:t>
            </a:r>
          </a:p>
          <a:p>
            <a:pPr marL="0" indent="0">
              <a:buNone/>
            </a:pPr>
            <a:endParaRPr lang="pt-BR" b="1" i="0" dirty="0">
              <a:solidFill>
                <a:srgbClr val="003366"/>
              </a:solidFill>
              <a:effectLst/>
              <a:latin typeface="Roboto"/>
            </a:endParaRPr>
          </a:p>
          <a:p>
            <a:pPr algn="just">
              <a:buFont typeface="Wingdings" panose="05000000000000000000" pitchFamily="2" charset="2"/>
              <a:buChar char="ü"/>
            </a:pPr>
            <a:r>
              <a:rPr lang="pt-BR" b="1" i="0" dirty="0">
                <a:solidFill>
                  <a:srgbClr val="1E222A"/>
                </a:solidFill>
                <a:effectLst/>
                <a:latin typeface="Roboto"/>
              </a:rPr>
              <a:t>Não confie em estranhos na internet.</a:t>
            </a:r>
          </a:p>
          <a:p>
            <a:pPr algn="just">
              <a:buFont typeface="Wingdings" panose="05000000000000000000" pitchFamily="2" charset="2"/>
              <a:buChar char="ü"/>
            </a:pPr>
            <a:endParaRPr lang="pt-BR" b="1" dirty="0">
              <a:solidFill>
                <a:srgbClr val="003366"/>
              </a:solidFill>
              <a:latin typeface="Roboto"/>
            </a:endParaRPr>
          </a:p>
          <a:p>
            <a:pPr algn="just">
              <a:buFont typeface="Wingdings" panose="05000000000000000000" pitchFamily="2" charset="2"/>
              <a:buChar char="ü"/>
            </a:pPr>
            <a:r>
              <a:rPr lang="pt-BR" b="1" i="0" dirty="0">
                <a:solidFill>
                  <a:srgbClr val="1E222A"/>
                </a:solidFill>
                <a:effectLst/>
                <a:latin typeface="Roboto"/>
              </a:rPr>
              <a:t>Confira seus downloads.</a:t>
            </a:r>
          </a:p>
          <a:p>
            <a:pPr algn="just">
              <a:buFont typeface="Wingdings" panose="05000000000000000000" pitchFamily="2" charset="2"/>
              <a:buChar char="ü"/>
            </a:pPr>
            <a:endParaRPr lang="pt-BR" b="1" i="0" dirty="0">
              <a:solidFill>
                <a:srgbClr val="003366"/>
              </a:solidFill>
              <a:effectLst/>
              <a:latin typeface="Roboto"/>
            </a:endParaRPr>
          </a:p>
          <a:p>
            <a:pPr algn="just">
              <a:buFont typeface="Wingdings" panose="05000000000000000000" pitchFamily="2" charset="2"/>
              <a:buChar char="ü"/>
            </a:pPr>
            <a:r>
              <a:rPr lang="pt-BR" b="1" i="0" dirty="0">
                <a:solidFill>
                  <a:srgbClr val="1E222A"/>
                </a:solidFill>
                <a:effectLst/>
                <a:latin typeface="Roboto"/>
              </a:rPr>
              <a:t>Baixe um bloqueador de anúncios.</a:t>
            </a:r>
          </a:p>
          <a:p>
            <a:pPr algn="just">
              <a:buFont typeface="Wingdings" panose="05000000000000000000" pitchFamily="2" charset="2"/>
              <a:buChar char="ü"/>
            </a:pPr>
            <a:endParaRPr lang="pt-BR" b="1" dirty="0">
              <a:solidFill>
                <a:srgbClr val="003366"/>
              </a:solidFill>
              <a:latin typeface="Roboto"/>
            </a:endParaRPr>
          </a:p>
          <a:p>
            <a:pPr algn="just">
              <a:buFont typeface="Wingdings" panose="05000000000000000000" pitchFamily="2" charset="2"/>
              <a:buChar char="ü"/>
            </a:pPr>
            <a:r>
              <a:rPr lang="pt-BR" b="1" i="0" dirty="0">
                <a:solidFill>
                  <a:srgbClr val="1E222A"/>
                </a:solidFill>
                <a:effectLst/>
                <a:latin typeface="Roboto"/>
              </a:rPr>
              <a:t>Tome cuidado por onde navega.</a:t>
            </a:r>
            <a:endParaRPr lang="pt-BR" b="1" i="0" dirty="0">
              <a:solidFill>
                <a:srgbClr val="003366"/>
              </a:solidFill>
              <a:effectLst/>
              <a:latin typeface="Roboto"/>
            </a:endParaRPr>
          </a:p>
          <a:p>
            <a:pPr marL="0" indent="0">
              <a:buNone/>
            </a:pPr>
            <a:endParaRPr lang="pt-BR" b="1" i="0" dirty="0">
              <a:solidFill>
                <a:srgbClr val="003366"/>
              </a:solidFill>
              <a:effectLst/>
              <a:latin typeface="Roboto"/>
            </a:endParaRPr>
          </a:p>
        </p:txBody>
      </p:sp>
    </p:spTree>
    <p:extLst>
      <p:ext uri="{BB962C8B-B14F-4D97-AF65-F5344CB8AC3E}">
        <p14:creationId xmlns:p14="http://schemas.microsoft.com/office/powerpoint/2010/main" val="3655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DDDC7-74E4-4EBF-8BB4-E3ECC126E8BF}"/>
              </a:ext>
            </a:extLst>
          </p:cNvPr>
          <p:cNvSpPr>
            <a:spLocks noGrp="1"/>
          </p:cNvSpPr>
          <p:nvPr>
            <p:ph type="title"/>
          </p:nvPr>
        </p:nvSpPr>
        <p:spPr>
          <a:xfrm>
            <a:off x="838200" y="365125"/>
            <a:ext cx="9909313" cy="867327"/>
          </a:xfrm>
        </p:spPr>
        <p:txBody>
          <a:bodyPr>
            <a:normAutofit/>
          </a:bodyPr>
          <a:lstStyle/>
          <a:p>
            <a:pPr algn="ctr"/>
            <a:r>
              <a:rPr lang="pt-BR" sz="3600" b="1" dirty="0"/>
              <a:t>Sistema Operacional</a:t>
            </a:r>
          </a:p>
        </p:txBody>
      </p:sp>
      <p:sp>
        <p:nvSpPr>
          <p:cNvPr id="3" name="Espaço Reservado para Conteúdo 2">
            <a:extLst>
              <a:ext uri="{FF2B5EF4-FFF2-40B4-BE49-F238E27FC236}">
                <a16:creationId xmlns:a16="http://schemas.microsoft.com/office/drawing/2014/main" id="{AB2FA825-E978-4393-A1CE-C7EF218E53DF}"/>
              </a:ext>
            </a:extLst>
          </p:cNvPr>
          <p:cNvSpPr>
            <a:spLocks noGrp="1"/>
          </p:cNvSpPr>
          <p:nvPr>
            <p:ph idx="1"/>
          </p:nvPr>
        </p:nvSpPr>
        <p:spPr/>
        <p:txBody>
          <a:bodyPr/>
          <a:lstStyle/>
          <a:p>
            <a:pPr>
              <a:lnSpc>
                <a:spcPct val="100000"/>
              </a:lnSpc>
            </a:pPr>
            <a:r>
              <a:rPr lang="pt-BR" b="1" dirty="0"/>
              <a:t>Você sabia que o sistema operacional é o programa essencial de todo computador?</a:t>
            </a:r>
          </a:p>
          <a:p>
            <a:pPr>
              <a:lnSpc>
                <a:spcPct val="100000"/>
              </a:lnSpc>
            </a:pPr>
            <a:endParaRPr lang="pt-BR" b="1" dirty="0"/>
          </a:p>
          <a:p>
            <a:pPr algn="just">
              <a:lnSpc>
                <a:spcPct val="100000"/>
              </a:lnSpc>
            </a:pPr>
            <a:r>
              <a:rPr lang="pt-BR" sz="2400" b="1" i="0" dirty="0">
                <a:latin typeface="Source Sans Pro" panose="020B0503030403020204" pitchFamily="34" charset="0"/>
              </a:rPr>
              <a:t>Um sistema operacional é o</a:t>
            </a:r>
            <a:r>
              <a:rPr lang="pt-BR" sz="2400" b="1" i="1" dirty="0">
                <a:latin typeface="Source Sans Pro" panose="020B0503030403020204" pitchFamily="34" charset="0"/>
              </a:rPr>
              <a:t> software</a:t>
            </a:r>
            <a:r>
              <a:rPr lang="pt-BR" sz="2400" b="1" i="0" dirty="0">
                <a:latin typeface="Source Sans Pro" panose="020B0503030403020204" pitchFamily="34" charset="0"/>
              </a:rPr>
              <a:t> ou programa mais importante executado num computador, é ele que permite usarmos e dar ordens ao mesmo. </a:t>
            </a:r>
            <a:endParaRPr lang="pt-BR" sz="2400" b="1" dirty="0"/>
          </a:p>
          <a:p>
            <a:endParaRPr lang="pt-BR" dirty="0"/>
          </a:p>
          <a:p>
            <a:endParaRPr lang="pt-BR" dirty="0"/>
          </a:p>
          <a:p>
            <a:endParaRPr lang="pt-BR" dirty="0"/>
          </a:p>
          <a:p>
            <a:endParaRPr lang="pt-BR" dirty="0"/>
          </a:p>
        </p:txBody>
      </p:sp>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sp>
        <p:nvSpPr>
          <p:cNvPr id="8" name="Rectangle 4">
            <a:extLst>
              <a:ext uri="{FF2B5EF4-FFF2-40B4-BE49-F238E27FC236}">
                <a16:creationId xmlns:a16="http://schemas.microsoft.com/office/drawing/2014/main" id="{9407C735-90E1-4842-9F8E-41892DEBE5E0}"/>
              </a:ext>
            </a:extLst>
          </p:cNvPr>
          <p:cNvSpPr>
            <a:spLocks noChangeArrowheads="1"/>
          </p:cNvSpPr>
          <p:nvPr/>
        </p:nvSpPr>
        <p:spPr bwMode="auto">
          <a:xfrm>
            <a:off x="0" y="1568133"/>
            <a:ext cx="593725" cy="530098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spTree>
    <p:extLst>
      <p:ext uri="{BB962C8B-B14F-4D97-AF65-F5344CB8AC3E}">
        <p14:creationId xmlns:p14="http://schemas.microsoft.com/office/powerpoint/2010/main" val="415757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p:txBody>
          <a:bodyPr>
            <a:normAutofit/>
          </a:bodyPr>
          <a:lstStyle/>
          <a:p>
            <a:pPr algn="ctr"/>
            <a:r>
              <a:rPr lang="pt-BR" dirty="0"/>
              <a:t>Atividade de aprendizagem </a:t>
            </a:r>
          </a:p>
        </p:txBody>
      </p:sp>
      <p:sp>
        <p:nvSpPr>
          <p:cNvPr id="2" name="Espaço Reservado para Conteúdo 1">
            <a:extLst>
              <a:ext uri="{FF2B5EF4-FFF2-40B4-BE49-F238E27FC236}">
                <a16:creationId xmlns:a16="http://schemas.microsoft.com/office/drawing/2014/main" id="{EC984BCE-3660-4190-8932-8D6BD3D80374}"/>
              </a:ext>
            </a:extLst>
          </p:cNvPr>
          <p:cNvSpPr>
            <a:spLocks noGrp="1"/>
          </p:cNvSpPr>
          <p:nvPr>
            <p:ph idx="1"/>
          </p:nvPr>
        </p:nvSpPr>
        <p:spPr/>
        <p:txBody>
          <a:bodyPr>
            <a:normAutofit/>
          </a:bodyPr>
          <a:lstStyle/>
          <a:p>
            <a:pPr marL="0" indent="0" algn="just">
              <a:lnSpc>
                <a:spcPct val="110000"/>
              </a:lnSpc>
              <a:buNone/>
            </a:pPr>
            <a:r>
              <a:rPr lang="pt-BR" dirty="0"/>
              <a:t>1- Com suas Palavras defina o que é informática?</a:t>
            </a:r>
          </a:p>
          <a:p>
            <a:pPr marL="0" indent="0" algn="just">
              <a:lnSpc>
                <a:spcPct val="110000"/>
              </a:lnSpc>
              <a:buNone/>
            </a:pPr>
            <a:r>
              <a:rPr lang="pt-BR" dirty="0"/>
              <a:t>2-Explique o que é um Sistema operacional e cite quais você</a:t>
            </a:r>
          </a:p>
          <a:p>
            <a:pPr marL="0" indent="0" algn="just">
              <a:lnSpc>
                <a:spcPct val="110000"/>
              </a:lnSpc>
              <a:buNone/>
            </a:pPr>
            <a:r>
              <a:rPr lang="pt-BR" dirty="0"/>
              <a:t> conhece?</a:t>
            </a:r>
          </a:p>
          <a:p>
            <a:pPr marL="0" indent="0" algn="just">
              <a:lnSpc>
                <a:spcPct val="110000"/>
              </a:lnSpc>
              <a:buNone/>
            </a:pPr>
            <a:r>
              <a:rPr lang="pt-BR" dirty="0"/>
              <a:t> 3- Qual a diferença entre hacker e </a:t>
            </a:r>
            <a:r>
              <a:rPr lang="pt-BR" dirty="0" err="1"/>
              <a:t>craker</a:t>
            </a:r>
            <a:r>
              <a:rPr lang="pt-BR" dirty="0"/>
              <a:t>?</a:t>
            </a:r>
          </a:p>
          <a:p>
            <a:pPr marL="0" indent="0" algn="just">
              <a:lnSpc>
                <a:spcPct val="110000"/>
              </a:lnSpc>
              <a:buNone/>
            </a:pPr>
            <a:r>
              <a:rPr lang="pt-BR" dirty="0"/>
              <a:t>4- Cite um tipo de vírus e fale suas características.</a:t>
            </a:r>
          </a:p>
          <a:p>
            <a:pPr marL="0" indent="0" algn="just">
              <a:lnSpc>
                <a:spcPct val="110000"/>
              </a:lnSpc>
              <a:buNone/>
            </a:pPr>
            <a:r>
              <a:rPr lang="pt-BR" dirty="0"/>
              <a:t>5- </a:t>
            </a:r>
            <a:r>
              <a:rPr lang="pt-BR" i="0" dirty="0">
                <a:effectLst/>
                <a:latin typeface="Roboto"/>
              </a:rPr>
              <a:t>Como se proteger contra malwares cite uma solução?</a:t>
            </a:r>
          </a:p>
          <a:p>
            <a:pPr marL="0" indent="0">
              <a:buNone/>
            </a:pPr>
            <a:endParaRPr lang="pt-BR" dirty="0"/>
          </a:p>
          <a:p>
            <a:pPr marL="0" indent="0">
              <a:buNone/>
            </a:pPr>
            <a:endParaRPr lang="pt-BR" dirty="0"/>
          </a:p>
          <a:p>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204260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DDDC7-74E4-4EBF-8BB4-E3ECC126E8BF}"/>
              </a:ext>
            </a:extLst>
          </p:cNvPr>
          <p:cNvSpPr>
            <a:spLocks noGrp="1"/>
          </p:cNvSpPr>
          <p:nvPr>
            <p:ph type="title"/>
          </p:nvPr>
        </p:nvSpPr>
        <p:spPr>
          <a:xfrm>
            <a:off x="838200" y="103170"/>
            <a:ext cx="10515600" cy="1325563"/>
          </a:xfrm>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pt-BR" b="1" u="sng" dirty="0"/>
              <a:t>Sistema Operacional</a:t>
            </a:r>
          </a:p>
        </p:txBody>
      </p:sp>
      <p:sp>
        <p:nvSpPr>
          <p:cNvPr id="3" name="Espaço Reservado para Conteúdo 2">
            <a:extLst>
              <a:ext uri="{FF2B5EF4-FFF2-40B4-BE49-F238E27FC236}">
                <a16:creationId xmlns:a16="http://schemas.microsoft.com/office/drawing/2014/main" id="{AB2FA825-E978-4393-A1CE-C7EF218E53DF}"/>
              </a:ext>
            </a:extLst>
          </p:cNvPr>
          <p:cNvSpPr>
            <a:spLocks noGrp="1"/>
          </p:cNvSpPr>
          <p:nvPr>
            <p:ph idx="1"/>
          </p:nvPr>
        </p:nvSpPr>
        <p:spPr/>
        <p:txBody>
          <a:bodyPr/>
          <a:lstStyle/>
          <a:p>
            <a:pPr marL="0" indent="0">
              <a:buNone/>
            </a:pPr>
            <a:endParaRPr lang="pt-BR" dirty="0"/>
          </a:p>
          <a:p>
            <a:endParaRPr lang="pt-BR" dirty="0"/>
          </a:p>
          <a:p>
            <a:endParaRPr lang="pt-BR" dirty="0"/>
          </a:p>
          <a:p>
            <a:endParaRPr lang="pt-BR" dirty="0"/>
          </a:p>
        </p:txBody>
      </p:sp>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55286"/>
            <a:ext cx="932815" cy="359410"/>
          </a:xfrm>
          <a:prstGeom prst="rect">
            <a:avLst/>
          </a:prstGeom>
          <a:ln/>
        </p:spPr>
      </p:pic>
      <p:pic>
        <p:nvPicPr>
          <p:cNvPr id="9" name="Imagem 8">
            <a:extLst>
              <a:ext uri="{FF2B5EF4-FFF2-40B4-BE49-F238E27FC236}">
                <a16:creationId xmlns:a16="http://schemas.microsoft.com/office/drawing/2014/main" id="{1D8765AA-470A-4EA3-8031-1D968EC2C143}"/>
              </a:ext>
            </a:extLst>
          </p:cNvPr>
          <p:cNvPicPr>
            <a:picLocks noChangeAspect="1"/>
          </p:cNvPicPr>
          <p:nvPr/>
        </p:nvPicPr>
        <p:blipFill rotWithShape="1">
          <a:blip r:embed="rId3"/>
          <a:srcRect l="1630" t="10415" r="13478" b="22759"/>
          <a:stretch/>
        </p:blipFill>
        <p:spPr>
          <a:xfrm>
            <a:off x="746125" y="1255817"/>
            <a:ext cx="5410200" cy="2394405"/>
          </a:xfrm>
          <a:prstGeom prst="rect">
            <a:avLst/>
          </a:prstGeom>
        </p:spPr>
      </p:pic>
      <p:pic>
        <p:nvPicPr>
          <p:cNvPr id="10" name="Imagem 9">
            <a:extLst>
              <a:ext uri="{FF2B5EF4-FFF2-40B4-BE49-F238E27FC236}">
                <a16:creationId xmlns:a16="http://schemas.microsoft.com/office/drawing/2014/main" id="{0117C9CC-2ED9-4D7F-9A76-ED2B741A0284}"/>
              </a:ext>
            </a:extLst>
          </p:cNvPr>
          <p:cNvPicPr>
            <a:picLocks noChangeAspect="1"/>
          </p:cNvPicPr>
          <p:nvPr/>
        </p:nvPicPr>
        <p:blipFill rotWithShape="1">
          <a:blip r:embed="rId4"/>
          <a:srcRect l="3587" t="11576" r="3587" b="16118"/>
          <a:stretch/>
        </p:blipFill>
        <p:spPr>
          <a:xfrm>
            <a:off x="6308725" y="1255817"/>
            <a:ext cx="5751441" cy="2394406"/>
          </a:xfrm>
          <a:prstGeom prst="rect">
            <a:avLst/>
          </a:prstGeom>
        </p:spPr>
      </p:pic>
      <p:pic>
        <p:nvPicPr>
          <p:cNvPr id="13" name="Imagem 12">
            <a:extLst>
              <a:ext uri="{FF2B5EF4-FFF2-40B4-BE49-F238E27FC236}">
                <a16:creationId xmlns:a16="http://schemas.microsoft.com/office/drawing/2014/main" id="{FCBD97C4-4393-41FE-B31A-DB88621FCA76}"/>
              </a:ext>
            </a:extLst>
          </p:cNvPr>
          <p:cNvPicPr>
            <a:picLocks noChangeAspect="1"/>
          </p:cNvPicPr>
          <p:nvPr/>
        </p:nvPicPr>
        <p:blipFill rotWithShape="1">
          <a:blip r:embed="rId5"/>
          <a:srcRect l="8174" t="8892" r="5576" b="23270"/>
          <a:stretch/>
        </p:blipFill>
        <p:spPr>
          <a:xfrm>
            <a:off x="746126" y="3944973"/>
            <a:ext cx="5410200" cy="2392408"/>
          </a:xfrm>
          <a:prstGeom prst="rect">
            <a:avLst/>
          </a:prstGeom>
        </p:spPr>
      </p:pic>
      <p:pic>
        <p:nvPicPr>
          <p:cNvPr id="15" name="Imagem 14">
            <a:extLst>
              <a:ext uri="{FF2B5EF4-FFF2-40B4-BE49-F238E27FC236}">
                <a16:creationId xmlns:a16="http://schemas.microsoft.com/office/drawing/2014/main" id="{3DB9BE9D-F3E0-465F-BD33-7FB5F02C55D4}"/>
              </a:ext>
            </a:extLst>
          </p:cNvPr>
          <p:cNvPicPr>
            <a:picLocks noChangeAspect="1"/>
          </p:cNvPicPr>
          <p:nvPr/>
        </p:nvPicPr>
        <p:blipFill rotWithShape="1">
          <a:blip r:embed="rId6"/>
          <a:srcRect l="3805" t="11382" r="1082" b="16892"/>
          <a:stretch/>
        </p:blipFill>
        <p:spPr>
          <a:xfrm>
            <a:off x="6373984" y="3944973"/>
            <a:ext cx="5686182" cy="2410798"/>
          </a:xfrm>
          <a:prstGeom prst="rect">
            <a:avLst/>
          </a:prstGeom>
        </p:spPr>
      </p:pic>
      <p:sp>
        <p:nvSpPr>
          <p:cNvPr id="16" name="Rectangle 4">
            <a:extLst>
              <a:ext uri="{FF2B5EF4-FFF2-40B4-BE49-F238E27FC236}">
                <a16:creationId xmlns:a16="http://schemas.microsoft.com/office/drawing/2014/main" id="{AD79071F-43B0-42C3-9394-EB81C857AD9E}"/>
              </a:ext>
            </a:extLst>
          </p:cNvPr>
          <p:cNvSpPr>
            <a:spLocks noChangeArrowheads="1"/>
          </p:cNvSpPr>
          <p:nvPr/>
        </p:nvSpPr>
        <p:spPr bwMode="auto">
          <a:xfrm>
            <a:off x="0" y="1568133"/>
            <a:ext cx="593725" cy="530098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spTree>
    <p:extLst>
      <p:ext uri="{BB962C8B-B14F-4D97-AF65-F5344CB8AC3E}">
        <p14:creationId xmlns:p14="http://schemas.microsoft.com/office/powerpoint/2010/main" val="269490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DDDC7-74E4-4EBF-8BB4-E3ECC126E8BF}"/>
              </a:ext>
            </a:extLst>
          </p:cNvPr>
          <p:cNvSpPr>
            <a:spLocks noGrp="1"/>
          </p:cNvSpPr>
          <p:nvPr>
            <p:ph type="title"/>
          </p:nvPr>
        </p:nvSpPr>
        <p:spPr>
          <a:xfrm>
            <a:off x="838200" y="185420"/>
            <a:ext cx="10515600" cy="1325563"/>
          </a:xfrm>
        </p:spPr>
        <p:txBody>
          <a:bodyPr>
            <a:normAutofit/>
          </a:bodyPr>
          <a:lstStyle/>
          <a:p>
            <a:pPr algn="ctr"/>
            <a:r>
              <a:rPr lang="pt-BR" sz="3600" b="1" i="0" dirty="0">
                <a:effectLst>
                  <a:outerShdw blurRad="38100" dist="38100" dir="2700000" algn="tl">
                    <a:srgbClr val="000000">
                      <a:alpha val="43137"/>
                    </a:srgbClr>
                  </a:outerShdw>
                </a:effectLst>
              </a:rPr>
              <a:t>Sistemas operacionais para o computador</a:t>
            </a:r>
            <a:br>
              <a:rPr lang="pt-BR" sz="1400" b="0" i="0" dirty="0">
                <a:solidFill>
                  <a:srgbClr val="4E4E4E"/>
                </a:solidFill>
                <a:effectLst/>
                <a:latin typeface="Source Sans Pro" panose="020B0503030403020204" pitchFamily="34" charset="0"/>
              </a:rPr>
            </a:br>
            <a:endParaRPr lang="pt-BR" sz="3600" b="1" dirty="0"/>
          </a:p>
        </p:txBody>
      </p:sp>
      <p:sp>
        <p:nvSpPr>
          <p:cNvPr id="3" name="Espaço Reservado para Conteúdo 2">
            <a:extLst>
              <a:ext uri="{FF2B5EF4-FFF2-40B4-BE49-F238E27FC236}">
                <a16:creationId xmlns:a16="http://schemas.microsoft.com/office/drawing/2014/main" id="{AB2FA825-E978-4393-A1CE-C7EF218E53DF}"/>
              </a:ext>
            </a:extLst>
          </p:cNvPr>
          <p:cNvSpPr>
            <a:spLocks noGrp="1"/>
          </p:cNvSpPr>
          <p:nvPr>
            <p:ph idx="1"/>
          </p:nvPr>
        </p:nvSpPr>
        <p:spPr>
          <a:xfrm>
            <a:off x="838200" y="-154235"/>
            <a:ext cx="10515600" cy="4351338"/>
          </a:xfrm>
        </p:spPr>
        <p:txBody>
          <a:bodyPr/>
          <a:lstStyle/>
          <a:p>
            <a:pPr marL="0" indent="0">
              <a:buNone/>
            </a:pPr>
            <a:endParaRPr lang="pt-BR" dirty="0"/>
          </a:p>
          <a:p>
            <a:endParaRPr lang="pt-BR" dirty="0"/>
          </a:p>
          <a:p>
            <a:endParaRPr lang="pt-BR" dirty="0"/>
          </a:p>
          <a:p>
            <a:r>
              <a:rPr lang="pt-BR" b="0" i="0" dirty="0">
                <a:effectLst/>
                <a:latin typeface="Source Sans Pro" panose="020B0503030403020204" pitchFamily="34" charset="0"/>
              </a:rPr>
              <a:t>O sistema operacional já vem instalado no computador e a maioria das pessoas não os modificam. No entanto, é possível atualizá-lo ou trocá-lo.</a:t>
            </a:r>
          </a:p>
          <a:p>
            <a:endParaRPr lang="pt-BR" dirty="0">
              <a:latin typeface="Source Sans Pro" panose="020B0503030403020204" pitchFamily="34" charset="0"/>
            </a:endParaRPr>
          </a:p>
          <a:p>
            <a:endParaRPr lang="pt-BR" b="0" i="0" dirty="0">
              <a:effectLst/>
              <a:latin typeface="Source Sans Pro" panose="020B0503030403020204" pitchFamily="34" charset="0"/>
            </a:endParaRPr>
          </a:p>
          <a:p>
            <a:endParaRPr lang="pt-BR" dirty="0"/>
          </a:p>
        </p:txBody>
      </p:sp>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sp>
        <p:nvSpPr>
          <p:cNvPr id="12" name="CaixaDeTexto 11">
            <a:extLst>
              <a:ext uri="{FF2B5EF4-FFF2-40B4-BE49-F238E27FC236}">
                <a16:creationId xmlns:a16="http://schemas.microsoft.com/office/drawing/2014/main" id="{0E6E0806-4998-4A85-A3A2-96A12D4A99AE}"/>
              </a:ext>
            </a:extLst>
          </p:cNvPr>
          <p:cNvSpPr txBox="1"/>
          <p:nvPr/>
        </p:nvSpPr>
        <p:spPr>
          <a:xfrm>
            <a:off x="1062318" y="2563764"/>
            <a:ext cx="10179423" cy="1384995"/>
          </a:xfrm>
          <a:prstGeom prst="rect">
            <a:avLst/>
          </a:prstGeom>
          <a:noFill/>
        </p:spPr>
        <p:txBody>
          <a:bodyPr wrap="square">
            <a:spAutoFit/>
          </a:bodyPr>
          <a:lstStyle/>
          <a:p>
            <a:pPr algn="just"/>
            <a:r>
              <a:rPr lang="pt-BR" sz="2800" b="0" i="0" dirty="0">
                <a:effectLst/>
                <a:latin typeface="Source Sans Pro" panose="020B0503030403020204" pitchFamily="34" charset="0"/>
              </a:rPr>
              <a:t>Os sistemas operacionais mais comuns que existem para computadores e que o mercado oferece são: </a:t>
            </a:r>
            <a:r>
              <a:rPr lang="pt-BR" sz="2800" b="1" i="0" u="none" strike="noStrike" dirty="0">
                <a:effectLst/>
                <a:latin typeface="Source Sans Pro" panose="020B0503030403020204" pitchFamily="34" charset="0"/>
                <a:hlinkClick r:id="rId3">
                  <a:extLst>
                    <a:ext uri="{A12FA001-AC4F-418D-AE19-62706E023703}">
                      <ahyp:hlinkClr xmlns:ahyp="http://schemas.microsoft.com/office/drawing/2018/hyperlinkcolor" val="tx"/>
                    </a:ext>
                  </a:extLst>
                </a:hlinkClick>
              </a:rPr>
              <a:t>Microsoft Windows</a:t>
            </a:r>
            <a:r>
              <a:rPr lang="pt-BR" sz="2800" b="0" i="0" dirty="0">
                <a:effectLst/>
                <a:latin typeface="Source Sans Pro" panose="020B0503030403020204" pitchFamily="34" charset="0"/>
              </a:rPr>
              <a:t>, Mac OS X e </a:t>
            </a:r>
            <a:r>
              <a:rPr lang="pt-BR" sz="2800" b="1" i="0" u="none" strike="noStrike" dirty="0">
                <a:effectLst/>
                <a:latin typeface="Source Sans Pro" panose="020B0503030403020204" pitchFamily="34" charset="0"/>
                <a:hlinkClick r:id="rId4">
                  <a:extLst>
                    <a:ext uri="{A12FA001-AC4F-418D-AE19-62706E023703}">
                      <ahyp:hlinkClr xmlns:ahyp="http://schemas.microsoft.com/office/drawing/2018/hyperlinkcolor" val="tx"/>
                    </a:ext>
                  </a:extLst>
                </a:hlinkClick>
              </a:rPr>
              <a:t>Linux</a:t>
            </a:r>
            <a:r>
              <a:rPr lang="pt-BR" sz="2800" b="0" i="0" dirty="0">
                <a:effectLst/>
                <a:latin typeface="Source Sans Pro" panose="020B0503030403020204" pitchFamily="34" charset="0"/>
              </a:rPr>
              <a:t>.</a:t>
            </a:r>
            <a:endParaRPr lang="pt-BR" sz="2800" dirty="0"/>
          </a:p>
        </p:txBody>
      </p:sp>
    </p:spTree>
    <p:extLst>
      <p:ext uri="{BB962C8B-B14F-4D97-AF65-F5344CB8AC3E}">
        <p14:creationId xmlns:p14="http://schemas.microsoft.com/office/powerpoint/2010/main" val="241536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B2FA825-E978-4393-A1CE-C7EF218E53DF}"/>
              </a:ext>
            </a:extLst>
          </p:cNvPr>
          <p:cNvSpPr>
            <a:spLocks noGrp="1"/>
          </p:cNvSpPr>
          <p:nvPr>
            <p:ph idx="1"/>
          </p:nvPr>
        </p:nvSpPr>
        <p:spPr/>
        <p:txBody>
          <a:bodyPr/>
          <a:lstStyle/>
          <a:p>
            <a:pPr marL="0" indent="0">
              <a:buNone/>
            </a:pPr>
            <a:endParaRPr lang="pt-BR" dirty="0"/>
          </a:p>
          <a:p>
            <a:endParaRPr lang="pt-BR" dirty="0"/>
          </a:p>
          <a:p>
            <a:endParaRPr lang="pt-BR" dirty="0"/>
          </a:p>
          <a:p>
            <a:endParaRPr lang="pt-BR" dirty="0"/>
          </a:p>
        </p:txBody>
      </p:sp>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19" name="CaixaDeTexto 18">
            <a:extLst>
              <a:ext uri="{FF2B5EF4-FFF2-40B4-BE49-F238E27FC236}">
                <a16:creationId xmlns:a16="http://schemas.microsoft.com/office/drawing/2014/main" id="{B9030B5C-1BB2-4B6C-B74C-3BE6DD38B6F7}"/>
              </a:ext>
            </a:extLst>
          </p:cNvPr>
          <p:cNvSpPr txBox="1"/>
          <p:nvPr/>
        </p:nvSpPr>
        <p:spPr>
          <a:xfrm>
            <a:off x="1082675" y="2440310"/>
            <a:ext cx="5919880" cy="2308324"/>
          </a:xfrm>
          <a:prstGeom prst="rect">
            <a:avLst/>
          </a:prstGeom>
          <a:noFill/>
        </p:spPr>
        <p:txBody>
          <a:bodyPr wrap="square" numCol="1">
            <a:spAutoFit/>
          </a:bodyPr>
          <a:lstStyle/>
          <a:p>
            <a:pPr algn="just"/>
            <a:r>
              <a:rPr lang="pt-BR" b="1" i="0" dirty="0">
                <a:effectLst/>
                <a:latin typeface="Open Sans"/>
              </a:rPr>
              <a:t> Há 35 anos atrás a Microsoft, até então mais conhecida pelo sistema operacional usado no IBM PC e compatíveis, o MS-DOS, lançou um produto chamado Windows. Seu objetivo era facilitar o uso do computador graças a um conceito e ferramenta revolucionários: a </a:t>
            </a:r>
            <a:r>
              <a:rPr lang="pt-BR" b="1" i="0" dirty="0" err="1">
                <a:effectLst/>
                <a:latin typeface="Open Sans"/>
              </a:rPr>
              <a:t>inteface</a:t>
            </a:r>
            <a:r>
              <a:rPr lang="pt-BR" b="1" i="0" dirty="0">
                <a:effectLst/>
                <a:latin typeface="Open Sans"/>
              </a:rPr>
              <a:t> gráfica e o mouse. Em vez de memorizar e digitar comandos complexos, bastava apontar para opções na tela.</a:t>
            </a:r>
            <a:endParaRPr lang="pt-BR" b="1" dirty="0"/>
          </a:p>
        </p:txBody>
      </p:sp>
      <p:pic>
        <p:nvPicPr>
          <p:cNvPr id="21" name="Imagem 20">
            <a:extLst>
              <a:ext uri="{FF2B5EF4-FFF2-40B4-BE49-F238E27FC236}">
                <a16:creationId xmlns:a16="http://schemas.microsoft.com/office/drawing/2014/main" id="{0139290C-9235-4094-8BB9-A6456745A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380" y="2937374"/>
            <a:ext cx="4610727" cy="999369"/>
          </a:xfrm>
          <a:prstGeom prst="rect">
            <a:avLst/>
          </a:prstGeom>
        </p:spPr>
      </p:pic>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1082675" y="978540"/>
            <a:ext cx="10515600" cy="1325563"/>
          </a:xfrm>
        </p:spPr>
        <p:txBody>
          <a:bodyPr/>
          <a:lstStyle/>
          <a:p>
            <a:pPr algn="ctr"/>
            <a:r>
              <a:rPr lang="pt-BR" sz="4400" b="1" i="0" dirty="0">
                <a:effectLst/>
              </a:rPr>
              <a:t>Microsoft </a:t>
            </a:r>
            <a:r>
              <a:rPr lang="pt-BR" sz="4400" b="1" i="0" dirty="0" err="1">
                <a:effectLst/>
              </a:rPr>
              <a:t>windows</a:t>
            </a:r>
            <a:br>
              <a:rPr lang="pt-BR" sz="4400" b="1" i="0" dirty="0">
                <a:effectLst/>
              </a:rPr>
            </a:br>
            <a:endParaRPr lang="pt-BR" dirty="0"/>
          </a:p>
        </p:txBody>
      </p:sp>
    </p:spTree>
    <p:extLst>
      <p:ext uri="{BB962C8B-B14F-4D97-AF65-F5344CB8AC3E}">
        <p14:creationId xmlns:p14="http://schemas.microsoft.com/office/powerpoint/2010/main" val="418502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B2FA825-E978-4393-A1CE-C7EF218E53DF}"/>
              </a:ext>
            </a:extLst>
          </p:cNvPr>
          <p:cNvSpPr>
            <a:spLocks noGrp="1"/>
          </p:cNvSpPr>
          <p:nvPr>
            <p:ph idx="1"/>
          </p:nvPr>
        </p:nvSpPr>
        <p:spPr/>
        <p:txBody>
          <a:bodyPr/>
          <a:lstStyle/>
          <a:p>
            <a:pPr marL="0" indent="0">
              <a:buNone/>
            </a:pPr>
            <a:endParaRPr lang="pt-BR" dirty="0"/>
          </a:p>
          <a:p>
            <a:endParaRPr lang="pt-BR" dirty="0"/>
          </a:p>
          <a:p>
            <a:endParaRPr lang="pt-BR" dirty="0"/>
          </a:p>
          <a:p>
            <a:endParaRPr lang="pt-BR" dirty="0"/>
          </a:p>
        </p:txBody>
      </p:sp>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p:txBody>
          <a:bodyPr>
            <a:normAutofit fontScale="90000"/>
          </a:bodyPr>
          <a:lstStyle/>
          <a:p>
            <a:r>
              <a:rPr lang="pt-BR" b="1" i="0" dirty="0">
                <a:solidFill>
                  <a:srgbClr val="333333"/>
                </a:solidFill>
                <a:effectLst/>
                <a:latin typeface="Titillium Web"/>
              </a:rPr>
              <a:t>Windows 1.0 (1985)         Windows 95 (1995)</a:t>
            </a:r>
            <a:br>
              <a:rPr lang="pt-BR" b="1" i="0" dirty="0">
                <a:solidFill>
                  <a:srgbClr val="333333"/>
                </a:solidFill>
                <a:effectLst/>
                <a:latin typeface="Titillium Web"/>
              </a:rPr>
            </a:br>
            <a:br>
              <a:rPr lang="pt-BR" b="1" i="0" dirty="0">
                <a:solidFill>
                  <a:srgbClr val="333333"/>
                </a:solidFill>
                <a:effectLst/>
                <a:latin typeface="Titillium Web"/>
              </a:rPr>
            </a:br>
            <a:endParaRPr lang="pt-BR" dirty="0"/>
          </a:p>
        </p:txBody>
      </p:sp>
      <p:pic>
        <p:nvPicPr>
          <p:cNvPr id="8" name="Imagem 7">
            <a:extLst>
              <a:ext uri="{FF2B5EF4-FFF2-40B4-BE49-F238E27FC236}">
                <a16:creationId xmlns:a16="http://schemas.microsoft.com/office/drawing/2014/main" id="{E5017718-BCE3-4B88-B3A9-51D8FE990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904" y="1168572"/>
            <a:ext cx="4876801" cy="2662732"/>
          </a:xfrm>
          <a:prstGeom prst="rect">
            <a:avLst/>
          </a:prstGeom>
        </p:spPr>
      </p:pic>
      <p:sp>
        <p:nvSpPr>
          <p:cNvPr id="17" name="CaixaDeTexto 16">
            <a:extLst>
              <a:ext uri="{FF2B5EF4-FFF2-40B4-BE49-F238E27FC236}">
                <a16:creationId xmlns:a16="http://schemas.microsoft.com/office/drawing/2014/main" id="{64915350-53AF-4777-A45C-469310B015BD}"/>
              </a:ext>
            </a:extLst>
          </p:cNvPr>
          <p:cNvSpPr txBox="1"/>
          <p:nvPr/>
        </p:nvSpPr>
        <p:spPr>
          <a:xfrm>
            <a:off x="838200" y="4001294"/>
            <a:ext cx="4360208" cy="2246769"/>
          </a:xfrm>
          <a:prstGeom prst="rect">
            <a:avLst/>
          </a:prstGeom>
          <a:noFill/>
        </p:spPr>
        <p:txBody>
          <a:bodyPr wrap="square">
            <a:spAutoFit/>
          </a:bodyPr>
          <a:lstStyle/>
          <a:p>
            <a:pPr algn="just"/>
            <a:r>
              <a:rPr lang="pt-BR" sz="2000" b="0" i="0" dirty="0">
                <a:effectLst/>
                <a:latin typeface="Open Sans"/>
              </a:rPr>
              <a:t>O software era uma interface gráfica (e não um sistema operacional) que rodava sobre o MS-DOS, e não tinha um “desktop” como conhecemos hoje: o principal elemento da interface era um gerenciador de arquivos.</a:t>
            </a:r>
            <a:endParaRPr lang="pt-BR" sz="2000" dirty="0"/>
          </a:p>
        </p:txBody>
      </p:sp>
      <p:pic>
        <p:nvPicPr>
          <p:cNvPr id="12" name="Imagem 11">
            <a:extLst>
              <a:ext uri="{FF2B5EF4-FFF2-40B4-BE49-F238E27FC236}">
                <a16:creationId xmlns:a16="http://schemas.microsoft.com/office/drawing/2014/main" id="{CEC0829E-541A-4EB2-8E32-E542518EB9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703" y="934154"/>
            <a:ext cx="4403099" cy="2897150"/>
          </a:xfrm>
          <a:prstGeom prst="rect">
            <a:avLst/>
          </a:prstGeom>
        </p:spPr>
      </p:pic>
      <p:sp>
        <p:nvSpPr>
          <p:cNvPr id="22" name="CaixaDeTexto 21">
            <a:extLst>
              <a:ext uri="{FF2B5EF4-FFF2-40B4-BE49-F238E27FC236}">
                <a16:creationId xmlns:a16="http://schemas.microsoft.com/office/drawing/2014/main" id="{EE6855AB-4178-4CD0-BDCE-46DA12E97521}"/>
              </a:ext>
            </a:extLst>
          </p:cNvPr>
          <p:cNvSpPr txBox="1"/>
          <p:nvPr/>
        </p:nvSpPr>
        <p:spPr>
          <a:xfrm>
            <a:off x="6096000" y="3980329"/>
            <a:ext cx="6098240" cy="1631216"/>
          </a:xfrm>
          <a:prstGeom prst="rect">
            <a:avLst/>
          </a:prstGeom>
          <a:noFill/>
        </p:spPr>
        <p:txBody>
          <a:bodyPr wrap="square">
            <a:spAutoFit/>
          </a:bodyPr>
          <a:lstStyle/>
          <a:p>
            <a:pPr algn="just"/>
            <a:r>
              <a:rPr lang="pt-BR" sz="2000" b="0" i="0" dirty="0">
                <a:effectLst/>
                <a:latin typeface="Open Sans"/>
              </a:rPr>
              <a:t>o </a:t>
            </a:r>
            <a:r>
              <a:rPr lang="pt-BR" sz="2000" b="0" i="0" u="none" strike="noStrike" dirty="0">
                <a:effectLst/>
                <a:latin typeface="Open Sans"/>
                <a:hlinkClick r:id="rId5">
                  <a:extLst>
                    <a:ext uri="{A12FA001-AC4F-418D-AE19-62706E023703}">
                      <ahyp:hlinkClr xmlns:ahyp="http://schemas.microsoft.com/office/drawing/2018/hyperlinkcolor" val="tx"/>
                    </a:ext>
                  </a:extLst>
                </a:hlinkClick>
              </a:rPr>
              <a:t>Windows 95</a:t>
            </a:r>
            <a:r>
              <a:rPr lang="pt-BR" sz="2000" b="0" i="0" dirty="0">
                <a:effectLst/>
                <a:latin typeface="Open Sans"/>
              </a:rPr>
              <a:t> chegou fazendo muito barulho. No mundo todo usuários fizeram fila nas portas das lojas no dia do lançamento para conseguir uma cópia do software que prometia tornar os PCs ainda mais fáceis de usar.</a:t>
            </a:r>
            <a:endParaRPr lang="pt-BR" sz="2000" dirty="0"/>
          </a:p>
        </p:txBody>
      </p:sp>
    </p:spTree>
    <p:extLst>
      <p:ext uri="{BB962C8B-B14F-4D97-AF65-F5344CB8AC3E}">
        <p14:creationId xmlns:p14="http://schemas.microsoft.com/office/powerpoint/2010/main" val="15804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B2FA825-E978-4393-A1CE-C7EF218E53DF}"/>
              </a:ext>
            </a:extLst>
          </p:cNvPr>
          <p:cNvSpPr>
            <a:spLocks noGrp="1"/>
          </p:cNvSpPr>
          <p:nvPr>
            <p:ph idx="1"/>
          </p:nvPr>
        </p:nvSpPr>
        <p:spPr>
          <a:xfrm>
            <a:off x="5921000" y="4348176"/>
            <a:ext cx="4976844" cy="835646"/>
          </a:xfrm>
        </p:spPr>
        <p:txBody>
          <a:bodyPr>
            <a:normAutofit fontScale="25000" lnSpcReduction="20000"/>
          </a:bodyPr>
          <a:lstStyle/>
          <a:p>
            <a:pPr marL="0" indent="0">
              <a:buNone/>
            </a:pPr>
            <a:endParaRPr lang="pt-BR" dirty="0"/>
          </a:p>
          <a:p>
            <a:endParaRPr lang="pt-BR" dirty="0"/>
          </a:p>
          <a:p>
            <a:endParaRPr lang="pt-BR" dirty="0"/>
          </a:p>
          <a:p>
            <a:pPr algn="just"/>
            <a:r>
              <a:rPr lang="pt-BR" sz="7200" b="0" i="0" dirty="0">
                <a:effectLst/>
                <a:latin typeface="Open Sans"/>
              </a:rPr>
              <a:t>A </a:t>
            </a:r>
            <a:r>
              <a:rPr lang="pt-BR" sz="7200" b="0" i="0" u="none" strike="noStrike" dirty="0">
                <a:effectLst/>
                <a:latin typeface="Open Sans"/>
                <a:hlinkClick r:id="rId2">
                  <a:extLst>
                    <a:ext uri="{A12FA001-AC4F-418D-AE19-62706E023703}">
                      <ahyp:hlinkClr xmlns:ahyp="http://schemas.microsoft.com/office/drawing/2018/hyperlinkcolor" val="tx"/>
                    </a:ext>
                  </a:extLst>
                </a:hlinkClick>
              </a:rPr>
              <a:t>interface gráfica</a:t>
            </a:r>
            <a:r>
              <a:rPr lang="pt-BR" sz="7200" b="0" i="0" dirty="0">
                <a:effectLst/>
                <a:latin typeface="Open Sans"/>
              </a:rPr>
              <a:t> foi renovada, ganhando mais cores e efeitos e abandonando o visual “cinzento” adotado desde o Windows 3.0. O papel de parede padrão (chamado </a:t>
            </a:r>
            <a:r>
              <a:rPr lang="pt-BR" sz="7200" b="0" i="0" dirty="0" err="1">
                <a:effectLst/>
                <a:latin typeface="Open Sans"/>
              </a:rPr>
              <a:t>Bliss</a:t>
            </a:r>
            <a:r>
              <a:rPr lang="pt-BR" sz="7200" b="0" i="0" dirty="0">
                <a:effectLst/>
                <a:latin typeface="Open Sans"/>
              </a:rPr>
              <a:t>), com montes verdes sob um céu azul, se tornou uma das imagens mais famosas do mundo</a:t>
            </a:r>
            <a:r>
              <a:rPr lang="pt-BR" b="0" i="0" dirty="0">
                <a:solidFill>
                  <a:srgbClr val="555555"/>
                </a:solidFill>
                <a:effectLst/>
                <a:latin typeface="Open Sans"/>
              </a:rPr>
              <a:t>.</a:t>
            </a:r>
            <a:endParaRPr lang="pt-BR" dirty="0"/>
          </a:p>
        </p:txBody>
      </p:sp>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3"/>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19" name="CaixaDeTexto 18">
            <a:extLst>
              <a:ext uri="{FF2B5EF4-FFF2-40B4-BE49-F238E27FC236}">
                <a16:creationId xmlns:a16="http://schemas.microsoft.com/office/drawing/2014/main" id="{B9030B5C-1BB2-4B6C-B74C-3BE6DD38B6F7}"/>
              </a:ext>
            </a:extLst>
          </p:cNvPr>
          <p:cNvSpPr txBox="1"/>
          <p:nvPr/>
        </p:nvSpPr>
        <p:spPr>
          <a:xfrm>
            <a:off x="831850" y="923086"/>
            <a:ext cx="5919880" cy="369332"/>
          </a:xfrm>
          <a:prstGeom prst="rect">
            <a:avLst/>
          </a:prstGeom>
          <a:noFill/>
        </p:spPr>
        <p:txBody>
          <a:bodyPr wrap="square" numCol="1">
            <a:spAutoFit/>
          </a:bodyPr>
          <a:lstStyle/>
          <a:p>
            <a:pPr algn="l"/>
            <a:r>
              <a:rPr lang="pt-BR" b="1" i="0">
                <a:solidFill>
                  <a:srgbClr val="333333"/>
                </a:solidFill>
                <a:effectLst/>
                <a:latin typeface="Titillium Web"/>
              </a:rPr>
              <a:t>Windows 98 (1998)</a:t>
            </a:r>
          </a:p>
        </p:txBody>
      </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675092" y="260306"/>
            <a:ext cx="9248837" cy="797480"/>
          </a:xfrm>
        </p:spPr>
        <p:txBody>
          <a:bodyPr>
            <a:normAutofit fontScale="90000"/>
          </a:bodyPr>
          <a:lstStyle/>
          <a:p>
            <a:pPr algn="ctr"/>
            <a:r>
              <a:rPr lang="pt-BR" sz="4400" b="1" i="0" dirty="0">
                <a:effectLst/>
              </a:rPr>
              <a:t>Microsoft </a:t>
            </a:r>
            <a:r>
              <a:rPr lang="pt-BR" sz="4400" b="1" i="0" dirty="0" err="1">
                <a:effectLst/>
              </a:rPr>
              <a:t>windows</a:t>
            </a:r>
            <a:br>
              <a:rPr lang="pt-BR" sz="4400" b="1" i="0" dirty="0">
                <a:effectLst/>
              </a:rPr>
            </a:br>
            <a:endParaRPr lang="pt-BR" dirty="0"/>
          </a:p>
        </p:txBody>
      </p:sp>
      <p:sp>
        <p:nvSpPr>
          <p:cNvPr id="16" name="CaixaDeTexto 15">
            <a:extLst>
              <a:ext uri="{FF2B5EF4-FFF2-40B4-BE49-F238E27FC236}">
                <a16:creationId xmlns:a16="http://schemas.microsoft.com/office/drawing/2014/main" id="{2BAC845D-A722-471E-BDE9-27BBCD41ECBA}"/>
              </a:ext>
            </a:extLst>
          </p:cNvPr>
          <p:cNvSpPr txBox="1"/>
          <p:nvPr/>
        </p:nvSpPr>
        <p:spPr>
          <a:xfrm>
            <a:off x="997821" y="4852309"/>
            <a:ext cx="4519083" cy="1200329"/>
          </a:xfrm>
          <a:prstGeom prst="rect">
            <a:avLst/>
          </a:prstGeom>
          <a:noFill/>
        </p:spPr>
        <p:txBody>
          <a:bodyPr wrap="square">
            <a:spAutoFit/>
          </a:bodyPr>
          <a:lstStyle/>
          <a:p>
            <a:pPr algn="just"/>
            <a:r>
              <a:rPr lang="pt-BR" b="0" i="0" dirty="0">
                <a:effectLst/>
                <a:latin typeface="Open Sans"/>
              </a:rPr>
              <a:t>O foco principal do Windows 98 era a Internet. O Internet Explorer se tornou um componente do sistema operacional (o que rendeu um </a:t>
            </a:r>
            <a:r>
              <a:rPr lang="pt-BR" b="0" i="0" u="none" strike="noStrike" dirty="0">
                <a:effectLst/>
                <a:latin typeface="Open Sans"/>
                <a:hlinkClick r:id="rId4">
                  <a:extLst>
                    <a:ext uri="{A12FA001-AC4F-418D-AE19-62706E023703}">
                      <ahyp:hlinkClr xmlns:ahyp="http://schemas.microsoft.com/office/drawing/2018/hyperlinkcolor" val="tx"/>
                    </a:ext>
                  </a:extLst>
                </a:hlinkClick>
              </a:rPr>
              <a:t>processo</a:t>
            </a:r>
            <a:r>
              <a:rPr lang="pt-BR" b="0" i="0" dirty="0">
                <a:effectLst/>
                <a:latin typeface="Open Sans"/>
              </a:rPr>
              <a:t> à Microsoft).</a:t>
            </a:r>
            <a:endParaRPr lang="pt-BR" dirty="0"/>
          </a:p>
        </p:txBody>
      </p:sp>
      <p:pic>
        <p:nvPicPr>
          <p:cNvPr id="9" name="Imagem 8">
            <a:extLst>
              <a:ext uri="{FF2B5EF4-FFF2-40B4-BE49-F238E27FC236}">
                <a16:creationId xmlns:a16="http://schemas.microsoft.com/office/drawing/2014/main" id="{962FBFC9-D6BB-43E5-B0E4-B40AB2D84F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850" y="1334553"/>
            <a:ext cx="4519083" cy="3389312"/>
          </a:xfrm>
          <a:prstGeom prst="rect">
            <a:avLst/>
          </a:prstGeom>
        </p:spPr>
      </p:pic>
      <p:pic>
        <p:nvPicPr>
          <p:cNvPr id="11" name="Imagem 10">
            <a:extLst>
              <a:ext uri="{FF2B5EF4-FFF2-40B4-BE49-F238E27FC236}">
                <a16:creationId xmlns:a16="http://schemas.microsoft.com/office/drawing/2014/main" id="{C254F07F-FA7C-4DBA-8EE1-F1C327D5CC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394919"/>
            <a:ext cx="5238107" cy="3268579"/>
          </a:xfrm>
          <a:prstGeom prst="rect">
            <a:avLst/>
          </a:prstGeom>
        </p:spPr>
      </p:pic>
      <p:sp>
        <p:nvSpPr>
          <p:cNvPr id="20" name="CaixaDeTexto 19">
            <a:extLst>
              <a:ext uri="{FF2B5EF4-FFF2-40B4-BE49-F238E27FC236}">
                <a16:creationId xmlns:a16="http://schemas.microsoft.com/office/drawing/2014/main" id="{42B9D45B-AE1B-4124-821D-F24D24AE7AC4}"/>
              </a:ext>
            </a:extLst>
          </p:cNvPr>
          <p:cNvSpPr txBox="1"/>
          <p:nvPr/>
        </p:nvSpPr>
        <p:spPr>
          <a:xfrm>
            <a:off x="6424333" y="923086"/>
            <a:ext cx="6098240" cy="338554"/>
          </a:xfrm>
          <a:prstGeom prst="rect">
            <a:avLst/>
          </a:prstGeom>
          <a:noFill/>
        </p:spPr>
        <p:txBody>
          <a:bodyPr wrap="square">
            <a:spAutoFit/>
          </a:bodyPr>
          <a:lstStyle/>
          <a:p>
            <a:r>
              <a:rPr lang="pt-BR" sz="1600" b="1" i="0" dirty="0">
                <a:effectLst/>
                <a:latin typeface="Open Sans"/>
              </a:rPr>
              <a:t>Windows XP (2001)</a:t>
            </a:r>
            <a:endParaRPr lang="pt-BR" sz="1600" b="1" dirty="0"/>
          </a:p>
        </p:txBody>
      </p:sp>
    </p:spTree>
    <p:extLst>
      <p:ext uri="{BB962C8B-B14F-4D97-AF65-F5344CB8AC3E}">
        <p14:creationId xmlns:p14="http://schemas.microsoft.com/office/powerpoint/2010/main" val="161457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B2FA825-E978-4393-A1CE-C7EF218E53DF}"/>
              </a:ext>
            </a:extLst>
          </p:cNvPr>
          <p:cNvSpPr>
            <a:spLocks noGrp="1"/>
          </p:cNvSpPr>
          <p:nvPr>
            <p:ph idx="1"/>
          </p:nvPr>
        </p:nvSpPr>
        <p:spPr/>
        <p:txBody>
          <a:bodyPr/>
          <a:lstStyle/>
          <a:p>
            <a:pPr marL="0" indent="0">
              <a:buNone/>
            </a:pPr>
            <a:endParaRPr lang="pt-BR" dirty="0"/>
          </a:p>
          <a:p>
            <a:endParaRPr lang="pt-BR" dirty="0"/>
          </a:p>
          <a:p>
            <a:endParaRPr lang="pt-BR" dirty="0"/>
          </a:p>
          <a:p>
            <a:endParaRPr lang="pt-BR" dirty="0"/>
          </a:p>
        </p:txBody>
      </p:sp>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838200" y="288608"/>
            <a:ext cx="10515600" cy="1325563"/>
          </a:xfrm>
        </p:spPr>
        <p:txBody>
          <a:bodyPr/>
          <a:lstStyle/>
          <a:p>
            <a:pPr algn="ctr"/>
            <a:r>
              <a:rPr lang="pt-BR" sz="4400" b="1" i="0" dirty="0">
                <a:effectLst/>
              </a:rPr>
              <a:t>Microsoft </a:t>
            </a:r>
            <a:r>
              <a:rPr lang="pt-BR" sz="4400" b="1" i="0" dirty="0" err="1">
                <a:effectLst/>
              </a:rPr>
              <a:t>windows</a:t>
            </a:r>
            <a:br>
              <a:rPr lang="pt-BR" sz="4400" b="1" i="0" dirty="0">
                <a:effectLst/>
              </a:rPr>
            </a:br>
            <a:endParaRPr lang="pt-BR" dirty="0"/>
          </a:p>
        </p:txBody>
      </p:sp>
      <p:pic>
        <p:nvPicPr>
          <p:cNvPr id="8" name="Imagem 7">
            <a:extLst>
              <a:ext uri="{FF2B5EF4-FFF2-40B4-BE49-F238E27FC236}">
                <a16:creationId xmlns:a16="http://schemas.microsoft.com/office/drawing/2014/main" id="{112EFBB4-3A37-422B-88B3-E6C86BF16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25110"/>
            <a:ext cx="3953435" cy="3065929"/>
          </a:xfrm>
          <a:prstGeom prst="rect">
            <a:avLst/>
          </a:prstGeom>
        </p:spPr>
      </p:pic>
      <p:pic>
        <p:nvPicPr>
          <p:cNvPr id="10" name="Imagem 9">
            <a:extLst>
              <a:ext uri="{FF2B5EF4-FFF2-40B4-BE49-F238E27FC236}">
                <a16:creationId xmlns:a16="http://schemas.microsoft.com/office/drawing/2014/main" id="{94B59A51-67CA-4EDB-AC48-EE2BD54503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334" y="1720652"/>
            <a:ext cx="4522226" cy="3028263"/>
          </a:xfrm>
          <a:prstGeom prst="rect">
            <a:avLst/>
          </a:prstGeom>
        </p:spPr>
      </p:pic>
      <p:sp>
        <p:nvSpPr>
          <p:cNvPr id="18" name="CaixaDeTexto 17">
            <a:extLst>
              <a:ext uri="{FF2B5EF4-FFF2-40B4-BE49-F238E27FC236}">
                <a16:creationId xmlns:a16="http://schemas.microsoft.com/office/drawing/2014/main" id="{28043202-CE72-4E88-8B4F-7FB68CB6A28A}"/>
              </a:ext>
            </a:extLst>
          </p:cNvPr>
          <p:cNvSpPr txBox="1"/>
          <p:nvPr/>
        </p:nvSpPr>
        <p:spPr>
          <a:xfrm>
            <a:off x="610722" y="4930878"/>
            <a:ext cx="4872317" cy="1200329"/>
          </a:xfrm>
          <a:prstGeom prst="rect">
            <a:avLst/>
          </a:prstGeom>
          <a:noFill/>
        </p:spPr>
        <p:txBody>
          <a:bodyPr wrap="square">
            <a:spAutoFit/>
          </a:bodyPr>
          <a:lstStyle/>
          <a:p>
            <a:pPr algn="just"/>
            <a:r>
              <a:rPr lang="pt-BR" b="0" i="0" dirty="0">
                <a:effectLst/>
                <a:latin typeface="Open Sans"/>
              </a:rPr>
              <a:t>O principal foco do Vista foi a segurança, após vários incidentes com Worms e vírus que afetaram milhares de usuários do Windows XP ao longo dos anos.</a:t>
            </a:r>
            <a:endParaRPr lang="pt-BR" dirty="0"/>
          </a:p>
        </p:txBody>
      </p:sp>
      <p:sp>
        <p:nvSpPr>
          <p:cNvPr id="20" name="CaixaDeTexto 19">
            <a:extLst>
              <a:ext uri="{FF2B5EF4-FFF2-40B4-BE49-F238E27FC236}">
                <a16:creationId xmlns:a16="http://schemas.microsoft.com/office/drawing/2014/main" id="{482D2389-514B-4FE2-8131-6CC2D34E1EBD}"/>
              </a:ext>
            </a:extLst>
          </p:cNvPr>
          <p:cNvSpPr txBox="1"/>
          <p:nvPr/>
        </p:nvSpPr>
        <p:spPr>
          <a:xfrm>
            <a:off x="5967133" y="4748915"/>
            <a:ext cx="6098240" cy="1754326"/>
          </a:xfrm>
          <a:prstGeom prst="rect">
            <a:avLst/>
          </a:prstGeom>
          <a:noFill/>
        </p:spPr>
        <p:txBody>
          <a:bodyPr wrap="square">
            <a:spAutoFit/>
          </a:bodyPr>
          <a:lstStyle/>
          <a:p>
            <a:pPr algn="l"/>
            <a:r>
              <a:rPr lang="pt-BR" b="0" i="0" dirty="0">
                <a:effectLst/>
                <a:latin typeface="Open Sans"/>
              </a:rPr>
              <a:t>O </a:t>
            </a:r>
            <a:r>
              <a:rPr lang="pt-BR" b="0" i="0" u="none" strike="noStrike" dirty="0">
                <a:effectLst/>
                <a:latin typeface="Open Sans"/>
                <a:hlinkClick r:id="rId5">
                  <a:extLst>
                    <a:ext uri="{A12FA001-AC4F-418D-AE19-62706E023703}">
                      <ahyp:hlinkClr xmlns:ahyp="http://schemas.microsoft.com/office/drawing/2018/hyperlinkcolor" val="tx"/>
                    </a:ext>
                  </a:extLst>
                </a:hlinkClick>
              </a:rPr>
              <a:t>Windows 7</a:t>
            </a:r>
            <a:r>
              <a:rPr lang="pt-BR" b="0" i="0" dirty="0">
                <a:effectLst/>
                <a:latin typeface="Open Sans"/>
              </a:rPr>
              <a:t> adicionou melhor suporte a recursos comuns a muitos dos computadores modernos, como processadores com múltiplos núcleos, unidades SSD e múltiplas placas de vídeo. Além disso, a estabilidade e o desempenho melhoraram significativamente em relação ao Windows Vista.</a:t>
            </a:r>
          </a:p>
        </p:txBody>
      </p:sp>
      <p:sp>
        <p:nvSpPr>
          <p:cNvPr id="22" name="CaixaDeTexto 21">
            <a:extLst>
              <a:ext uri="{FF2B5EF4-FFF2-40B4-BE49-F238E27FC236}">
                <a16:creationId xmlns:a16="http://schemas.microsoft.com/office/drawing/2014/main" id="{C1662803-C4F3-49FB-900A-7646DE52C608}"/>
              </a:ext>
            </a:extLst>
          </p:cNvPr>
          <p:cNvSpPr txBox="1"/>
          <p:nvPr/>
        </p:nvSpPr>
        <p:spPr>
          <a:xfrm>
            <a:off x="6575612" y="1218089"/>
            <a:ext cx="6098240" cy="369332"/>
          </a:xfrm>
          <a:prstGeom prst="rect">
            <a:avLst/>
          </a:prstGeom>
          <a:noFill/>
        </p:spPr>
        <p:txBody>
          <a:bodyPr wrap="square">
            <a:spAutoFit/>
          </a:bodyPr>
          <a:lstStyle/>
          <a:p>
            <a:pPr algn="l"/>
            <a:r>
              <a:rPr lang="pt-BR" b="1" i="0" dirty="0">
                <a:solidFill>
                  <a:srgbClr val="333333"/>
                </a:solidFill>
                <a:effectLst/>
                <a:latin typeface="Titillium Web"/>
              </a:rPr>
              <a:t>Windows 7 (2009)</a:t>
            </a:r>
          </a:p>
        </p:txBody>
      </p:sp>
    </p:spTree>
    <p:extLst>
      <p:ext uri="{BB962C8B-B14F-4D97-AF65-F5344CB8AC3E}">
        <p14:creationId xmlns:p14="http://schemas.microsoft.com/office/powerpoint/2010/main" val="158946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574A2EC-C8AF-431C-B460-F50A0CA27851}"/>
              </a:ext>
            </a:extLst>
          </p:cNvPr>
          <p:cNvGrpSpPr>
            <a:grpSpLocks/>
          </p:cNvGrpSpPr>
          <p:nvPr/>
        </p:nvGrpSpPr>
        <p:grpSpPr bwMode="auto">
          <a:xfrm>
            <a:off x="6350" y="4763"/>
            <a:ext cx="587375" cy="6858000"/>
            <a:chOff x="0" y="0"/>
            <a:chExt cx="924" cy="10800"/>
          </a:xfrm>
        </p:grpSpPr>
        <p:sp>
          <p:nvSpPr>
            <p:cNvPr id="5" name="Rectangle 3">
              <a:extLst>
                <a:ext uri="{FF2B5EF4-FFF2-40B4-BE49-F238E27FC236}">
                  <a16:creationId xmlns:a16="http://schemas.microsoft.com/office/drawing/2014/main" id="{C89DDC1C-23DF-472B-908D-25233A73E8B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6" name="Rectangle 4">
              <a:extLst>
                <a:ext uri="{FF2B5EF4-FFF2-40B4-BE49-F238E27FC236}">
                  <a16:creationId xmlns:a16="http://schemas.microsoft.com/office/drawing/2014/main" id="{449E3DCF-821A-4BDF-80C1-02FC752632A0}"/>
                </a:ext>
              </a:extLst>
            </p:cNvPr>
            <p:cNvSpPr>
              <a:spLocks noChangeArrowheads="1"/>
            </p:cNvSpPr>
            <p:nvPr/>
          </p:nvSpPr>
          <p:spPr bwMode="auto">
            <a:xfrm>
              <a:off x="0" y="2452"/>
              <a:ext cx="924" cy="8348"/>
            </a:xfrm>
            <a:prstGeom prst="rect">
              <a:avLst/>
            </a:prstGeom>
            <a:solidFill>
              <a:srgbClr val="FF6E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pic>
        <p:nvPicPr>
          <p:cNvPr id="7" name="image1.png">
            <a:extLst>
              <a:ext uri="{FF2B5EF4-FFF2-40B4-BE49-F238E27FC236}">
                <a16:creationId xmlns:a16="http://schemas.microsoft.com/office/drawing/2014/main" id="{7A1D2F35-2BF5-403E-B0A7-5CC40F07208F}"/>
              </a:ext>
            </a:extLst>
          </p:cNvPr>
          <p:cNvPicPr/>
          <p:nvPr/>
        </p:nvPicPr>
        <p:blipFill>
          <a:blip r:embed="rId2"/>
          <a:srcRect/>
          <a:stretch>
            <a:fillRect/>
          </a:stretch>
        </p:blipFill>
        <p:spPr>
          <a:xfrm>
            <a:off x="838200" y="6313170"/>
            <a:ext cx="932815" cy="359410"/>
          </a:xfrm>
          <a:prstGeom prst="rect">
            <a:avLst/>
          </a:prstGeom>
          <a:ln/>
        </p:spPr>
      </p:pic>
      <p:grpSp>
        <p:nvGrpSpPr>
          <p:cNvPr id="13" name="Group 2">
            <a:extLst>
              <a:ext uri="{FF2B5EF4-FFF2-40B4-BE49-F238E27FC236}">
                <a16:creationId xmlns:a16="http://schemas.microsoft.com/office/drawing/2014/main" id="{9C1CFA90-A143-4920-8BE4-80A0DE2ABE23}"/>
              </a:ext>
            </a:extLst>
          </p:cNvPr>
          <p:cNvGrpSpPr>
            <a:grpSpLocks/>
          </p:cNvGrpSpPr>
          <p:nvPr/>
        </p:nvGrpSpPr>
        <p:grpSpPr bwMode="auto">
          <a:xfrm>
            <a:off x="0" y="4763"/>
            <a:ext cx="587375" cy="6858000"/>
            <a:chOff x="0" y="0"/>
            <a:chExt cx="924" cy="10800"/>
          </a:xfrm>
        </p:grpSpPr>
        <p:sp>
          <p:nvSpPr>
            <p:cNvPr id="14" name="Rectangle 3">
              <a:extLst>
                <a:ext uri="{FF2B5EF4-FFF2-40B4-BE49-F238E27FC236}">
                  <a16:creationId xmlns:a16="http://schemas.microsoft.com/office/drawing/2014/main" id="{6555455B-3EB8-491C-A88B-ED3C9E27649A}"/>
                </a:ext>
              </a:extLst>
            </p:cNvPr>
            <p:cNvSpPr>
              <a:spLocks noChangeArrowheads="1"/>
            </p:cNvSpPr>
            <p:nvPr/>
          </p:nvSpPr>
          <p:spPr bwMode="auto">
            <a:xfrm>
              <a:off x="0" y="0"/>
              <a:ext cx="924" cy="2472"/>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 name="Rectangle 4">
              <a:extLst>
                <a:ext uri="{FF2B5EF4-FFF2-40B4-BE49-F238E27FC236}">
                  <a16:creationId xmlns:a16="http://schemas.microsoft.com/office/drawing/2014/main" id="{A9860476-325F-43CF-A044-298324A494C5}"/>
                </a:ext>
              </a:extLst>
            </p:cNvPr>
            <p:cNvSpPr>
              <a:spLocks noChangeArrowheads="1"/>
            </p:cNvSpPr>
            <p:nvPr/>
          </p:nvSpPr>
          <p:spPr bwMode="auto">
            <a:xfrm>
              <a:off x="0" y="2452"/>
              <a:ext cx="924" cy="834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grpSp>
      <p:sp>
        <p:nvSpPr>
          <p:cNvPr id="23" name="Título 22">
            <a:extLst>
              <a:ext uri="{FF2B5EF4-FFF2-40B4-BE49-F238E27FC236}">
                <a16:creationId xmlns:a16="http://schemas.microsoft.com/office/drawing/2014/main" id="{4AF2E52C-C8F6-476F-80A0-4BD2B15AD0BF}"/>
              </a:ext>
            </a:extLst>
          </p:cNvPr>
          <p:cNvSpPr>
            <a:spLocks noGrp="1"/>
          </p:cNvSpPr>
          <p:nvPr>
            <p:ph type="title"/>
          </p:nvPr>
        </p:nvSpPr>
        <p:spPr>
          <a:xfrm>
            <a:off x="675092" y="260306"/>
            <a:ext cx="9248837" cy="797480"/>
          </a:xfrm>
        </p:spPr>
        <p:txBody>
          <a:bodyPr>
            <a:normAutofit fontScale="90000"/>
          </a:bodyPr>
          <a:lstStyle/>
          <a:p>
            <a:pPr algn="ctr"/>
            <a:r>
              <a:rPr lang="pt-BR" sz="4400" b="1" i="0" dirty="0">
                <a:effectLst/>
              </a:rPr>
              <a:t>Microsoft </a:t>
            </a:r>
            <a:r>
              <a:rPr lang="pt-BR" sz="4400" b="1" i="0" dirty="0" err="1">
                <a:effectLst/>
              </a:rPr>
              <a:t>windows</a:t>
            </a:r>
            <a:br>
              <a:rPr lang="pt-BR" sz="4400" b="1" i="0" dirty="0">
                <a:effectLst/>
              </a:rPr>
            </a:br>
            <a:endParaRPr lang="pt-BR" dirty="0"/>
          </a:p>
        </p:txBody>
      </p:sp>
      <p:pic>
        <p:nvPicPr>
          <p:cNvPr id="8" name="Imagem 7">
            <a:extLst>
              <a:ext uri="{FF2B5EF4-FFF2-40B4-BE49-F238E27FC236}">
                <a16:creationId xmlns:a16="http://schemas.microsoft.com/office/drawing/2014/main" id="{395CB08B-0DC5-467B-8510-7BBE0E531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057" y="1266125"/>
            <a:ext cx="4649959" cy="2606628"/>
          </a:xfrm>
          <a:prstGeom prst="rect">
            <a:avLst/>
          </a:prstGeom>
        </p:spPr>
      </p:pic>
      <p:pic>
        <p:nvPicPr>
          <p:cNvPr id="12" name="Imagem 11">
            <a:extLst>
              <a:ext uri="{FF2B5EF4-FFF2-40B4-BE49-F238E27FC236}">
                <a16:creationId xmlns:a16="http://schemas.microsoft.com/office/drawing/2014/main" id="{649E96CB-E5B4-4908-A63E-A7F94CB819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984" y="1266125"/>
            <a:ext cx="4638265" cy="2606628"/>
          </a:xfrm>
          <a:prstGeom prst="rect">
            <a:avLst/>
          </a:prstGeom>
        </p:spPr>
      </p:pic>
      <p:sp>
        <p:nvSpPr>
          <p:cNvPr id="21" name="CaixaDeTexto 20">
            <a:extLst>
              <a:ext uri="{FF2B5EF4-FFF2-40B4-BE49-F238E27FC236}">
                <a16:creationId xmlns:a16="http://schemas.microsoft.com/office/drawing/2014/main" id="{A438679E-5C87-469D-B08A-EBE446B784C6}"/>
              </a:ext>
            </a:extLst>
          </p:cNvPr>
          <p:cNvSpPr txBox="1"/>
          <p:nvPr/>
        </p:nvSpPr>
        <p:spPr>
          <a:xfrm>
            <a:off x="1179980" y="792624"/>
            <a:ext cx="6098240" cy="369332"/>
          </a:xfrm>
          <a:prstGeom prst="rect">
            <a:avLst/>
          </a:prstGeom>
          <a:noFill/>
        </p:spPr>
        <p:txBody>
          <a:bodyPr wrap="square">
            <a:spAutoFit/>
          </a:bodyPr>
          <a:lstStyle/>
          <a:p>
            <a:pPr algn="l"/>
            <a:r>
              <a:rPr lang="pt-BR" b="1" i="0" dirty="0">
                <a:effectLst/>
                <a:latin typeface="Titillium Web"/>
              </a:rPr>
              <a:t>Windows 8 (2012</a:t>
            </a:r>
            <a:r>
              <a:rPr lang="pt-BR" b="1" i="0" dirty="0">
                <a:solidFill>
                  <a:srgbClr val="333333"/>
                </a:solidFill>
                <a:effectLst/>
                <a:latin typeface="Titillium Web"/>
              </a:rPr>
              <a:t>)</a:t>
            </a:r>
          </a:p>
        </p:txBody>
      </p:sp>
      <p:sp>
        <p:nvSpPr>
          <p:cNvPr id="24" name="CaixaDeTexto 23">
            <a:extLst>
              <a:ext uri="{FF2B5EF4-FFF2-40B4-BE49-F238E27FC236}">
                <a16:creationId xmlns:a16="http://schemas.microsoft.com/office/drawing/2014/main" id="{23A176EB-C671-4302-872F-53F4C9F8E43B}"/>
              </a:ext>
            </a:extLst>
          </p:cNvPr>
          <p:cNvSpPr txBox="1"/>
          <p:nvPr/>
        </p:nvSpPr>
        <p:spPr>
          <a:xfrm>
            <a:off x="1060984" y="3990306"/>
            <a:ext cx="4373655" cy="1754326"/>
          </a:xfrm>
          <a:prstGeom prst="rect">
            <a:avLst/>
          </a:prstGeom>
          <a:noFill/>
        </p:spPr>
        <p:txBody>
          <a:bodyPr wrap="square">
            <a:spAutoFit/>
          </a:bodyPr>
          <a:lstStyle/>
          <a:p>
            <a:pPr algn="just"/>
            <a:r>
              <a:rPr lang="pt-BR" b="0" i="0" dirty="0">
                <a:effectLst/>
                <a:latin typeface="Open Sans"/>
              </a:rPr>
              <a:t>Em 2012, o visual e comportamento padrão do Windows estavam bem estabelecidos. Apesar de evoluções ao longo dos anos, o “jeitão” do sistema era basicamente o mesmo desde o Windows 95.</a:t>
            </a:r>
            <a:endParaRPr lang="pt-BR" dirty="0"/>
          </a:p>
        </p:txBody>
      </p:sp>
      <p:sp>
        <p:nvSpPr>
          <p:cNvPr id="25" name="CaixaDeTexto 24">
            <a:extLst>
              <a:ext uri="{FF2B5EF4-FFF2-40B4-BE49-F238E27FC236}">
                <a16:creationId xmlns:a16="http://schemas.microsoft.com/office/drawing/2014/main" id="{166A392E-ABE4-405E-BCCE-6FD85C421A46}"/>
              </a:ext>
            </a:extLst>
          </p:cNvPr>
          <p:cNvSpPr txBox="1"/>
          <p:nvPr/>
        </p:nvSpPr>
        <p:spPr>
          <a:xfrm>
            <a:off x="6481057" y="844709"/>
            <a:ext cx="6098240" cy="369332"/>
          </a:xfrm>
          <a:prstGeom prst="rect">
            <a:avLst/>
          </a:prstGeom>
          <a:noFill/>
        </p:spPr>
        <p:txBody>
          <a:bodyPr wrap="square">
            <a:spAutoFit/>
          </a:bodyPr>
          <a:lstStyle/>
          <a:p>
            <a:pPr algn="l"/>
            <a:r>
              <a:rPr lang="pt-BR" b="1" i="0" dirty="0">
                <a:effectLst/>
                <a:latin typeface="Titillium Web"/>
              </a:rPr>
              <a:t>Windows 10 (2015</a:t>
            </a:r>
            <a:r>
              <a:rPr lang="pt-BR" b="1" i="0" dirty="0">
                <a:solidFill>
                  <a:srgbClr val="333333"/>
                </a:solidFill>
                <a:effectLst/>
                <a:latin typeface="Titillium Web"/>
              </a:rPr>
              <a:t>)</a:t>
            </a:r>
          </a:p>
        </p:txBody>
      </p:sp>
      <p:sp>
        <p:nvSpPr>
          <p:cNvPr id="27" name="CaixaDeTexto 26">
            <a:extLst>
              <a:ext uri="{FF2B5EF4-FFF2-40B4-BE49-F238E27FC236}">
                <a16:creationId xmlns:a16="http://schemas.microsoft.com/office/drawing/2014/main" id="{C69EDD72-0AF6-4AE6-A00D-18066871F739}"/>
              </a:ext>
            </a:extLst>
          </p:cNvPr>
          <p:cNvSpPr txBox="1"/>
          <p:nvPr/>
        </p:nvSpPr>
        <p:spPr>
          <a:xfrm>
            <a:off x="5899150" y="4007097"/>
            <a:ext cx="6286500" cy="923330"/>
          </a:xfrm>
          <a:prstGeom prst="rect">
            <a:avLst/>
          </a:prstGeom>
          <a:noFill/>
        </p:spPr>
        <p:txBody>
          <a:bodyPr wrap="square">
            <a:spAutoFit/>
          </a:bodyPr>
          <a:lstStyle/>
          <a:p>
            <a:r>
              <a:rPr lang="pt-BR" b="0" i="0" dirty="0">
                <a:effectLst/>
                <a:latin typeface="Open Sans"/>
              </a:rPr>
              <a:t>O principal destaque desta versão foi a reversão da interface para o tradicional paradigma desktop do Windows 7, com Barra de Tarefas e Menu Iniciar. </a:t>
            </a:r>
            <a:endParaRPr lang="pt-BR" dirty="0"/>
          </a:p>
        </p:txBody>
      </p:sp>
    </p:spTree>
    <p:extLst>
      <p:ext uri="{BB962C8B-B14F-4D97-AF65-F5344CB8AC3E}">
        <p14:creationId xmlns:p14="http://schemas.microsoft.com/office/powerpoint/2010/main" val="91223802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1057</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20</vt:i4>
      </vt:variant>
    </vt:vector>
  </HeadingPairs>
  <TitlesOfParts>
    <vt:vector size="31" baseType="lpstr">
      <vt:lpstr>Arial</vt:lpstr>
      <vt:lpstr>Arial</vt:lpstr>
      <vt:lpstr>Calibri</vt:lpstr>
      <vt:lpstr>Calibri Light</vt:lpstr>
      <vt:lpstr>D-DIN</vt:lpstr>
      <vt:lpstr>Open Sans</vt:lpstr>
      <vt:lpstr>Roboto</vt:lpstr>
      <vt:lpstr>Source Sans Pro</vt:lpstr>
      <vt:lpstr>Titillium Web</vt:lpstr>
      <vt:lpstr>Wingdings</vt:lpstr>
      <vt:lpstr>Tema do Office</vt:lpstr>
      <vt:lpstr>Software (sistemas operacionais e aplicativos)</vt:lpstr>
      <vt:lpstr>Sistema Operacional</vt:lpstr>
      <vt:lpstr>Sistema Operacional</vt:lpstr>
      <vt:lpstr>Sistemas operacionais para o computador </vt:lpstr>
      <vt:lpstr>Microsoft windows </vt:lpstr>
      <vt:lpstr>Windows 1.0 (1985)         Windows 95 (1995)  </vt:lpstr>
      <vt:lpstr>Microsoft windows </vt:lpstr>
      <vt:lpstr>Microsoft windows </vt:lpstr>
      <vt:lpstr>Microsoft windows </vt:lpstr>
      <vt:lpstr>Apresentação do PowerPoint</vt:lpstr>
      <vt:lpstr>Browser</vt:lpstr>
      <vt:lpstr>Malware  (Software Malicioso)  </vt:lpstr>
      <vt:lpstr>Malware  (Software Malicioso)  </vt:lpstr>
      <vt:lpstr>Malware  (Software Malicioso)  </vt:lpstr>
      <vt:lpstr>Malware  (Software Malicioso)  </vt:lpstr>
      <vt:lpstr>Malware  (Software Malicioso)  </vt:lpstr>
      <vt:lpstr>Malware  (Software Malicioso)  </vt:lpstr>
      <vt:lpstr>Malware  (Software Malicioso)  </vt:lpstr>
      <vt:lpstr>Malware  (Software Malicioso)  </vt:lpstr>
      <vt:lpstr>Atividade de aprendizagem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(sistemas operacionais e aplicativos)</dc:title>
  <dc:creator>daniellebezerra354@hotmail.com</dc:creator>
  <cp:lastModifiedBy>daniellebezerra354@hotmail.com</cp:lastModifiedBy>
  <cp:revision>37</cp:revision>
  <dcterms:created xsi:type="dcterms:W3CDTF">2021-03-16T14:46:36Z</dcterms:created>
  <dcterms:modified xsi:type="dcterms:W3CDTF">2021-03-17T18:20:56Z</dcterms:modified>
</cp:coreProperties>
</file>