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57" r:id="rId4"/>
    <p:sldId id="258" r:id="rId5"/>
    <p:sldId id="263" r:id="rId6"/>
    <p:sldId id="264" r:id="rId7"/>
    <p:sldId id="259" r:id="rId8"/>
    <p:sldId id="262" r:id="rId9"/>
    <p:sldId id="265" r:id="rId10"/>
    <p:sldId id="268" r:id="rId11"/>
    <p:sldId id="261"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174"/>
    <a:srgbClr val="CCCCFF"/>
    <a:srgbClr val="FF5050"/>
    <a:srgbClr val="3B60B3"/>
    <a:srgbClr val="6A76AC"/>
    <a:srgbClr val="99CCFF"/>
    <a:srgbClr val="FF551F"/>
    <a:srgbClr val="FECC66"/>
    <a:srgbClr val="00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83" autoAdjust="0"/>
  </p:normalViewPr>
  <p:slideViewPr>
    <p:cSldViewPr snapToGrid="0">
      <p:cViewPr varScale="1">
        <p:scale>
          <a:sx n="63" d="100"/>
          <a:sy n="63" d="100"/>
        </p:scale>
        <p:origin x="804"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809210B-0AAF-41AA-8351-7D1B59929D8E}" type="datetimeFigureOut">
              <a:rPr lang="en-PH" smtClean="0"/>
              <a:t>23/02/2022</a:t>
            </a:fld>
            <a:endParaRPr lang="en-PH"/>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PH"/>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95AE1D9-0393-49D6-8E4B-C0DEE1A85C71}" type="slidenum">
              <a:rPr lang="en-PH" smtClean="0"/>
              <a:t>‹#›</a:t>
            </a:fld>
            <a:endParaRPr lang="en-PH"/>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43479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9210B-0AAF-41AA-8351-7D1B59929D8E}" type="datetimeFigureOut">
              <a:rPr lang="en-PH" smtClean="0"/>
              <a:t>23/02/2022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95AE1D9-0393-49D6-8E4B-C0DEE1A85C71}" type="slidenum">
              <a:rPr lang="en-PH" smtClean="0"/>
              <a:t>‹#›</a:t>
            </a:fld>
            <a:endParaRPr lang="en-PH"/>
          </a:p>
        </p:txBody>
      </p:sp>
    </p:spTree>
    <p:extLst>
      <p:ext uri="{BB962C8B-B14F-4D97-AF65-F5344CB8AC3E}">
        <p14:creationId xmlns:p14="http://schemas.microsoft.com/office/powerpoint/2010/main" val="343031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9210B-0AAF-41AA-8351-7D1B59929D8E}" type="datetimeFigureOut">
              <a:rPr lang="en-PH" smtClean="0"/>
              <a:t>23/02/2022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95AE1D9-0393-49D6-8E4B-C0DEE1A85C71}" type="slidenum">
              <a:rPr lang="en-PH" smtClean="0"/>
              <a:t>‹#›</a:t>
            </a:fld>
            <a:endParaRPr lang="en-PH"/>
          </a:p>
        </p:txBody>
      </p:sp>
    </p:spTree>
    <p:extLst>
      <p:ext uri="{BB962C8B-B14F-4D97-AF65-F5344CB8AC3E}">
        <p14:creationId xmlns:p14="http://schemas.microsoft.com/office/powerpoint/2010/main" val="38195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9210B-0AAF-41AA-8351-7D1B59929D8E}" type="datetimeFigureOut">
              <a:rPr lang="en-PH" smtClean="0"/>
              <a:t>23/02/2022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95AE1D9-0393-49D6-8E4B-C0DEE1A85C71}" type="slidenum">
              <a:rPr lang="en-PH" smtClean="0"/>
              <a:t>‹#›</a:t>
            </a:fld>
            <a:endParaRPr lang="en-PH"/>
          </a:p>
        </p:txBody>
      </p:sp>
    </p:spTree>
    <p:extLst>
      <p:ext uri="{BB962C8B-B14F-4D97-AF65-F5344CB8AC3E}">
        <p14:creationId xmlns:p14="http://schemas.microsoft.com/office/powerpoint/2010/main" val="267258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09210B-0AAF-41AA-8351-7D1B59929D8E}" type="datetimeFigureOut">
              <a:rPr lang="en-PH" smtClean="0"/>
              <a:t>23/02/2022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95AE1D9-0393-49D6-8E4B-C0DEE1A85C71}" type="slidenum">
              <a:rPr lang="en-PH" smtClean="0"/>
              <a:t>‹#›</a:t>
            </a:fld>
            <a:endParaRPr lang="en-PH"/>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593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09210B-0AAF-41AA-8351-7D1B59929D8E}" type="datetimeFigureOut">
              <a:rPr lang="en-PH" smtClean="0"/>
              <a:t>23/02/2022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95AE1D9-0393-49D6-8E4B-C0DEE1A85C71}" type="slidenum">
              <a:rPr lang="en-PH" smtClean="0"/>
              <a:t>‹#›</a:t>
            </a:fld>
            <a:endParaRPr lang="en-PH"/>
          </a:p>
        </p:txBody>
      </p:sp>
    </p:spTree>
    <p:extLst>
      <p:ext uri="{BB962C8B-B14F-4D97-AF65-F5344CB8AC3E}">
        <p14:creationId xmlns:p14="http://schemas.microsoft.com/office/powerpoint/2010/main" val="2256727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09210B-0AAF-41AA-8351-7D1B59929D8E}" type="datetimeFigureOut">
              <a:rPr lang="en-PH" smtClean="0"/>
              <a:t>23/02/2022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95AE1D9-0393-49D6-8E4B-C0DEE1A85C71}" type="slidenum">
              <a:rPr lang="en-PH" smtClean="0"/>
              <a:t>‹#›</a:t>
            </a:fld>
            <a:endParaRPr lang="en-PH"/>
          </a:p>
        </p:txBody>
      </p:sp>
    </p:spTree>
    <p:extLst>
      <p:ext uri="{BB962C8B-B14F-4D97-AF65-F5344CB8AC3E}">
        <p14:creationId xmlns:p14="http://schemas.microsoft.com/office/powerpoint/2010/main" val="176430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09210B-0AAF-41AA-8351-7D1B59929D8E}" type="datetimeFigureOut">
              <a:rPr lang="en-PH" smtClean="0"/>
              <a:t>23/02/2022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95AE1D9-0393-49D6-8E4B-C0DEE1A85C71}" type="slidenum">
              <a:rPr lang="en-PH" smtClean="0"/>
              <a:t>‹#›</a:t>
            </a:fld>
            <a:endParaRPr lang="en-PH"/>
          </a:p>
        </p:txBody>
      </p:sp>
    </p:spTree>
    <p:extLst>
      <p:ext uri="{BB962C8B-B14F-4D97-AF65-F5344CB8AC3E}">
        <p14:creationId xmlns:p14="http://schemas.microsoft.com/office/powerpoint/2010/main" val="421785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9210B-0AAF-41AA-8351-7D1B59929D8E}" type="datetimeFigureOut">
              <a:rPr lang="en-PH" smtClean="0"/>
              <a:t>23/02/2022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A95AE1D9-0393-49D6-8E4B-C0DEE1A85C71}" type="slidenum">
              <a:rPr lang="en-PH" smtClean="0"/>
              <a:t>‹#›</a:t>
            </a:fld>
            <a:endParaRPr lang="en-PH"/>
          </a:p>
        </p:txBody>
      </p:sp>
    </p:spTree>
    <p:extLst>
      <p:ext uri="{BB962C8B-B14F-4D97-AF65-F5344CB8AC3E}">
        <p14:creationId xmlns:p14="http://schemas.microsoft.com/office/powerpoint/2010/main" val="1858990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09210B-0AAF-41AA-8351-7D1B59929D8E}" type="datetimeFigureOut">
              <a:rPr lang="en-PH" smtClean="0"/>
              <a:t>23/02/2022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95AE1D9-0393-49D6-8E4B-C0DEE1A85C71}" type="slidenum">
              <a:rPr lang="en-PH" smtClean="0"/>
              <a:t>‹#›</a:t>
            </a:fld>
            <a:endParaRPr lang="en-PH"/>
          </a:p>
        </p:txBody>
      </p:sp>
    </p:spTree>
    <p:extLst>
      <p:ext uri="{BB962C8B-B14F-4D97-AF65-F5344CB8AC3E}">
        <p14:creationId xmlns:p14="http://schemas.microsoft.com/office/powerpoint/2010/main" val="261718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09210B-0AAF-41AA-8351-7D1B59929D8E}" type="datetimeFigureOut">
              <a:rPr lang="en-PH" smtClean="0"/>
              <a:t>23/02/2022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95AE1D9-0393-49D6-8E4B-C0DEE1A85C71}" type="slidenum">
              <a:rPr lang="en-PH" smtClean="0"/>
              <a:t>‹#›</a:t>
            </a:fld>
            <a:endParaRPr lang="en-PH"/>
          </a:p>
        </p:txBody>
      </p:sp>
    </p:spTree>
    <p:extLst>
      <p:ext uri="{BB962C8B-B14F-4D97-AF65-F5344CB8AC3E}">
        <p14:creationId xmlns:p14="http://schemas.microsoft.com/office/powerpoint/2010/main" val="114184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809210B-0AAF-41AA-8351-7D1B59929D8E}" type="datetimeFigureOut">
              <a:rPr lang="en-PH" smtClean="0"/>
              <a:t>23/02/2022</a:t>
            </a:fld>
            <a:endParaRPr lang="en-PH"/>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PH"/>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95AE1D9-0393-49D6-8E4B-C0DEE1A85C71}" type="slidenum">
              <a:rPr lang="en-PH" smtClean="0"/>
              <a:t>‹#›</a:t>
            </a:fld>
            <a:endParaRPr lang="en-PH"/>
          </a:p>
        </p:txBody>
      </p:sp>
    </p:spTree>
    <p:extLst>
      <p:ext uri="{BB962C8B-B14F-4D97-AF65-F5344CB8AC3E}">
        <p14:creationId xmlns:p14="http://schemas.microsoft.com/office/powerpoint/2010/main" val="1920891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3478-E451-4382-AD32-D65CA977C61C}"/>
              </a:ext>
            </a:extLst>
          </p:cNvPr>
          <p:cNvSpPr>
            <a:spLocks noGrp="1"/>
          </p:cNvSpPr>
          <p:nvPr>
            <p:ph type="ctrTitle"/>
          </p:nvPr>
        </p:nvSpPr>
        <p:spPr/>
        <p:txBody>
          <a:bodyPr/>
          <a:lstStyle/>
          <a:p>
            <a:r>
              <a:rPr lang="en-US" dirty="0"/>
              <a:t>TITLE DEFENSE</a:t>
            </a:r>
            <a:endParaRPr lang="en-PH" dirty="0"/>
          </a:p>
        </p:txBody>
      </p:sp>
      <p:sp>
        <p:nvSpPr>
          <p:cNvPr id="3" name="Subtitle 2">
            <a:extLst>
              <a:ext uri="{FF2B5EF4-FFF2-40B4-BE49-F238E27FC236}">
                <a16:creationId xmlns:a16="http://schemas.microsoft.com/office/drawing/2014/main" id="{A1AD3DE2-09A7-41EB-9F81-8B415D32A7D6}"/>
              </a:ext>
            </a:extLst>
          </p:cNvPr>
          <p:cNvSpPr>
            <a:spLocks noGrp="1"/>
          </p:cNvSpPr>
          <p:nvPr>
            <p:ph type="subTitle" idx="1"/>
          </p:nvPr>
        </p:nvSpPr>
        <p:spPr/>
        <p:txBody>
          <a:bodyPr/>
          <a:lstStyle/>
          <a:p>
            <a:r>
              <a:rPr lang="en-US" dirty="0"/>
              <a:t>IC2MB – Group 3</a:t>
            </a:r>
            <a:endParaRPr lang="en-PH" dirty="0"/>
          </a:p>
        </p:txBody>
      </p:sp>
    </p:spTree>
    <p:extLst>
      <p:ext uri="{BB962C8B-B14F-4D97-AF65-F5344CB8AC3E}">
        <p14:creationId xmlns:p14="http://schemas.microsoft.com/office/powerpoint/2010/main" val="116554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4951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BE76-53E2-4687-9C9D-641A7B9E0604}"/>
              </a:ext>
            </a:extLst>
          </p:cNvPr>
          <p:cNvSpPr>
            <a:spLocks noGrp="1"/>
          </p:cNvSpPr>
          <p:nvPr>
            <p:ph type="title"/>
          </p:nvPr>
        </p:nvSpPr>
        <p:spPr>
          <a:xfrm>
            <a:off x="1261872" y="677863"/>
            <a:ext cx="6100829" cy="693795"/>
          </a:xfrm>
        </p:spPr>
        <p:txBody>
          <a:bodyPr>
            <a:normAutofit/>
          </a:bodyPr>
          <a:lstStyle/>
          <a:p>
            <a:r>
              <a:rPr lang="en-US" sz="4000" dirty="0">
                <a:solidFill>
                  <a:schemeClr val="bg1"/>
                </a:solidFill>
              </a:rPr>
              <a:t>POSSIBLE APPROACH</a:t>
            </a:r>
            <a:endParaRPr lang="en-PH" sz="4000" dirty="0">
              <a:solidFill>
                <a:schemeClr val="bg1"/>
              </a:solidFill>
            </a:endParaRPr>
          </a:p>
        </p:txBody>
      </p:sp>
      <p:sp>
        <p:nvSpPr>
          <p:cNvPr id="7" name="Content Placeholder 6">
            <a:extLst>
              <a:ext uri="{FF2B5EF4-FFF2-40B4-BE49-F238E27FC236}">
                <a16:creationId xmlns:a16="http://schemas.microsoft.com/office/drawing/2014/main" id="{B26E1754-7ECA-47F7-ABA4-5A3DD6BF3469}"/>
              </a:ext>
            </a:extLst>
          </p:cNvPr>
          <p:cNvSpPr>
            <a:spLocks noGrp="1"/>
          </p:cNvSpPr>
          <p:nvPr>
            <p:ph idx="1"/>
          </p:nvPr>
        </p:nvSpPr>
        <p:spPr>
          <a:xfrm>
            <a:off x="1261872" y="1828800"/>
            <a:ext cx="6100829" cy="4351337"/>
          </a:xfrm>
        </p:spPr>
        <p:txBody>
          <a:bodyPr/>
          <a:lstStyle/>
          <a:p>
            <a:pPr marL="0" indent="0">
              <a:buNone/>
            </a:pPr>
            <a:r>
              <a:rPr lang="en-US" dirty="0">
                <a:solidFill>
                  <a:schemeClr val="bg1"/>
                </a:solidFill>
              </a:rPr>
              <a:t>To make this application, we will use Node JS as our backend server and the: Express JS framework to serve the HTTP server; Socket IO to keep the connection with the client; and sqlite3 as our database for attendance data.</a:t>
            </a:r>
          </a:p>
          <a:p>
            <a:pPr marL="0" indent="0">
              <a:buNone/>
            </a:pPr>
            <a:r>
              <a:rPr lang="en-US" dirty="0">
                <a:solidFill>
                  <a:schemeClr val="bg1"/>
                </a:solidFill>
              </a:rPr>
              <a:t>First, the user would visit the website. The server would prompt a login page using an HTTP server. The login page would take an input of student ID and password. After the user inputs their student or teacher ID and password, the server will send an HTTP request to an API to check if the student or teacher ID and password are valid.</a:t>
            </a:r>
          </a:p>
          <a:p>
            <a:pPr marL="0" indent="0">
              <a:buNone/>
            </a:pPr>
            <a:r>
              <a:rPr lang="en-US" dirty="0">
                <a:solidFill>
                  <a:schemeClr val="bg1"/>
                </a:solidFill>
              </a:rPr>
              <a:t>Second, if the user is a teacher, the</a:t>
            </a:r>
            <a:endParaRPr lang="en-PH" dirty="0">
              <a:solidFill>
                <a:schemeClr val="bg1"/>
              </a:solidFill>
            </a:endParaRPr>
          </a:p>
        </p:txBody>
      </p:sp>
    </p:spTree>
    <p:extLst>
      <p:ext uri="{BB962C8B-B14F-4D97-AF65-F5344CB8AC3E}">
        <p14:creationId xmlns:p14="http://schemas.microsoft.com/office/powerpoint/2010/main" val="109694610"/>
      </p:ext>
    </p:extLst>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9254-4346-4E22-A85D-48E8E0ADF5AA}"/>
              </a:ext>
            </a:extLst>
          </p:cNvPr>
          <p:cNvSpPr>
            <a:spLocks noGrp="1"/>
          </p:cNvSpPr>
          <p:nvPr>
            <p:ph type="ctrTitle"/>
          </p:nvPr>
        </p:nvSpPr>
        <p:spPr>
          <a:xfrm>
            <a:off x="760067" y="2810107"/>
            <a:ext cx="5640733" cy="2810107"/>
          </a:xfrm>
        </p:spPr>
        <p:txBody>
          <a:bodyPr>
            <a:normAutofit/>
          </a:bodyPr>
          <a:lstStyle/>
          <a:p>
            <a:r>
              <a:rPr lang="en-US" sz="4400" dirty="0">
                <a:solidFill>
                  <a:schemeClr val="bg1"/>
                </a:solidFill>
              </a:rPr>
              <a:t>Development of Web based S.O.S game for Entertainment using Node JS</a:t>
            </a:r>
            <a:endParaRPr lang="en-PH" sz="4400" dirty="0">
              <a:solidFill>
                <a:schemeClr val="bg1"/>
              </a:solidFill>
            </a:endParaRPr>
          </a:p>
        </p:txBody>
      </p:sp>
      <p:pic>
        <p:nvPicPr>
          <p:cNvPr id="10" name="Picture 9">
            <a:extLst>
              <a:ext uri="{FF2B5EF4-FFF2-40B4-BE49-F238E27FC236}">
                <a16:creationId xmlns:a16="http://schemas.microsoft.com/office/drawing/2014/main" id="{BBE9756A-C589-4414-A0F0-01F7C7DFD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295" y="393656"/>
            <a:ext cx="4291394" cy="6070687"/>
          </a:xfrm>
          <a:prstGeom prst="rect">
            <a:avLst/>
          </a:prstGeom>
        </p:spPr>
      </p:pic>
    </p:spTree>
    <p:extLst>
      <p:ext uri="{BB962C8B-B14F-4D97-AF65-F5344CB8AC3E}">
        <p14:creationId xmlns:p14="http://schemas.microsoft.com/office/powerpoint/2010/main" val="362726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F604-7232-400A-B1A3-61543F8ED854}"/>
              </a:ext>
            </a:extLst>
          </p:cNvPr>
          <p:cNvSpPr>
            <a:spLocks noGrp="1"/>
          </p:cNvSpPr>
          <p:nvPr>
            <p:ph type="title"/>
          </p:nvPr>
        </p:nvSpPr>
        <p:spPr>
          <a:xfrm>
            <a:off x="653143" y="403122"/>
            <a:ext cx="5826316" cy="658761"/>
          </a:xfrm>
        </p:spPr>
        <p:txBody>
          <a:bodyPr>
            <a:normAutofit/>
          </a:bodyPr>
          <a:lstStyle/>
          <a:p>
            <a:pPr algn="ctr"/>
            <a:r>
              <a:rPr lang="en-US" sz="3200" dirty="0">
                <a:solidFill>
                  <a:schemeClr val="bg1"/>
                </a:solidFill>
              </a:rPr>
              <a:t>BACKGROUND OF STUDY</a:t>
            </a:r>
            <a:endParaRPr lang="en-PH" sz="3200" dirty="0">
              <a:solidFill>
                <a:schemeClr val="bg1"/>
              </a:solidFill>
            </a:endParaRPr>
          </a:p>
        </p:txBody>
      </p:sp>
      <p:sp>
        <p:nvSpPr>
          <p:cNvPr id="3" name="Content Placeholder 2">
            <a:extLst>
              <a:ext uri="{FF2B5EF4-FFF2-40B4-BE49-F238E27FC236}">
                <a16:creationId xmlns:a16="http://schemas.microsoft.com/office/drawing/2014/main" id="{749C54C3-EB24-43B6-9B57-FDC66E946A85}"/>
              </a:ext>
            </a:extLst>
          </p:cNvPr>
          <p:cNvSpPr>
            <a:spLocks noGrp="1"/>
          </p:cNvSpPr>
          <p:nvPr>
            <p:ph idx="1"/>
          </p:nvPr>
        </p:nvSpPr>
        <p:spPr>
          <a:xfrm>
            <a:off x="653143" y="1288026"/>
            <a:ext cx="5826316" cy="4892112"/>
          </a:xfrm>
        </p:spPr>
        <p:txBody>
          <a:bodyPr>
            <a:normAutofit/>
          </a:bodyPr>
          <a:lstStyle/>
          <a:p>
            <a:pPr marL="0" indent="0">
              <a:buNone/>
            </a:pPr>
            <a:r>
              <a:rPr lang="en-US" dirty="0">
                <a:solidFill>
                  <a:schemeClr val="bg1"/>
                </a:solidFill>
              </a:rPr>
              <a:t>This is a design and implementation of a prototype application using server-side JavaScript programming language, Node JS as a backend database. It scales and evaluates the developed prototype application like the S.O.S game, Before the game begins, a square grid of at least 3x3 squares in size is drawn. The object of the game is for each player to attempt to create the straight sequence S-O-S among connected squares. If a player succeeds in creating an SOS, that player immediately takes another turn and continues to do so until no SOS can be created on their turn. The goal of this study is to improve the game's scalability and performance. As specified in Node JS website, one of the node’s goals is to make an easy way of developing scalable network programs.</a:t>
            </a:r>
            <a:endParaRPr lang="en-PH" dirty="0">
              <a:solidFill>
                <a:schemeClr val="bg1"/>
              </a:solidFill>
            </a:endParaRPr>
          </a:p>
        </p:txBody>
      </p:sp>
      <p:pic>
        <p:nvPicPr>
          <p:cNvPr id="7" name="Picture 6">
            <a:extLst>
              <a:ext uri="{FF2B5EF4-FFF2-40B4-BE49-F238E27FC236}">
                <a16:creationId xmlns:a16="http://schemas.microsoft.com/office/drawing/2014/main" id="{DAF3E04D-F9F0-4E9D-BE23-A8882344FE6C}"/>
              </a:ext>
            </a:extLst>
          </p:cNvPr>
          <p:cNvPicPr>
            <a:picLocks noChangeAspect="1"/>
          </p:cNvPicPr>
          <p:nvPr/>
        </p:nvPicPr>
        <p:blipFill rotWithShape="1">
          <a:blip r:embed="rId2">
            <a:extLst>
              <a:ext uri="{28A0092B-C50C-407E-A947-70E740481C1C}">
                <a14:useLocalDpi xmlns:a14="http://schemas.microsoft.com/office/drawing/2010/main" val="0"/>
              </a:ext>
            </a:extLst>
          </a:blip>
          <a:srcRect l="1532" r="41453" b="-1362"/>
          <a:stretch/>
        </p:blipFill>
        <p:spPr>
          <a:xfrm>
            <a:off x="6807898" y="1653422"/>
            <a:ext cx="4935794" cy="4935794"/>
          </a:xfrm>
          <a:prstGeom prst="rect">
            <a:avLst/>
          </a:prstGeom>
        </p:spPr>
      </p:pic>
      <p:pic>
        <p:nvPicPr>
          <p:cNvPr id="8" name="Picture 7">
            <a:extLst>
              <a:ext uri="{FF2B5EF4-FFF2-40B4-BE49-F238E27FC236}">
                <a16:creationId xmlns:a16="http://schemas.microsoft.com/office/drawing/2014/main" id="{E0910C75-1D90-4CB0-9FA5-1064E29C05C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1805" b="23465" l="10000" r="90000">
                        <a14:foregroundMark x1="44360" y1="18886" x2="44360" y2="18886"/>
                        <a14:foregroundMark x1="77442" y1="16837" x2="77442" y2="16837"/>
                        <a14:foregroundMark x1="62445" y1="17327" x2="62445" y2="17327"/>
                        <a14:foregroundMark x1="51292" y1="17550" x2="51292" y2="17550"/>
                        <a14:foregroundMark x1="38248" y1="19733" x2="38248" y2="19733"/>
                        <a14:foregroundMark x1="33648" y1="18575" x2="33648" y2="18575"/>
                        <a14:foregroundMark x1="23693" y1="18575" x2="23693" y2="18575"/>
                        <a14:foregroundMark x1="26654" y1="19421" x2="26654" y2="19421"/>
                        <a14:backgroundMark x1="72527" y1="17060" x2="72527" y2="17060"/>
                        <a14:backgroundMark x1="72716" y1="16258" x2="72716" y2="16258"/>
                        <a14:backgroundMark x1="67675" y1="16615" x2="67675" y2="16615"/>
                      </a14:backgroundRemoval>
                    </a14:imgEffect>
                  </a14:imgLayer>
                </a14:imgProps>
              </a:ext>
              <a:ext uri="{28A0092B-C50C-407E-A947-70E740481C1C}">
                <a14:useLocalDpi xmlns:a14="http://schemas.microsoft.com/office/drawing/2010/main" val="0"/>
              </a:ext>
            </a:extLst>
          </a:blip>
          <a:srcRect t="10347" b="75077"/>
          <a:stretch/>
        </p:blipFill>
        <p:spPr>
          <a:xfrm>
            <a:off x="7375780" y="670092"/>
            <a:ext cx="3800029" cy="783582"/>
          </a:xfrm>
          <a:prstGeom prst="rect">
            <a:avLst/>
          </a:prstGeom>
        </p:spPr>
      </p:pic>
      <p:pic>
        <p:nvPicPr>
          <p:cNvPr id="10" name="Graphic 9" descr="Puzzle">
            <a:extLst>
              <a:ext uri="{FF2B5EF4-FFF2-40B4-BE49-F238E27FC236}">
                <a16:creationId xmlns:a16="http://schemas.microsoft.com/office/drawing/2014/main" id="{50A73B4B-65D9-4C16-A4E4-EF7AE5036A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54461" y="156062"/>
            <a:ext cx="576440" cy="576440"/>
          </a:xfrm>
          <a:prstGeom prst="rect">
            <a:avLst/>
          </a:prstGeom>
        </p:spPr>
      </p:pic>
      <p:pic>
        <p:nvPicPr>
          <p:cNvPr id="12" name="Graphic 11" descr="Game controller">
            <a:extLst>
              <a:ext uri="{FF2B5EF4-FFF2-40B4-BE49-F238E27FC236}">
                <a16:creationId xmlns:a16="http://schemas.microsoft.com/office/drawing/2014/main" id="{ACCC98DD-4DC8-4DA7-812E-D90DDE39FD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1172" y="6166658"/>
            <a:ext cx="576440" cy="576440"/>
          </a:xfrm>
          <a:prstGeom prst="rect">
            <a:avLst/>
          </a:prstGeom>
        </p:spPr>
      </p:pic>
    </p:spTree>
    <p:extLst>
      <p:ext uri="{BB962C8B-B14F-4D97-AF65-F5344CB8AC3E}">
        <p14:creationId xmlns:p14="http://schemas.microsoft.com/office/powerpoint/2010/main" val="3947613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03D6-48F2-4FC7-9F36-DE12B27DC443}"/>
              </a:ext>
            </a:extLst>
          </p:cNvPr>
          <p:cNvSpPr>
            <a:spLocks noGrp="1"/>
          </p:cNvSpPr>
          <p:nvPr>
            <p:ph type="title"/>
          </p:nvPr>
        </p:nvSpPr>
        <p:spPr>
          <a:xfrm>
            <a:off x="4681965" y="677863"/>
            <a:ext cx="7122107" cy="693794"/>
          </a:xfrm>
        </p:spPr>
        <p:txBody>
          <a:bodyPr>
            <a:normAutofit fontScale="90000"/>
          </a:bodyPr>
          <a:lstStyle/>
          <a:p>
            <a:pPr algn="ctr"/>
            <a:r>
              <a:rPr lang="en-PH" dirty="0"/>
              <a:t>SCOPE AND LIMITATION</a:t>
            </a:r>
          </a:p>
        </p:txBody>
      </p:sp>
      <p:sp>
        <p:nvSpPr>
          <p:cNvPr id="3" name="Content Placeholder 2">
            <a:extLst>
              <a:ext uri="{FF2B5EF4-FFF2-40B4-BE49-F238E27FC236}">
                <a16:creationId xmlns:a16="http://schemas.microsoft.com/office/drawing/2014/main" id="{259385D8-2739-4934-A4DD-4B7C02240E3E}"/>
              </a:ext>
            </a:extLst>
          </p:cNvPr>
          <p:cNvSpPr>
            <a:spLocks noGrp="1"/>
          </p:cNvSpPr>
          <p:nvPr>
            <p:ph idx="1"/>
          </p:nvPr>
        </p:nvSpPr>
        <p:spPr>
          <a:xfrm>
            <a:off x="4765093" y="1828800"/>
            <a:ext cx="7122107" cy="1776549"/>
          </a:xfrm>
        </p:spPr>
        <p:txBody>
          <a:bodyPr>
            <a:noAutofit/>
          </a:bodyPr>
          <a:lstStyle/>
          <a:p>
            <a:pPr marL="0" indent="0" algn="r">
              <a:buNone/>
            </a:pPr>
            <a:r>
              <a:rPr lang="en-US" sz="2000" dirty="0"/>
              <a:t>The Study may Focus mainly on the "Development Of the Game S.O.S" with the used of "Node JAVA script" inside and tutored by the Asian Institute of Computer Studies Montalban. The S.O.S Game is made for entertainment purposes.</a:t>
            </a:r>
            <a:br>
              <a:rPr lang="en-US" sz="2000" dirty="0"/>
            </a:br>
            <a:endParaRPr lang="en-PH" sz="2000" dirty="0"/>
          </a:p>
        </p:txBody>
      </p:sp>
      <p:pic>
        <p:nvPicPr>
          <p:cNvPr id="4" name="Graphic 3" descr="Puzzle">
            <a:extLst>
              <a:ext uri="{FF2B5EF4-FFF2-40B4-BE49-F238E27FC236}">
                <a16:creationId xmlns:a16="http://schemas.microsoft.com/office/drawing/2014/main" id="{5513B756-1215-497F-852A-A49D3C69DB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62380" y="677863"/>
            <a:ext cx="2556179" cy="2556179"/>
          </a:xfrm>
          <a:prstGeom prst="rect">
            <a:avLst/>
          </a:prstGeom>
        </p:spPr>
      </p:pic>
      <p:pic>
        <p:nvPicPr>
          <p:cNvPr id="5" name="Graphic 4" descr="Game controller">
            <a:extLst>
              <a:ext uri="{FF2B5EF4-FFF2-40B4-BE49-F238E27FC236}">
                <a16:creationId xmlns:a16="http://schemas.microsoft.com/office/drawing/2014/main" id="{E7247364-CB5C-4F80-9676-109611C174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62557">
            <a:off x="1331672" y="3531844"/>
            <a:ext cx="2402820" cy="2402820"/>
          </a:xfrm>
          <a:prstGeom prst="rect">
            <a:avLst/>
          </a:prstGeom>
        </p:spPr>
      </p:pic>
      <p:pic>
        <p:nvPicPr>
          <p:cNvPr id="7" name="Graphic 6" descr="Puzzle pieces">
            <a:extLst>
              <a:ext uri="{FF2B5EF4-FFF2-40B4-BE49-F238E27FC236}">
                <a16:creationId xmlns:a16="http://schemas.microsoft.com/office/drawing/2014/main" id="{2D275767-0742-47CD-812B-025C09DCEF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575500" y="6180137"/>
            <a:ext cx="457143" cy="457143"/>
          </a:xfrm>
          <a:prstGeom prst="rect">
            <a:avLst/>
          </a:prstGeom>
        </p:spPr>
      </p:pic>
    </p:spTree>
    <p:extLst>
      <p:ext uri="{BB962C8B-B14F-4D97-AF65-F5344CB8AC3E}">
        <p14:creationId xmlns:p14="http://schemas.microsoft.com/office/powerpoint/2010/main" val="759192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18B7-18ED-4AC1-94C5-896B81251BFF}"/>
              </a:ext>
            </a:extLst>
          </p:cNvPr>
          <p:cNvSpPr>
            <a:spLocks noGrp="1"/>
          </p:cNvSpPr>
          <p:nvPr>
            <p:ph type="title"/>
          </p:nvPr>
        </p:nvSpPr>
        <p:spPr>
          <a:xfrm>
            <a:off x="1005394" y="501805"/>
            <a:ext cx="5930665" cy="832678"/>
          </a:xfrm>
        </p:spPr>
        <p:txBody>
          <a:bodyPr>
            <a:normAutofit/>
          </a:bodyPr>
          <a:lstStyle/>
          <a:p>
            <a:pPr algn="ctr"/>
            <a:r>
              <a:rPr lang="en-US" sz="4000" dirty="0"/>
              <a:t>POSSIBLE APPROACH</a:t>
            </a:r>
            <a:endParaRPr lang="en-PH" sz="4000" dirty="0"/>
          </a:p>
        </p:txBody>
      </p:sp>
      <p:sp>
        <p:nvSpPr>
          <p:cNvPr id="3" name="Content Placeholder 2">
            <a:extLst>
              <a:ext uri="{FF2B5EF4-FFF2-40B4-BE49-F238E27FC236}">
                <a16:creationId xmlns:a16="http://schemas.microsoft.com/office/drawing/2014/main" id="{1123FD6E-2C50-4B20-9C56-6FB00F4D53D2}"/>
              </a:ext>
            </a:extLst>
          </p:cNvPr>
          <p:cNvSpPr>
            <a:spLocks noGrp="1"/>
          </p:cNvSpPr>
          <p:nvPr>
            <p:ph idx="1"/>
          </p:nvPr>
        </p:nvSpPr>
        <p:spPr>
          <a:xfrm>
            <a:off x="1005393" y="1334483"/>
            <a:ext cx="9521357" cy="5021712"/>
          </a:xfrm>
        </p:spPr>
        <p:txBody>
          <a:bodyPr>
            <a:noAutofit/>
          </a:bodyPr>
          <a:lstStyle/>
          <a:p>
            <a:pPr marL="0" indent="0">
              <a:buNone/>
            </a:pPr>
            <a:r>
              <a:rPr lang="en-US" sz="2000" dirty="0"/>
              <a:t>To make this game, we could still use Node JS as our backend server and the: Express JS framework to serve the HTTP server; Socket IO to keep the connection between the Players; and sqlite3 as our database for user progress data.</a:t>
            </a:r>
          </a:p>
          <a:p>
            <a:pPr marL="0" indent="0">
              <a:buNone/>
            </a:pPr>
            <a:r>
              <a:rPr lang="en-US" sz="2000" dirty="0"/>
              <a:t>First, same as the previous possible approaches, the server would check if the user is authorized or logged in.</a:t>
            </a:r>
          </a:p>
          <a:p>
            <a:pPr marL="0" indent="0">
              <a:buNone/>
            </a:pPr>
            <a:r>
              <a:rPr lang="en-US" sz="2000" dirty="0"/>
              <a:t>Second, when the user clicks the play button, the website would ask if the user wants to play offline or online:  If the user decides to play offline, the user will go against a computer; And if the user chose to play online, they would play against another player.</a:t>
            </a:r>
          </a:p>
          <a:p>
            <a:pPr marL="0" indent="0">
              <a:buNone/>
            </a:pPr>
            <a:r>
              <a:rPr lang="en-US" sz="2000" dirty="0"/>
              <a:t>Third, to give all players an equal chance to play, all players who clicked the multiplayer button will be added to the queue. So, the first two players from the queue line will play against each other, and the server will remove them from the queue.</a:t>
            </a:r>
            <a:endParaRPr lang="en-PH" sz="2000" dirty="0"/>
          </a:p>
        </p:txBody>
      </p:sp>
    </p:spTree>
    <p:extLst>
      <p:ext uri="{BB962C8B-B14F-4D97-AF65-F5344CB8AC3E}">
        <p14:creationId xmlns:p14="http://schemas.microsoft.com/office/powerpoint/2010/main" val="1759094126"/>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ADC1-C04F-40AB-B3A6-DE3715C87621}"/>
              </a:ext>
            </a:extLst>
          </p:cNvPr>
          <p:cNvSpPr>
            <a:spLocks noGrp="1"/>
          </p:cNvSpPr>
          <p:nvPr>
            <p:ph type="ctrTitle"/>
          </p:nvPr>
        </p:nvSpPr>
        <p:spPr>
          <a:xfrm>
            <a:off x="1261872" y="2239766"/>
            <a:ext cx="8305599" cy="2560834"/>
          </a:xfrm>
        </p:spPr>
        <p:txBody>
          <a:bodyPr>
            <a:noAutofit/>
          </a:bodyPr>
          <a:lstStyle/>
          <a:p>
            <a:r>
              <a:rPr lang="en-US" sz="4400" dirty="0"/>
              <a:t>Development of Web based Productivity Calendar Application using Node JS for Students</a:t>
            </a:r>
            <a:endParaRPr lang="en-PH" sz="4400" dirty="0"/>
          </a:p>
        </p:txBody>
      </p:sp>
      <p:pic>
        <p:nvPicPr>
          <p:cNvPr id="4" name="Picture 3">
            <a:extLst>
              <a:ext uri="{FF2B5EF4-FFF2-40B4-BE49-F238E27FC236}">
                <a16:creationId xmlns:a16="http://schemas.microsoft.com/office/drawing/2014/main" id="{BE0D3B44-F95B-4ED6-9F11-268B0BB72303}"/>
              </a:ext>
            </a:extLst>
          </p:cNvPr>
          <p:cNvPicPr>
            <a:picLocks noChangeAspect="1"/>
          </p:cNvPicPr>
          <p:nvPr/>
        </p:nvPicPr>
        <p:blipFill rotWithShape="1">
          <a:blip r:embed="rId2">
            <a:extLst>
              <a:ext uri="{28A0092B-C50C-407E-A947-70E740481C1C}">
                <a14:useLocalDpi xmlns:a14="http://schemas.microsoft.com/office/drawing/2010/main" val="0"/>
              </a:ext>
            </a:extLst>
          </a:blip>
          <a:srcRect t="33989" r="76725"/>
          <a:stretch/>
        </p:blipFill>
        <p:spPr>
          <a:xfrm>
            <a:off x="9773947" y="0"/>
            <a:ext cx="2418053" cy="6858000"/>
          </a:xfrm>
          <a:prstGeom prst="rect">
            <a:avLst/>
          </a:prstGeom>
        </p:spPr>
      </p:pic>
    </p:spTree>
    <p:extLst>
      <p:ext uri="{BB962C8B-B14F-4D97-AF65-F5344CB8AC3E}">
        <p14:creationId xmlns:p14="http://schemas.microsoft.com/office/powerpoint/2010/main" val="196848142"/>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D91551B-1334-49E5-AB5B-D11D0CD73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3230"/>
            <a:ext cx="6858000" cy="6858000"/>
          </a:xfrm>
          <a:prstGeom prst="rect">
            <a:avLst/>
          </a:prstGeom>
        </p:spPr>
      </p:pic>
      <p:sp>
        <p:nvSpPr>
          <p:cNvPr id="38" name="Title 1">
            <a:extLst>
              <a:ext uri="{FF2B5EF4-FFF2-40B4-BE49-F238E27FC236}">
                <a16:creationId xmlns:a16="http://schemas.microsoft.com/office/drawing/2014/main" id="{4C7332FD-DA30-453A-B8F3-03C1A365F6BB}"/>
              </a:ext>
            </a:extLst>
          </p:cNvPr>
          <p:cNvSpPr txBox="1">
            <a:spLocks/>
          </p:cNvSpPr>
          <p:nvPr/>
        </p:nvSpPr>
        <p:spPr>
          <a:xfrm>
            <a:off x="698695" y="626723"/>
            <a:ext cx="4017144" cy="742333"/>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sz="2400" dirty="0">
                <a:solidFill>
                  <a:schemeClr val="bg1"/>
                </a:solidFill>
                <a:latin typeface="+mn-lt"/>
              </a:rPr>
              <a:t>BACKGROUND OF THE STUDY</a:t>
            </a:r>
            <a:endParaRPr lang="en-PH" sz="2000" dirty="0">
              <a:solidFill>
                <a:schemeClr val="bg1"/>
              </a:solidFill>
              <a:latin typeface="+mn-lt"/>
            </a:endParaRPr>
          </a:p>
        </p:txBody>
      </p:sp>
      <p:sp>
        <p:nvSpPr>
          <p:cNvPr id="2" name="TextBox 1">
            <a:extLst>
              <a:ext uri="{FF2B5EF4-FFF2-40B4-BE49-F238E27FC236}">
                <a16:creationId xmlns:a16="http://schemas.microsoft.com/office/drawing/2014/main" id="{9AF84540-B54A-4DE8-9C19-17621A68CAC1}"/>
              </a:ext>
            </a:extLst>
          </p:cNvPr>
          <p:cNvSpPr txBox="1"/>
          <p:nvPr/>
        </p:nvSpPr>
        <p:spPr>
          <a:xfrm>
            <a:off x="698695" y="1369056"/>
            <a:ext cx="4017144" cy="4093428"/>
          </a:xfrm>
          <a:prstGeom prst="rect">
            <a:avLst/>
          </a:prstGeom>
          <a:noFill/>
        </p:spPr>
        <p:txBody>
          <a:bodyPr wrap="square" rtlCol="0">
            <a:spAutoFit/>
          </a:bodyPr>
          <a:lstStyle/>
          <a:p>
            <a:r>
              <a:rPr lang="en-US" sz="2000" dirty="0">
                <a:solidFill>
                  <a:schemeClr val="bg1"/>
                </a:solidFill>
              </a:rPr>
              <a:t>As we all know, many students are now in home do their Online classes. Students can benefit inside and outside of schools from organizational tools like calendars, presentation templates, and note-taking apps. Whether students are setting goals, receiving homework reminders, using mind maps, or tweaking their schedules, they are sure to be building long-lasting skills.</a:t>
            </a:r>
            <a:endParaRPr lang="en-PH" sz="2000" dirty="0">
              <a:solidFill>
                <a:schemeClr val="bg1"/>
              </a:solidFill>
            </a:endParaRPr>
          </a:p>
        </p:txBody>
      </p:sp>
      <p:pic>
        <p:nvPicPr>
          <p:cNvPr id="11" name="Content Placeholder 8">
            <a:extLst>
              <a:ext uri="{FF2B5EF4-FFF2-40B4-BE49-F238E27FC236}">
                <a16:creationId xmlns:a16="http://schemas.microsoft.com/office/drawing/2014/main" id="{8732002E-C88F-493D-9DCA-8EAFC1D2A8FB}"/>
              </a:ext>
            </a:extLst>
          </p:cNvPr>
          <p:cNvPicPr>
            <a:picLocks noGrp="1" noChangeAspect="1"/>
          </p:cNvPicPr>
          <p:nvPr>
            <p:ph idx="1"/>
          </p:nvPr>
        </p:nvPicPr>
        <p:blipFill rotWithShape="1">
          <a:blip r:embed="rId3">
            <a:clrChange>
              <a:clrFrom>
                <a:srgbClr val="FF551F"/>
              </a:clrFrom>
              <a:clrTo>
                <a:srgbClr val="FF551F">
                  <a:alpha val="0"/>
                </a:srgbClr>
              </a:clrTo>
            </a:clrChange>
            <a:extLst>
              <a:ext uri="{28A0092B-C50C-407E-A947-70E740481C1C}">
                <a14:useLocalDpi xmlns:a14="http://schemas.microsoft.com/office/drawing/2010/main" val="0"/>
              </a:ext>
            </a:extLst>
          </a:blip>
          <a:srcRect l="76188" t="37396" r="5268" b="37429"/>
          <a:stretch/>
        </p:blipFill>
        <p:spPr>
          <a:xfrm>
            <a:off x="10786885" y="4104208"/>
            <a:ext cx="271640" cy="207435"/>
          </a:xfrm>
        </p:spPr>
      </p:pic>
      <p:pic>
        <p:nvPicPr>
          <p:cNvPr id="10" name="Graphic 9" descr="Open book">
            <a:extLst>
              <a:ext uri="{FF2B5EF4-FFF2-40B4-BE49-F238E27FC236}">
                <a16:creationId xmlns:a16="http://schemas.microsoft.com/office/drawing/2014/main" id="{9E408CA3-F81B-4DB0-BA90-9F3858C0B1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93905" y="4072105"/>
            <a:ext cx="271640" cy="271640"/>
          </a:xfrm>
          <a:prstGeom prst="rect">
            <a:avLst/>
          </a:prstGeom>
        </p:spPr>
      </p:pic>
    </p:spTree>
    <p:extLst>
      <p:ext uri="{BB962C8B-B14F-4D97-AF65-F5344CB8AC3E}">
        <p14:creationId xmlns:p14="http://schemas.microsoft.com/office/powerpoint/2010/main" val="2328441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8309-A980-4C44-8D77-E399276D40E3}"/>
              </a:ext>
            </a:extLst>
          </p:cNvPr>
          <p:cNvSpPr>
            <a:spLocks noGrp="1"/>
          </p:cNvSpPr>
          <p:nvPr>
            <p:ph type="title"/>
          </p:nvPr>
        </p:nvSpPr>
        <p:spPr>
          <a:xfrm>
            <a:off x="5773528" y="365760"/>
            <a:ext cx="6103398" cy="1325562"/>
          </a:xfrm>
        </p:spPr>
        <p:txBody>
          <a:bodyPr>
            <a:normAutofit/>
          </a:bodyPr>
          <a:lstStyle/>
          <a:p>
            <a:pPr algn="ctr"/>
            <a:r>
              <a:rPr lang="en-US" sz="4000" dirty="0"/>
              <a:t>SCOPE AND LIMITATION</a:t>
            </a:r>
            <a:endParaRPr lang="en-PH" sz="4000" dirty="0"/>
          </a:p>
        </p:txBody>
      </p:sp>
      <p:pic>
        <p:nvPicPr>
          <p:cNvPr id="9" name="Content Placeholder 8">
            <a:extLst>
              <a:ext uri="{FF2B5EF4-FFF2-40B4-BE49-F238E27FC236}">
                <a16:creationId xmlns:a16="http://schemas.microsoft.com/office/drawing/2014/main" id="{2A1B9EF4-B193-45DE-B64B-2A8661D8FD1B}"/>
              </a:ext>
            </a:extLst>
          </p:cNvPr>
          <p:cNvPicPr>
            <a:picLocks noGrp="1" noChangeAspect="1"/>
          </p:cNvPicPr>
          <p:nvPr>
            <p:ph idx="1"/>
          </p:nvPr>
        </p:nvPicPr>
        <p:blipFill>
          <a:blip r:embed="rId3">
            <a:clrChange>
              <a:clrFrom>
                <a:srgbClr val="FF551F"/>
              </a:clrFrom>
              <a:clrTo>
                <a:srgbClr val="FF551F">
                  <a:alpha val="0"/>
                </a:srgbClr>
              </a:clrTo>
            </a:clrChange>
            <a:extLst>
              <a:ext uri="{28A0092B-C50C-407E-A947-70E740481C1C}">
                <a14:useLocalDpi xmlns:a14="http://schemas.microsoft.com/office/drawing/2010/main" val="0"/>
              </a:ext>
            </a:extLst>
          </a:blip>
          <a:stretch>
            <a:fillRect/>
          </a:stretch>
        </p:blipFill>
        <p:spPr>
          <a:xfrm>
            <a:off x="2262309" y="257812"/>
            <a:ext cx="2757882" cy="1551309"/>
          </a:xfrm>
        </p:spPr>
      </p:pic>
      <p:pic>
        <p:nvPicPr>
          <p:cNvPr id="10" name="Graphic 9" descr="Open book">
            <a:extLst>
              <a:ext uri="{FF2B5EF4-FFF2-40B4-BE49-F238E27FC236}">
                <a16:creationId xmlns:a16="http://schemas.microsoft.com/office/drawing/2014/main" id="{F7057BCA-19F0-4EDF-ADB7-1C6F578D11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0503" y="213119"/>
            <a:ext cx="1630844" cy="1630844"/>
          </a:xfrm>
          <a:prstGeom prst="rect">
            <a:avLst/>
          </a:prstGeom>
        </p:spPr>
      </p:pic>
      <p:sp>
        <p:nvSpPr>
          <p:cNvPr id="11" name="Rectangle: Rounded Corners 10">
            <a:extLst>
              <a:ext uri="{FF2B5EF4-FFF2-40B4-BE49-F238E27FC236}">
                <a16:creationId xmlns:a16="http://schemas.microsoft.com/office/drawing/2014/main" id="{FAA5AED1-B2B5-4AB7-A755-C41C556F6B4B}"/>
              </a:ext>
            </a:extLst>
          </p:cNvPr>
          <p:cNvSpPr/>
          <p:nvPr/>
        </p:nvSpPr>
        <p:spPr>
          <a:xfrm>
            <a:off x="1887420" y="2361451"/>
            <a:ext cx="3132761" cy="4623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Make Breakfast</a:t>
            </a:r>
            <a:endParaRPr lang="en-PH" dirty="0">
              <a:solidFill>
                <a:schemeClr val="tx1"/>
              </a:solidFill>
              <a:latin typeface="Tw Cen MT" panose="020B0602020104020603" pitchFamily="34" charset="0"/>
            </a:endParaRPr>
          </a:p>
        </p:txBody>
      </p:sp>
      <p:sp>
        <p:nvSpPr>
          <p:cNvPr id="12" name="Rectangle: Rounded Corners 11">
            <a:extLst>
              <a:ext uri="{FF2B5EF4-FFF2-40B4-BE49-F238E27FC236}">
                <a16:creationId xmlns:a16="http://schemas.microsoft.com/office/drawing/2014/main" id="{35FB4057-8958-4C7E-9AF4-6AA970CCE7A4}"/>
              </a:ext>
            </a:extLst>
          </p:cNvPr>
          <p:cNvSpPr/>
          <p:nvPr/>
        </p:nvSpPr>
        <p:spPr>
          <a:xfrm>
            <a:off x="1887420" y="2952789"/>
            <a:ext cx="3132761" cy="4623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Clean the House</a:t>
            </a:r>
            <a:endParaRPr lang="en-PH" dirty="0">
              <a:solidFill>
                <a:schemeClr val="tx1"/>
              </a:solidFill>
              <a:latin typeface="Tw Cen MT" panose="020B0602020104020603" pitchFamily="34" charset="0"/>
            </a:endParaRPr>
          </a:p>
        </p:txBody>
      </p:sp>
      <p:sp>
        <p:nvSpPr>
          <p:cNvPr id="13" name="Rectangle: Rounded Corners 12">
            <a:extLst>
              <a:ext uri="{FF2B5EF4-FFF2-40B4-BE49-F238E27FC236}">
                <a16:creationId xmlns:a16="http://schemas.microsoft.com/office/drawing/2014/main" id="{F1E6F5DC-3DDB-4D16-BDFC-E472DFF303C8}"/>
              </a:ext>
            </a:extLst>
          </p:cNvPr>
          <p:cNvSpPr/>
          <p:nvPr/>
        </p:nvSpPr>
        <p:spPr>
          <a:xfrm>
            <a:off x="1887421" y="3548231"/>
            <a:ext cx="3132761" cy="4623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Do Laundry</a:t>
            </a:r>
            <a:endParaRPr lang="en-PH" dirty="0">
              <a:solidFill>
                <a:schemeClr val="tx1"/>
              </a:solidFill>
              <a:latin typeface="Tw Cen MT" panose="020B0602020104020603" pitchFamily="34" charset="0"/>
            </a:endParaRPr>
          </a:p>
        </p:txBody>
      </p:sp>
      <p:sp>
        <p:nvSpPr>
          <p:cNvPr id="14" name="Rectangle: Rounded Corners 13">
            <a:extLst>
              <a:ext uri="{FF2B5EF4-FFF2-40B4-BE49-F238E27FC236}">
                <a16:creationId xmlns:a16="http://schemas.microsoft.com/office/drawing/2014/main" id="{A6067E65-96F2-4440-BA03-502FDCA4A0C7}"/>
              </a:ext>
            </a:extLst>
          </p:cNvPr>
          <p:cNvSpPr/>
          <p:nvPr/>
        </p:nvSpPr>
        <p:spPr>
          <a:xfrm>
            <a:off x="1887421" y="4137799"/>
            <a:ext cx="3132761" cy="4623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Take a Shower</a:t>
            </a:r>
            <a:endParaRPr lang="en-PH" dirty="0">
              <a:solidFill>
                <a:schemeClr val="tx1"/>
              </a:solidFill>
              <a:latin typeface="Tw Cen MT" panose="020B0602020104020603" pitchFamily="34" charset="0"/>
            </a:endParaRPr>
          </a:p>
        </p:txBody>
      </p:sp>
      <p:sp>
        <p:nvSpPr>
          <p:cNvPr id="15" name="Rectangle: Rounded Corners 14">
            <a:extLst>
              <a:ext uri="{FF2B5EF4-FFF2-40B4-BE49-F238E27FC236}">
                <a16:creationId xmlns:a16="http://schemas.microsoft.com/office/drawing/2014/main" id="{A7CBE6B0-F3A0-4162-8FDD-356F5BC0E8A1}"/>
              </a:ext>
            </a:extLst>
          </p:cNvPr>
          <p:cNvSpPr/>
          <p:nvPr/>
        </p:nvSpPr>
        <p:spPr>
          <a:xfrm>
            <a:off x="1887421" y="4739441"/>
            <a:ext cx="3132761" cy="4623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Make Lunch</a:t>
            </a:r>
            <a:endParaRPr lang="en-PH" dirty="0">
              <a:solidFill>
                <a:schemeClr val="tx1"/>
              </a:solidFill>
              <a:latin typeface="Tw Cen MT" panose="020B0602020104020603" pitchFamily="34" charset="0"/>
            </a:endParaRPr>
          </a:p>
        </p:txBody>
      </p:sp>
      <p:sp>
        <p:nvSpPr>
          <p:cNvPr id="16" name="Rectangle: Rounded Corners 15">
            <a:extLst>
              <a:ext uri="{FF2B5EF4-FFF2-40B4-BE49-F238E27FC236}">
                <a16:creationId xmlns:a16="http://schemas.microsoft.com/office/drawing/2014/main" id="{B4E17402-9FFF-4696-A681-C3FA192A3240}"/>
              </a:ext>
            </a:extLst>
          </p:cNvPr>
          <p:cNvSpPr/>
          <p:nvPr/>
        </p:nvSpPr>
        <p:spPr>
          <a:xfrm>
            <a:off x="1887422" y="5343557"/>
            <a:ext cx="3132761" cy="4623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Finish Homework</a:t>
            </a:r>
            <a:endParaRPr lang="en-PH" dirty="0">
              <a:solidFill>
                <a:schemeClr val="tx1"/>
              </a:solidFill>
              <a:latin typeface="Tw Cen MT" panose="020B0602020104020603" pitchFamily="34" charset="0"/>
            </a:endParaRPr>
          </a:p>
        </p:txBody>
      </p:sp>
      <p:sp>
        <p:nvSpPr>
          <p:cNvPr id="17" name="Rectangle: Rounded Corners 16">
            <a:extLst>
              <a:ext uri="{FF2B5EF4-FFF2-40B4-BE49-F238E27FC236}">
                <a16:creationId xmlns:a16="http://schemas.microsoft.com/office/drawing/2014/main" id="{9A2EE53D-377D-4AA4-87D5-00D30EF39E76}"/>
              </a:ext>
            </a:extLst>
          </p:cNvPr>
          <p:cNvSpPr/>
          <p:nvPr/>
        </p:nvSpPr>
        <p:spPr>
          <a:xfrm>
            <a:off x="1887422" y="5941100"/>
            <a:ext cx="3132761" cy="4623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Free Time</a:t>
            </a:r>
            <a:endParaRPr lang="en-PH" dirty="0">
              <a:solidFill>
                <a:schemeClr val="tx1"/>
              </a:solidFill>
              <a:latin typeface="Tw Cen MT" panose="020B0602020104020603" pitchFamily="34" charset="0"/>
            </a:endParaRPr>
          </a:p>
        </p:txBody>
      </p:sp>
      <p:sp>
        <p:nvSpPr>
          <p:cNvPr id="25" name="Rectangle: Rounded Corners 24">
            <a:extLst>
              <a:ext uri="{FF2B5EF4-FFF2-40B4-BE49-F238E27FC236}">
                <a16:creationId xmlns:a16="http://schemas.microsoft.com/office/drawing/2014/main" id="{C03FBC28-79E8-44FA-A75A-8A7463750B83}"/>
              </a:ext>
            </a:extLst>
          </p:cNvPr>
          <p:cNvSpPr/>
          <p:nvPr/>
        </p:nvSpPr>
        <p:spPr>
          <a:xfrm>
            <a:off x="406389" y="2356185"/>
            <a:ext cx="1481033" cy="462357"/>
          </a:xfrm>
          <a:prstGeom prst="roundRect">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w Cen MT" panose="020B0602020104020603" pitchFamily="34" charset="0"/>
              </a:rPr>
              <a:t>6:00 – 6:30</a:t>
            </a:r>
            <a:endParaRPr lang="en-PH" dirty="0">
              <a:solidFill>
                <a:schemeClr val="bg1"/>
              </a:solidFill>
              <a:latin typeface="Tw Cen MT" panose="020B0602020104020603" pitchFamily="34" charset="0"/>
            </a:endParaRPr>
          </a:p>
        </p:txBody>
      </p:sp>
      <p:sp>
        <p:nvSpPr>
          <p:cNvPr id="26" name="Rectangle: Rounded Corners 25">
            <a:extLst>
              <a:ext uri="{FF2B5EF4-FFF2-40B4-BE49-F238E27FC236}">
                <a16:creationId xmlns:a16="http://schemas.microsoft.com/office/drawing/2014/main" id="{CF935BEA-574B-4014-BA85-7CD94108825C}"/>
              </a:ext>
            </a:extLst>
          </p:cNvPr>
          <p:cNvSpPr/>
          <p:nvPr/>
        </p:nvSpPr>
        <p:spPr>
          <a:xfrm>
            <a:off x="406389" y="2949503"/>
            <a:ext cx="1481033" cy="462357"/>
          </a:xfrm>
          <a:prstGeom prst="roundRect">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w Cen MT" panose="020B0602020104020603" pitchFamily="34" charset="0"/>
              </a:rPr>
              <a:t>6:30 – 8:00</a:t>
            </a:r>
            <a:endParaRPr lang="en-PH" dirty="0">
              <a:solidFill>
                <a:schemeClr val="bg1"/>
              </a:solidFill>
              <a:latin typeface="Tw Cen MT" panose="020B0602020104020603" pitchFamily="34" charset="0"/>
            </a:endParaRPr>
          </a:p>
        </p:txBody>
      </p:sp>
      <p:sp>
        <p:nvSpPr>
          <p:cNvPr id="27" name="Rectangle: Rounded Corners 26">
            <a:extLst>
              <a:ext uri="{FF2B5EF4-FFF2-40B4-BE49-F238E27FC236}">
                <a16:creationId xmlns:a16="http://schemas.microsoft.com/office/drawing/2014/main" id="{22B38F08-EC6B-4E83-A954-270F79C74B7E}"/>
              </a:ext>
            </a:extLst>
          </p:cNvPr>
          <p:cNvSpPr/>
          <p:nvPr/>
        </p:nvSpPr>
        <p:spPr>
          <a:xfrm>
            <a:off x="406389" y="3549801"/>
            <a:ext cx="1481033" cy="462357"/>
          </a:xfrm>
          <a:prstGeom prst="roundRect">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w Cen MT" panose="020B0602020104020603" pitchFamily="34" charset="0"/>
              </a:rPr>
              <a:t>8:00 – 10:00</a:t>
            </a:r>
            <a:endParaRPr lang="en-PH" dirty="0">
              <a:solidFill>
                <a:schemeClr val="bg1"/>
              </a:solidFill>
              <a:latin typeface="Tw Cen MT" panose="020B0602020104020603" pitchFamily="34" charset="0"/>
            </a:endParaRPr>
          </a:p>
        </p:txBody>
      </p:sp>
      <p:sp>
        <p:nvSpPr>
          <p:cNvPr id="28" name="Rectangle: Rounded Corners 27">
            <a:extLst>
              <a:ext uri="{FF2B5EF4-FFF2-40B4-BE49-F238E27FC236}">
                <a16:creationId xmlns:a16="http://schemas.microsoft.com/office/drawing/2014/main" id="{25396F22-E594-4C2D-A6D2-31FBBB016024}"/>
              </a:ext>
            </a:extLst>
          </p:cNvPr>
          <p:cNvSpPr/>
          <p:nvPr/>
        </p:nvSpPr>
        <p:spPr>
          <a:xfrm>
            <a:off x="406389" y="4144448"/>
            <a:ext cx="1481033" cy="462357"/>
          </a:xfrm>
          <a:prstGeom prst="roundRect">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w Cen MT" panose="020B0602020104020603" pitchFamily="34" charset="0"/>
              </a:rPr>
              <a:t>10:00 – 10:30</a:t>
            </a:r>
            <a:endParaRPr lang="en-PH" sz="1600" dirty="0">
              <a:solidFill>
                <a:schemeClr val="bg1"/>
              </a:solidFill>
              <a:latin typeface="Tw Cen MT" panose="020B0602020104020603" pitchFamily="34" charset="0"/>
            </a:endParaRPr>
          </a:p>
        </p:txBody>
      </p:sp>
      <p:sp>
        <p:nvSpPr>
          <p:cNvPr id="29" name="Rectangle: Rounded Corners 28">
            <a:extLst>
              <a:ext uri="{FF2B5EF4-FFF2-40B4-BE49-F238E27FC236}">
                <a16:creationId xmlns:a16="http://schemas.microsoft.com/office/drawing/2014/main" id="{6582DE5B-425B-4C67-8AE3-BA7FE55E8171}"/>
              </a:ext>
            </a:extLst>
          </p:cNvPr>
          <p:cNvSpPr/>
          <p:nvPr/>
        </p:nvSpPr>
        <p:spPr>
          <a:xfrm>
            <a:off x="406389" y="4739442"/>
            <a:ext cx="1481033" cy="462357"/>
          </a:xfrm>
          <a:prstGeom prst="roundRect">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w Cen MT" panose="020B0602020104020603" pitchFamily="34" charset="0"/>
              </a:rPr>
              <a:t>10:30 – 11:00</a:t>
            </a:r>
            <a:endParaRPr lang="en-PH" sz="1600" dirty="0">
              <a:solidFill>
                <a:schemeClr val="bg1"/>
              </a:solidFill>
              <a:latin typeface="Tw Cen MT" panose="020B0602020104020603" pitchFamily="34" charset="0"/>
            </a:endParaRPr>
          </a:p>
        </p:txBody>
      </p:sp>
      <p:sp>
        <p:nvSpPr>
          <p:cNvPr id="30" name="Rectangle: Rounded Corners 29">
            <a:extLst>
              <a:ext uri="{FF2B5EF4-FFF2-40B4-BE49-F238E27FC236}">
                <a16:creationId xmlns:a16="http://schemas.microsoft.com/office/drawing/2014/main" id="{48280C65-7893-4E99-BF9B-3BD5B1C37D07}"/>
              </a:ext>
            </a:extLst>
          </p:cNvPr>
          <p:cNvSpPr/>
          <p:nvPr/>
        </p:nvSpPr>
        <p:spPr>
          <a:xfrm>
            <a:off x="406389" y="5336985"/>
            <a:ext cx="1481033" cy="462357"/>
          </a:xfrm>
          <a:prstGeom prst="roundRect">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w Cen MT" panose="020B0602020104020603" pitchFamily="34" charset="0"/>
              </a:rPr>
              <a:t>11:00 – 15:00</a:t>
            </a:r>
            <a:endParaRPr lang="en-PH" sz="1600" dirty="0">
              <a:solidFill>
                <a:schemeClr val="bg1"/>
              </a:solidFill>
              <a:latin typeface="Tw Cen MT" panose="020B0602020104020603" pitchFamily="34" charset="0"/>
            </a:endParaRPr>
          </a:p>
        </p:txBody>
      </p:sp>
      <p:sp>
        <p:nvSpPr>
          <p:cNvPr id="31" name="Rectangle: Rounded Corners 30">
            <a:extLst>
              <a:ext uri="{FF2B5EF4-FFF2-40B4-BE49-F238E27FC236}">
                <a16:creationId xmlns:a16="http://schemas.microsoft.com/office/drawing/2014/main" id="{71275D05-384C-4581-8887-95C2B80DE2C9}"/>
              </a:ext>
            </a:extLst>
          </p:cNvPr>
          <p:cNvSpPr/>
          <p:nvPr/>
        </p:nvSpPr>
        <p:spPr>
          <a:xfrm>
            <a:off x="406389" y="5934528"/>
            <a:ext cx="1481033" cy="462357"/>
          </a:xfrm>
          <a:prstGeom prst="roundRect">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w Cen MT" panose="020B0602020104020603" pitchFamily="34" charset="0"/>
              </a:rPr>
              <a:t>15:00 – 17:00</a:t>
            </a:r>
            <a:endParaRPr lang="en-PH" sz="1600" dirty="0">
              <a:solidFill>
                <a:schemeClr val="bg1"/>
              </a:solidFill>
              <a:latin typeface="Tw Cen MT" panose="020B0602020104020603" pitchFamily="34" charset="0"/>
            </a:endParaRPr>
          </a:p>
        </p:txBody>
      </p:sp>
      <p:sp>
        <p:nvSpPr>
          <p:cNvPr id="32" name="TextBox 31">
            <a:extLst>
              <a:ext uri="{FF2B5EF4-FFF2-40B4-BE49-F238E27FC236}">
                <a16:creationId xmlns:a16="http://schemas.microsoft.com/office/drawing/2014/main" id="{F1DA4E98-414B-401B-89B5-B5C5F76AC1C9}"/>
              </a:ext>
            </a:extLst>
          </p:cNvPr>
          <p:cNvSpPr txBox="1"/>
          <p:nvPr/>
        </p:nvSpPr>
        <p:spPr>
          <a:xfrm>
            <a:off x="6096007" y="2440581"/>
            <a:ext cx="5689604" cy="2677656"/>
          </a:xfrm>
          <a:prstGeom prst="rect">
            <a:avLst/>
          </a:prstGeom>
          <a:noFill/>
        </p:spPr>
        <p:txBody>
          <a:bodyPr wrap="square" rtlCol="0">
            <a:spAutoFit/>
          </a:bodyPr>
          <a:lstStyle/>
          <a:p>
            <a:r>
              <a:rPr lang="en-US" sz="2400" dirty="0"/>
              <a:t>This study focuses on the use of the Productivity Calendar Application using Node JS for Students of the Asian Institute of Computer Studies Montalban. This can help students to input their schedules or to set their important tasks.</a:t>
            </a:r>
            <a:endParaRPr lang="en-PH" sz="2400" dirty="0"/>
          </a:p>
        </p:txBody>
      </p:sp>
      <p:sp>
        <p:nvSpPr>
          <p:cNvPr id="33" name="Rectangle: Rounded Corners 32">
            <a:extLst>
              <a:ext uri="{FF2B5EF4-FFF2-40B4-BE49-F238E27FC236}">
                <a16:creationId xmlns:a16="http://schemas.microsoft.com/office/drawing/2014/main" id="{B3E1412D-466A-49FD-8DDB-AB838F02B7BF}"/>
              </a:ext>
            </a:extLst>
          </p:cNvPr>
          <p:cNvSpPr/>
          <p:nvPr/>
        </p:nvSpPr>
        <p:spPr>
          <a:xfrm>
            <a:off x="406390" y="1771883"/>
            <a:ext cx="4613792" cy="462357"/>
          </a:xfrm>
          <a:prstGeom prst="roundRect">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w Cen MT" panose="020B0602020104020603" pitchFamily="34" charset="0"/>
              </a:rPr>
              <a:t>Schedule</a:t>
            </a:r>
            <a:endParaRPr lang="en-PH"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84573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250" fill="hold"/>
                                        <p:tgtEl>
                                          <p:spTgt spid="33"/>
                                        </p:tgtEl>
                                        <p:attrNameLst>
                                          <p:attrName>ppt_x</p:attrName>
                                        </p:attrNameLst>
                                      </p:cBhvr>
                                      <p:tavLst>
                                        <p:tav tm="0">
                                          <p:val>
                                            <p:strVal val="0-#ppt_w/2"/>
                                          </p:val>
                                        </p:tav>
                                        <p:tav tm="100000">
                                          <p:val>
                                            <p:strVal val="#ppt_x"/>
                                          </p:val>
                                        </p:tav>
                                      </p:tavLst>
                                    </p:anim>
                                    <p:anim calcmode="lin" valueType="num">
                                      <p:cBhvr additive="base">
                                        <p:cTn id="8" dur="25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7"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anim calcmode="lin" valueType="num">
                                      <p:cBhvr>
                                        <p:cTn id="13" dur="250" fill="hold"/>
                                        <p:tgtEl>
                                          <p:spTgt spid="11"/>
                                        </p:tgtEl>
                                        <p:attrNameLst>
                                          <p:attrName>ppt_x</p:attrName>
                                        </p:attrNameLst>
                                      </p:cBhvr>
                                      <p:tavLst>
                                        <p:tav tm="0">
                                          <p:val>
                                            <p:strVal val="#ppt_x"/>
                                          </p:val>
                                        </p:tav>
                                        <p:tav tm="100000">
                                          <p:val>
                                            <p:strVal val="#ppt_x"/>
                                          </p:val>
                                        </p:tav>
                                      </p:tavLst>
                                    </p:anim>
                                    <p:anim calcmode="lin" valueType="num">
                                      <p:cBhvr>
                                        <p:cTn id="14" dur="250" fill="hold"/>
                                        <p:tgtEl>
                                          <p:spTgt spid="1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250"/>
                                        <p:tgtEl>
                                          <p:spTgt spid="25"/>
                                        </p:tgtEl>
                                      </p:cBhvr>
                                    </p:animEffect>
                                    <p:anim calcmode="lin" valueType="num">
                                      <p:cBhvr>
                                        <p:cTn id="18" dur="250" fill="hold"/>
                                        <p:tgtEl>
                                          <p:spTgt spid="25"/>
                                        </p:tgtEl>
                                        <p:attrNameLst>
                                          <p:attrName>ppt_x</p:attrName>
                                        </p:attrNameLst>
                                      </p:cBhvr>
                                      <p:tavLst>
                                        <p:tav tm="0">
                                          <p:val>
                                            <p:strVal val="#ppt_x"/>
                                          </p:val>
                                        </p:tav>
                                        <p:tav tm="100000">
                                          <p:val>
                                            <p:strVal val="#ppt_x"/>
                                          </p:val>
                                        </p:tav>
                                      </p:tavLst>
                                    </p:anim>
                                    <p:anim calcmode="lin" valueType="num">
                                      <p:cBhvr>
                                        <p:cTn id="19" dur="250" fill="hold"/>
                                        <p:tgtEl>
                                          <p:spTgt spid="25"/>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anim calcmode="lin" valueType="num">
                                      <p:cBhvr>
                                        <p:cTn id="23" dur="250" fill="hold"/>
                                        <p:tgtEl>
                                          <p:spTgt spid="12"/>
                                        </p:tgtEl>
                                        <p:attrNameLst>
                                          <p:attrName>ppt_x</p:attrName>
                                        </p:attrNameLst>
                                      </p:cBhvr>
                                      <p:tavLst>
                                        <p:tav tm="0">
                                          <p:val>
                                            <p:strVal val="#ppt_x"/>
                                          </p:val>
                                        </p:tav>
                                        <p:tav tm="100000">
                                          <p:val>
                                            <p:strVal val="#ppt_x"/>
                                          </p:val>
                                        </p:tav>
                                      </p:tavLst>
                                    </p:anim>
                                    <p:anim calcmode="lin" valueType="num">
                                      <p:cBhvr>
                                        <p:cTn id="24" dur="250" fill="hold"/>
                                        <p:tgtEl>
                                          <p:spTgt spid="12"/>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250"/>
                                        <p:tgtEl>
                                          <p:spTgt spid="26"/>
                                        </p:tgtEl>
                                      </p:cBhvr>
                                    </p:animEffect>
                                    <p:anim calcmode="lin" valueType="num">
                                      <p:cBhvr>
                                        <p:cTn id="28" dur="250" fill="hold"/>
                                        <p:tgtEl>
                                          <p:spTgt spid="26"/>
                                        </p:tgtEl>
                                        <p:attrNameLst>
                                          <p:attrName>ppt_x</p:attrName>
                                        </p:attrNameLst>
                                      </p:cBhvr>
                                      <p:tavLst>
                                        <p:tav tm="0">
                                          <p:val>
                                            <p:strVal val="#ppt_x"/>
                                          </p:val>
                                        </p:tav>
                                        <p:tav tm="100000">
                                          <p:val>
                                            <p:strVal val="#ppt_x"/>
                                          </p:val>
                                        </p:tav>
                                      </p:tavLst>
                                    </p:anim>
                                    <p:anim calcmode="lin" valueType="num">
                                      <p:cBhvr>
                                        <p:cTn id="29" dur="250" fill="hold"/>
                                        <p:tgtEl>
                                          <p:spTgt spid="26"/>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50"/>
                                        <p:tgtEl>
                                          <p:spTgt spid="13"/>
                                        </p:tgtEl>
                                      </p:cBhvr>
                                    </p:animEffect>
                                    <p:anim calcmode="lin" valueType="num">
                                      <p:cBhvr>
                                        <p:cTn id="33" dur="250" fill="hold"/>
                                        <p:tgtEl>
                                          <p:spTgt spid="13"/>
                                        </p:tgtEl>
                                        <p:attrNameLst>
                                          <p:attrName>ppt_x</p:attrName>
                                        </p:attrNameLst>
                                      </p:cBhvr>
                                      <p:tavLst>
                                        <p:tav tm="0">
                                          <p:val>
                                            <p:strVal val="#ppt_x"/>
                                          </p:val>
                                        </p:tav>
                                        <p:tav tm="100000">
                                          <p:val>
                                            <p:strVal val="#ppt_x"/>
                                          </p:val>
                                        </p:tav>
                                      </p:tavLst>
                                    </p:anim>
                                    <p:anim calcmode="lin" valueType="num">
                                      <p:cBhvr>
                                        <p:cTn id="34" dur="250" fill="hold"/>
                                        <p:tgtEl>
                                          <p:spTgt spid="13"/>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250"/>
                                        <p:tgtEl>
                                          <p:spTgt spid="27"/>
                                        </p:tgtEl>
                                      </p:cBhvr>
                                    </p:animEffect>
                                    <p:anim calcmode="lin" valueType="num">
                                      <p:cBhvr>
                                        <p:cTn id="38" dur="250" fill="hold"/>
                                        <p:tgtEl>
                                          <p:spTgt spid="27"/>
                                        </p:tgtEl>
                                        <p:attrNameLst>
                                          <p:attrName>ppt_x</p:attrName>
                                        </p:attrNameLst>
                                      </p:cBhvr>
                                      <p:tavLst>
                                        <p:tav tm="0">
                                          <p:val>
                                            <p:strVal val="#ppt_x"/>
                                          </p:val>
                                        </p:tav>
                                        <p:tav tm="100000">
                                          <p:val>
                                            <p:strVal val="#ppt_x"/>
                                          </p:val>
                                        </p:tav>
                                      </p:tavLst>
                                    </p:anim>
                                    <p:anim calcmode="lin" valueType="num">
                                      <p:cBhvr>
                                        <p:cTn id="39" dur="250" fill="hold"/>
                                        <p:tgtEl>
                                          <p:spTgt spid="27"/>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250"/>
                                        <p:tgtEl>
                                          <p:spTgt spid="14"/>
                                        </p:tgtEl>
                                      </p:cBhvr>
                                    </p:animEffect>
                                    <p:anim calcmode="lin" valueType="num">
                                      <p:cBhvr>
                                        <p:cTn id="43" dur="250" fill="hold"/>
                                        <p:tgtEl>
                                          <p:spTgt spid="14"/>
                                        </p:tgtEl>
                                        <p:attrNameLst>
                                          <p:attrName>ppt_x</p:attrName>
                                        </p:attrNameLst>
                                      </p:cBhvr>
                                      <p:tavLst>
                                        <p:tav tm="0">
                                          <p:val>
                                            <p:strVal val="#ppt_x"/>
                                          </p:val>
                                        </p:tav>
                                        <p:tav tm="100000">
                                          <p:val>
                                            <p:strVal val="#ppt_x"/>
                                          </p:val>
                                        </p:tav>
                                      </p:tavLst>
                                    </p:anim>
                                    <p:anim calcmode="lin" valueType="num">
                                      <p:cBhvr>
                                        <p:cTn id="44" dur="250" fill="hold"/>
                                        <p:tgtEl>
                                          <p:spTgt spid="14"/>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250"/>
                                        <p:tgtEl>
                                          <p:spTgt spid="28"/>
                                        </p:tgtEl>
                                      </p:cBhvr>
                                    </p:animEffect>
                                    <p:anim calcmode="lin" valueType="num">
                                      <p:cBhvr>
                                        <p:cTn id="48" dur="250" fill="hold"/>
                                        <p:tgtEl>
                                          <p:spTgt spid="28"/>
                                        </p:tgtEl>
                                        <p:attrNameLst>
                                          <p:attrName>ppt_x</p:attrName>
                                        </p:attrNameLst>
                                      </p:cBhvr>
                                      <p:tavLst>
                                        <p:tav tm="0">
                                          <p:val>
                                            <p:strVal val="#ppt_x"/>
                                          </p:val>
                                        </p:tav>
                                        <p:tav tm="100000">
                                          <p:val>
                                            <p:strVal val="#ppt_x"/>
                                          </p:val>
                                        </p:tav>
                                      </p:tavLst>
                                    </p:anim>
                                    <p:anim calcmode="lin" valueType="num">
                                      <p:cBhvr>
                                        <p:cTn id="49" dur="250" fill="hold"/>
                                        <p:tgtEl>
                                          <p:spTgt spid="28"/>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50"/>
                                        <p:tgtEl>
                                          <p:spTgt spid="15"/>
                                        </p:tgtEl>
                                      </p:cBhvr>
                                    </p:animEffect>
                                    <p:anim calcmode="lin" valueType="num">
                                      <p:cBhvr>
                                        <p:cTn id="53" dur="250" fill="hold"/>
                                        <p:tgtEl>
                                          <p:spTgt spid="15"/>
                                        </p:tgtEl>
                                        <p:attrNameLst>
                                          <p:attrName>ppt_x</p:attrName>
                                        </p:attrNameLst>
                                      </p:cBhvr>
                                      <p:tavLst>
                                        <p:tav tm="0">
                                          <p:val>
                                            <p:strVal val="#ppt_x"/>
                                          </p:val>
                                        </p:tav>
                                        <p:tav tm="100000">
                                          <p:val>
                                            <p:strVal val="#ppt_x"/>
                                          </p:val>
                                        </p:tav>
                                      </p:tavLst>
                                    </p:anim>
                                    <p:anim calcmode="lin" valueType="num">
                                      <p:cBhvr>
                                        <p:cTn id="54" dur="250" fill="hold"/>
                                        <p:tgtEl>
                                          <p:spTgt spid="15"/>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250"/>
                                        <p:tgtEl>
                                          <p:spTgt spid="29"/>
                                        </p:tgtEl>
                                      </p:cBhvr>
                                    </p:animEffect>
                                    <p:anim calcmode="lin" valueType="num">
                                      <p:cBhvr>
                                        <p:cTn id="58" dur="250" fill="hold"/>
                                        <p:tgtEl>
                                          <p:spTgt spid="29"/>
                                        </p:tgtEl>
                                        <p:attrNameLst>
                                          <p:attrName>ppt_x</p:attrName>
                                        </p:attrNameLst>
                                      </p:cBhvr>
                                      <p:tavLst>
                                        <p:tav tm="0">
                                          <p:val>
                                            <p:strVal val="#ppt_x"/>
                                          </p:val>
                                        </p:tav>
                                        <p:tav tm="100000">
                                          <p:val>
                                            <p:strVal val="#ppt_x"/>
                                          </p:val>
                                        </p:tav>
                                      </p:tavLst>
                                    </p:anim>
                                    <p:anim calcmode="lin" valueType="num">
                                      <p:cBhvr>
                                        <p:cTn id="59" dur="250" fill="hold"/>
                                        <p:tgtEl>
                                          <p:spTgt spid="2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250"/>
                                        <p:tgtEl>
                                          <p:spTgt spid="16"/>
                                        </p:tgtEl>
                                      </p:cBhvr>
                                    </p:animEffect>
                                    <p:anim calcmode="lin" valueType="num">
                                      <p:cBhvr>
                                        <p:cTn id="63" dur="250" fill="hold"/>
                                        <p:tgtEl>
                                          <p:spTgt spid="16"/>
                                        </p:tgtEl>
                                        <p:attrNameLst>
                                          <p:attrName>ppt_x</p:attrName>
                                        </p:attrNameLst>
                                      </p:cBhvr>
                                      <p:tavLst>
                                        <p:tav tm="0">
                                          <p:val>
                                            <p:strVal val="#ppt_x"/>
                                          </p:val>
                                        </p:tav>
                                        <p:tav tm="100000">
                                          <p:val>
                                            <p:strVal val="#ppt_x"/>
                                          </p:val>
                                        </p:tav>
                                      </p:tavLst>
                                    </p:anim>
                                    <p:anim calcmode="lin" valueType="num">
                                      <p:cBhvr>
                                        <p:cTn id="64" dur="250" fill="hold"/>
                                        <p:tgtEl>
                                          <p:spTgt spid="16"/>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250"/>
                                        <p:tgtEl>
                                          <p:spTgt spid="30"/>
                                        </p:tgtEl>
                                      </p:cBhvr>
                                    </p:animEffect>
                                    <p:anim calcmode="lin" valueType="num">
                                      <p:cBhvr>
                                        <p:cTn id="68" dur="250" fill="hold"/>
                                        <p:tgtEl>
                                          <p:spTgt spid="30"/>
                                        </p:tgtEl>
                                        <p:attrNameLst>
                                          <p:attrName>ppt_x</p:attrName>
                                        </p:attrNameLst>
                                      </p:cBhvr>
                                      <p:tavLst>
                                        <p:tav tm="0">
                                          <p:val>
                                            <p:strVal val="#ppt_x"/>
                                          </p:val>
                                        </p:tav>
                                        <p:tav tm="100000">
                                          <p:val>
                                            <p:strVal val="#ppt_x"/>
                                          </p:val>
                                        </p:tav>
                                      </p:tavLst>
                                    </p:anim>
                                    <p:anim calcmode="lin" valueType="num">
                                      <p:cBhvr>
                                        <p:cTn id="69" dur="250" fill="hold"/>
                                        <p:tgtEl>
                                          <p:spTgt spid="30"/>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250"/>
                                        <p:tgtEl>
                                          <p:spTgt spid="17"/>
                                        </p:tgtEl>
                                      </p:cBhvr>
                                    </p:animEffect>
                                    <p:anim calcmode="lin" valueType="num">
                                      <p:cBhvr>
                                        <p:cTn id="73" dur="250" fill="hold"/>
                                        <p:tgtEl>
                                          <p:spTgt spid="17"/>
                                        </p:tgtEl>
                                        <p:attrNameLst>
                                          <p:attrName>ppt_x</p:attrName>
                                        </p:attrNameLst>
                                      </p:cBhvr>
                                      <p:tavLst>
                                        <p:tav tm="0">
                                          <p:val>
                                            <p:strVal val="#ppt_x"/>
                                          </p:val>
                                        </p:tav>
                                        <p:tav tm="100000">
                                          <p:val>
                                            <p:strVal val="#ppt_x"/>
                                          </p:val>
                                        </p:tav>
                                      </p:tavLst>
                                    </p:anim>
                                    <p:anim calcmode="lin" valueType="num">
                                      <p:cBhvr>
                                        <p:cTn id="74" dur="250" fill="hold"/>
                                        <p:tgtEl>
                                          <p:spTgt spid="17"/>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250"/>
                                        <p:tgtEl>
                                          <p:spTgt spid="31"/>
                                        </p:tgtEl>
                                      </p:cBhvr>
                                    </p:animEffect>
                                    <p:anim calcmode="lin" valueType="num">
                                      <p:cBhvr>
                                        <p:cTn id="78" dur="250" fill="hold"/>
                                        <p:tgtEl>
                                          <p:spTgt spid="31"/>
                                        </p:tgtEl>
                                        <p:attrNameLst>
                                          <p:attrName>ppt_x</p:attrName>
                                        </p:attrNameLst>
                                      </p:cBhvr>
                                      <p:tavLst>
                                        <p:tav tm="0">
                                          <p:val>
                                            <p:strVal val="#ppt_x"/>
                                          </p:val>
                                        </p:tav>
                                        <p:tav tm="100000">
                                          <p:val>
                                            <p:strVal val="#ppt_x"/>
                                          </p:val>
                                        </p:tav>
                                      </p:tavLst>
                                    </p:anim>
                                    <p:anim calcmode="lin" valueType="num">
                                      <p:cBhvr>
                                        <p:cTn id="79" dur="250" fill="hold"/>
                                        <p:tgtEl>
                                          <p:spTgt spid="31"/>
                                        </p:tgtEl>
                                        <p:attrNameLst>
                                          <p:attrName>ppt_y</p:attrName>
                                        </p:attrNameLst>
                                      </p:cBhvr>
                                      <p:tavLst>
                                        <p:tav tm="0">
                                          <p:val>
                                            <p:strVal val="#ppt_y-.1"/>
                                          </p:val>
                                        </p:tav>
                                        <p:tav tm="100000">
                                          <p:val>
                                            <p:strVal val="#ppt_y"/>
                                          </p:val>
                                        </p:tav>
                                      </p:tavLst>
                                    </p:anim>
                                  </p:childTnLst>
                                </p:cTn>
                              </p:par>
                              <p:par>
                                <p:cTn id="80" presetID="10" presetClass="entr" presetSubtype="0" fill="hold" grpId="0" nodeType="with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fade">
                                      <p:cBhvr>
                                        <p:cTn id="82" dur="500"/>
                                        <p:tgtEl>
                                          <p:spTgt spid="2"/>
                                        </p:tgtEl>
                                      </p:cBhvr>
                                    </p:animEffect>
                                  </p:childTnLst>
                                </p:cTn>
                              </p:par>
                              <p:par>
                                <p:cTn id="83" presetID="10" presetClass="entr" presetSubtype="0" fill="hold" nodeType="with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Effect transition="in" filter="fade">
                                      <p:cBhvr>
                                        <p:cTn id="85"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2" grpId="0" animBg="1"/>
      <p:bldP spid="13" grpId="0" animBg="1"/>
      <p:bldP spid="14" grpId="0" animBg="1"/>
      <p:bldP spid="15" grpId="0" animBg="1"/>
      <p:bldP spid="16" grpId="0" animBg="1"/>
      <p:bldP spid="17" grpId="0" animBg="1"/>
      <p:bldP spid="25" grpId="0" animBg="1"/>
      <p:bldP spid="26" grpId="0" animBg="1"/>
      <p:bldP spid="27" grpId="0" animBg="1"/>
      <p:bldP spid="28" grpId="0" animBg="1"/>
      <p:bldP spid="29" grpId="0" animBg="1"/>
      <p:bldP spid="30" grpId="0" animBg="1"/>
      <p:bldP spid="31"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A26E11-29E3-4089-8A7E-1018581B1B5D}"/>
              </a:ext>
            </a:extLst>
          </p:cNvPr>
          <p:cNvSpPr/>
          <p:nvPr/>
        </p:nvSpPr>
        <p:spPr>
          <a:xfrm>
            <a:off x="8647042" y="1"/>
            <a:ext cx="354495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3" name="Content Placeholder 8">
            <a:extLst>
              <a:ext uri="{FF2B5EF4-FFF2-40B4-BE49-F238E27FC236}">
                <a16:creationId xmlns:a16="http://schemas.microsoft.com/office/drawing/2014/main" id="{54A68261-C241-4B00-983A-1A4E5E8BCA5C}"/>
              </a:ext>
            </a:extLst>
          </p:cNvPr>
          <p:cNvPicPr>
            <a:picLocks noChangeAspect="1"/>
          </p:cNvPicPr>
          <p:nvPr/>
        </p:nvPicPr>
        <p:blipFill rotWithShape="1">
          <a:blip r:embed="rId2">
            <a:clrChange>
              <a:clrFrom>
                <a:srgbClr val="D96945"/>
              </a:clrFrom>
              <a:clrTo>
                <a:srgbClr val="D96945">
                  <a:alpha val="0"/>
                </a:srgbClr>
              </a:clrTo>
            </a:clrChange>
            <a:biLevel thresh="50000"/>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t="20283" b="28411"/>
          <a:stretch/>
        </p:blipFill>
        <p:spPr>
          <a:xfrm>
            <a:off x="8750084" y="0"/>
            <a:ext cx="3338863" cy="963575"/>
          </a:xfrm>
          <a:prstGeom prst="rect">
            <a:avLst/>
          </a:prstGeom>
          <a:ln>
            <a:noFill/>
          </a:ln>
        </p:spPr>
      </p:pic>
      <p:sp>
        <p:nvSpPr>
          <p:cNvPr id="4" name="Rectangle: Rounded Corners 3">
            <a:extLst>
              <a:ext uri="{FF2B5EF4-FFF2-40B4-BE49-F238E27FC236}">
                <a16:creationId xmlns:a16="http://schemas.microsoft.com/office/drawing/2014/main" id="{F9976B04-A9C3-4CCD-B823-B0FC1E70C768}"/>
              </a:ext>
            </a:extLst>
          </p:cNvPr>
          <p:cNvSpPr/>
          <p:nvPr/>
        </p:nvSpPr>
        <p:spPr>
          <a:xfrm>
            <a:off x="8647037" y="962481"/>
            <a:ext cx="3544963" cy="64714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Tw Cen MT" panose="020B0602020104020603" pitchFamily="34" charset="0"/>
              </a:rPr>
              <a:t>Finish Homework</a:t>
            </a:r>
            <a:endParaRPr lang="en-PH" dirty="0">
              <a:solidFill>
                <a:schemeClr val="tx1"/>
              </a:solidFill>
              <a:latin typeface="Tw Cen MT" panose="020B0602020104020603" pitchFamily="34" charset="0"/>
            </a:endParaRPr>
          </a:p>
        </p:txBody>
      </p:sp>
      <p:sp>
        <p:nvSpPr>
          <p:cNvPr id="14" name="Rectangle: Top Corners Rounded 13">
            <a:extLst>
              <a:ext uri="{FF2B5EF4-FFF2-40B4-BE49-F238E27FC236}">
                <a16:creationId xmlns:a16="http://schemas.microsoft.com/office/drawing/2014/main" id="{42E0BBC6-1BB1-4CAB-94BA-4A9661248B0A}"/>
              </a:ext>
            </a:extLst>
          </p:cNvPr>
          <p:cNvSpPr/>
          <p:nvPr/>
        </p:nvSpPr>
        <p:spPr>
          <a:xfrm>
            <a:off x="8647036" y="1520042"/>
            <a:ext cx="3544964" cy="5337960"/>
          </a:xfrm>
          <a:prstGeom prst="round2SameRect">
            <a:avLst/>
          </a:prstGeom>
          <a:solidFill>
            <a:srgbClr val="FF5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Tw Cen MT" panose="020B0602020104020603" pitchFamily="34" charset="0"/>
              </a:rPr>
              <a:t>Subjects</a:t>
            </a:r>
            <a:endParaRPr lang="en-PH" dirty="0">
              <a:solidFill>
                <a:schemeClr val="bg1"/>
              </a:solidFill>
              <a:latin typeface="Tw Cen MT" panose="020B0602020104020603" pitchFamily="34" charset="0"/>
            </a:endParaRPr>
          </a:p>
        </p:txBody>
      </p:sp>
      <p:sp>
        <p:nvSpPr>
          <p:cNvPr id="10" name="Rectangle: Rounded Corners 9">
            <a:extLst>
              <a:ext uri="{FF2B5EF4-FFF2-40B4-BE49-F238E27FC236}">
                <a16:creationId xmlns:a16="http://schemas.microsoft.com/office/drawing/2014/main" id="{9F9DD9CE-BB50-4026-AC6E-4B55E01A7D14}"/>
              </a:ext>
            </a:extLst>
          </p:cNvPr>
          <p:cNvSpPr/>
          <p:nvPr/>
        </p:nvSpPr>
        <p:spPr>
          <a:xfrm>
            <a:off x="8853137" y="3627781"/>
            <a:ext cx="3132761" cy="40750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w Cen MT" panose="020B0602020104020603" pitchFamily="34" charset="0"/>
              </a:rPr>
              <a:t>HUM122</a:t>
            </a:r>
            <a:endParaRPr lang="en-PH" dirty="0">
              <a:solidFill>
                <a:schemeClr val="bg1"/>
              </a:solidFill>
              <a:latin typeface="Tw Cen MT" panose="020B0602020104020603" pitchFamily="34" charset="0"/>
            </a:endParaRPr>
          </a:p>
        </p:txBody>
      </p:sp>
      <p:sp>
        <p:nvSpPr>
          <p:cNvPr id="8" name="Rectangle: Rounded Corners 7">
            <a:extLst>
              <a:ext uri="{FF2B5EF4-FFF2-40B4-BE49-F238E27FC236}">
                <a16:creationId xmlns:a16="http://schemas.microsoft.com/office/drawing/2014/main" id="{77198891-D061-4670-A017-98EA14F32A94}"/>
              </a:ext>
            </a:extLst>
          </p:cNvPr>
          <p:cNvSpPr/>
          <p:nvPr/>
        </p:nvSpPr>
        <p:spPr>
          <a:xfrm>
            <a:off x="8853136" y="2492568"/>
            <a:ext cx="3132761" cy="40750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w Cen MT" panose="020B0602020104020603" pitchFamily="34" charset="0"/>
              </a:rPr>
              <a:t>OJT</a:t>
            </a:r>
            <a:endParaRPr lang="en-PH" dirty="0">
              <a:solidFill>
                <a:schemeClr val="bg1"/>
              </a:solidFill>
              <a:latin typeface="Tw Cen MT" panose="020B0602020104020603" pitchFamily="34" charset="0"/>
            </a:endParaRPr>
          </a:p>
        </p:txBody>
      </p:sp>
      <p:sp>
        <p:nvSpPr>
          <p:cNvPr id="9" name="Rectangle: Rounded Corners 8">
            <a:extLst>
              <a:ext uri="{FF2B5EF4-FFF2-40B4-BE49-F238E27FC236}">
                <a16:creationId xmlns:a16="http://schemas.microsoft.com/office/drawing/2014/main" id="{FDFC250C-1E7A-4D06-BA83-7A8D400D0B95}"/>
              </a:ext>
            </a:extLst>
          </p:cNvPr>
          <p:cNvSpPr/>
          <p:nvPr/>
        </p:nvSpPr>
        <p:spPr>
          <a:xfrm>
            <a:off x="8853136" y="3061916"/>
            <a:ext cx="3132761" cy="40750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w Cen MT" panose="020B0602020104020603" pitchFamily="34" charset="0"/>
              </a:rPr>
              <a:t>MIL122</a:t>
            </a:r>
            <a:endParaRPr lang="en-PH" dirty="0">
              <a:solidFill>
                <a:schemeClr val="bg1"/>
              </a:solidFill>
              <a:latin typeface="Tw Cen MT" panose="020B0602020104020603" pitchFamily="34" charset="0"/>
            </a:endParaRPr>
          </a:p>
        </p:txBody>
      </p:sp>
      <p:sp>
        <p:nvSpPr>
          <p:cNvPr id="2" name="Title 1">
            <a:extLst>
              <a:ext uri="{FF2B5EF4-FFF2-40B4-BE49-F238E27FC236}">
                <a16:creationId xmlns:a16="http://schemas.microsoft.com/office/drawing/2014/main" id="{3AEEBC5C-0207-4701-97E6-0C4848303BBD}"/>
              </a:ext>
            </a:extLst>
          </p:cNvPr>
          <p:cNvSpPr>
            <a:spLocks noGrp="1"/>
          </p:cNvSpPr>
          <p:nvPr>
            <p:ph type="title"/>
          </p:nvPr>
        </p:nvSpPr>
        <p:spPr>
          <a:xfrm>
            <a:off x="1261872" y="677863"/>
            <a:ext cx="4711545" cy="657651"/>
          </a:xfrm>
        </p:spPr>
        <p:txBody>
          <a:bodyPr>
            <a:normAutofit/>
          </a:bodyPr>
          <a:lstStyle/>
          <a:p>
            <a:r>
              <a:rPr lang="en-US" sz="3200" dirty="0">
                <a:solidFill>
                  <a:schemeClr val="bg1"/>
                </a:solidFill>
              </a:rPr>
              <a:t>POSSIBLE APPROACH</a:t>
            </a:r>
            <a:endParaRPr lang="en-PH" sz="3200" dirty="0">
              <a:solidFill>
                <a:schemeClr val="bg1"/>
              </a:solidFill>
            </a:endParaRPr>
          </a:p>
        </p:txBody>
      </p:sp>
      <p:sp>
        <p:nvSpPr>
          <p:cNvPr id="3" name="Content Placeholder 2">
            <a:extLst>
              <a:ext uri="{FF2B5EF4-FFF2-40B4-BE49-F238E27FC236}">
                <a16:creationId xmlns:a16="http://schemas.microsoft.com/office/drawing/2014/main" id="{3F43095C-37E4-4390-9F16-92186D6DB114}"/>
              </a:ext>
            </a:extLst>
          </p:cNvPr>
          <p:cNvSpPr>
            <a:spLocks noGrp="1"/>
          </p:cNvSpPr>
          <p:nvPr>
            <p:ph idx="1"/>
          </p:nvPr>
        </p:nvSpPr>
        <p:spPr>
          <a:xfrm>
            <a:off x="1261872" y="1335514"/>
            <a:ext cx="6997545" cy="4844623"/>
          </a:xfrm>
        </p:spPr>
        <p:txBody>
          <a:bodyPr>
            <a:normAutofit lnSpcReduction="10000"/>
          </a:bodyPr>
          <a:lstStyle/>
          <a:p>
            <a:pPr marL="0" indent="0">
              <a:buNone/>
            </a:pPr>
            <a:r>
              <a:rPr lang="en-US" sz="2000" dirty="0">
                <a:solidFill>
                  <a:schemeClr val="bg1"/>
                </a:solidFill>
              </a:rPr>
              <a:t>We could create an entire calendar application connected to a database via Node JS using: the Express JS framework to serve the HTTP server, Socket IO to keep the connection between the client and the server, and sqlite3 as the database.</a:t>
            </a:r>
            <a:br>
              <a:rPr lang="en-US" sz="2000" dirty="0">
                <a:solidFill>
                  <a:schemeClr val="bg1"/>
                </a:solidFill>
              </a:rPr>
            </a:br>
            <a:endParaRPr lang="en-US" sz="2000" dirty="0">
              <a:solidFill>
                <a:schemeClr val="bg1"/>
              </a:solidFill>
            </a:endParaRPr>
          </a:p>
          <a:p>
            <a:pPr marL="0" indent="0">
              <a:buNone/>
            </a:pPr>
            <a:r>
              <a:rPr lang="en-US" sz="2000" dirty="0">
                <a:solidFill>
                  <a:schemeClr val="bg1"/>
                </a:solidFill>
              </a:rPr>
              <a:t>First, the user would visit the website, and then the server would serve an HTML page to the user with a JavaScript function connected to the server via Socket IO. From there, the server would detect if the user is already logged in or not based on an account token on the user's browser </a:t>
            </a:r>
            <a:r>
              <a:rPr lang="en-US" sz="2000" dirty="0" err="1">
                <a:solidFill>
                  <a:schemeClr val="bg1"/>
                </a:solidFill>
              </a:rPr>
              <a:t>LocalStorage</a:t>
            </a:r>
            <a:r>
              <a:rPr lang="en-US" sz="2000" dirty="0">
                <a:solidFill>
                  <a:schemeClr val="bg1"/>
                </a:solidFill>
              </a:rPr>
              <a:t>. If the user is not yet authorized or logged in, the server will prompt a Login Page. However, if there's a valid account token on the user's browser </a:t>
            </a:r>
            <a:r>
              <a:rPr lang="en-US" sz="2000" dirty="0" err="1">
                <a:solidFill>
                  <a:schemeClr val="bg1"/>
                </a:solidFill>
              </a:rPr>
              <a:t>LocalStorage</a:t>
            </a:r>
            <a:r>
              <a:rPr lang="en-US" sz="2000" dirty="0">
                <a:solidFill>
                  <a:schemeClr val="bg1"/>
                </a:solidFill>
              </a:rPr>
              <a:t>, the server would send data from the database corresponding to the user's data (E.g. Profile, </a:t>
            </a:r>
            <a:r>
              <a:rPr lang="en-US" sz="2000" dirty="0" err="1">
                <a:solidFill>
                  <a:schemeClr val="bg1"/>
                </a:solidFill>
              </a:rPr>
              <a:t>Informations</a:t>
            </a:r>
            <a:r>
              <a:rPr lang="en-US" sz="2000" dirty="0">
                <a:solidFill>
                  <a:schemeClr val="bg1"/>
                </a:solidFill>
              </a:rPr>
              <a:t>, Schedules, etc.).</a:t>
            </a:r>
            <a:endParaRPr lang="en-PH" sz="2000" dirty="0">
              <a:solidFill>
                <a:schemeClr val="bg1"/>
              </a:solidFill>
            </a:endParaRPr>
          </a:p>
        </p:txBody>
      </p:sp>
    </p:spTree>
    <p:extLst>
      <p:ext uri="{BB962C8B-B14F-4D97-AF65-F5344CB8AC3E}">
        <p14:creationId xmlns:p14="http://schemas.microsoft.com/office/powerpoint/2010/main" val="1780384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anim calcmode="lin" valueType="num">
                                      <p:cBhvr>
                                        <p:cTn id="8" dur="250" fill="hold"/>
                                        <p:tgtEl>
                                          <p:spTgt spid="14"/>
                                        </p:tgtEl>
                                        <p:attrNameLst>
                                          <p:attrName>ppt_x</p:attrName>
                                        </p:attrNameLst>
                                      </p:cBhvr>
                                      <p:tavLst>
                                        <p:tav tm="0">
                                          <p:val>
                                            <p:strVal val="#ppt_x"/>
                                          </p:val>
                                        </p:tav>
                                        <p:tav tm="100000">
                                          <p:val>
                                            <p:strVal val="#ppt_x"/>
                                          </p:val>
                                        </p:tav>
                                      </p:tavLst>
                                    </p:anim>
                                    <p:anim calcmode="lin" valueType="num">
                                      <p:cBhvr>
                                        <p:cTn id="9" dur="25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50"/>
                                        <p:tgtEl>
                                          <p:spTgt spid="10"/>
                                        </p:tgtEl>
                                      </p:cBhvr>
                                    </p:animEffect>
                                    <p:anim calcmode="lin" valueType="num">
                                      <p:cBhvr>
                                        <p:cTn id="14" dur="250" fill="hold"/>
                                        <p:tgtEl>
                                          <p:spTgt spid="10"/>
                                        </p:tgtEl>
                                        <p:attrNameLst>
                                          <p:attrName>ppt_x</p:attrName>
                                        </p:attrNameLst>
                                      </p:cBhvr>
                                      <p:tavLst>
                                        <p:tav tm="0">
                                          <p:val>
                                            <p:strVal val="#ppt_x"/>
                                          </p:val>
                                        </p:tav>
                                        <p:tav tm="100000">
                                          <p:val>
                                            <p:strVal val="#ppt_x"/>
                                          </p:val>
                                        </p:tav>
                                      </p:tavLst>
                                    </p:anim>
                                    <p:anim calcmode="lin" valueType="num">
                                      <p:cBhvr>
                                        <p:cTn id="15" dur="250" fill="hold"/>
                                        <p:tgtEl>
                                          <p:spTgt spid="10"/>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50"/>
                                        <p:tgtEl>
                                          <p:spTgt spid="9"/>
                                        </p:tgtEl>
                                      </p:cBhvr>
                                    </p:animEffect>
                                    <p:anim calcmode="lin" valueType="num">
                                      <p:cBhvr>
                                        <p:cTn id="19" dur="250" fill="hold"/>
                                        <p:tgtEl>
                                          <p:spTgt spid="9"/>
                                        </p:tgtEl>
                                        <p:attrNameLst>
                                          <p:attrName>ppt_x</p:attrName>
                                        </p:attrNameLst>
                                      </p:cBhvr>
                                      <p:tavLst>
                                        <p:tav tm="0">
                                          <p:val>
                                            <p:strVal val="#ppt_x"/>
                                          </p:val>
                                        </p:tav>
                                        <p:tav tm="100000">
                                          <p:val>
                                            <p:strVal val="#ppt_x"/>
                                          </p:val>
                                        </p:tav>
                                      </p:tavLst>
                                    </p:anim>
                                    <p:anim calcmode="lin" valueType="num">
                                      <p:cBhvr>
                                        <p:cTn id="20" dur="250" fill="hold"/>
                                        <p:tgtEl>
                                          <p:spTgt spid="9"/>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anim calcmode="lin" valueType="num">
                                      <p:cBhvr>
                                        <p:cTn id="24" dur="250" fill="hold"/>
                                        <p:tgtEl>
                                          <p:spTgt spid="8"/>
                                        </p:tgtEl>
                                        <p:attrNameLst>
                                          <p:attrName>ppt_x</p:attrName>
                                        </p:attrNameLst>
                                      </p:cBhvr>
                                      <p:tavLst>
                                        <p:tav tm="0">
                                          <p:val>
                                            <p:strVal val="#ppt_x"/>
                                          </p:val>
                                        </p:tav>
                                        <p:tav tm="100000">
                                          <p:val>
                                            <p:strVal val="#ppt_x"/>
                                          </p:val>
                                        </p:tav>
                                      </p:tavLst>
                                    </p:anim>
                                    <p:anim calcmode="lin" valueType="num">
                                      <p:cBhvr>
                                        <p:cTn id="25" dur="250" fill="hold"/>
                                        <p:tgtEl>
                                          <p:spTgt spid="8"/>
                                        </p:tgtEl>
                                        <p:attrNameLst>
                                          <p:attrName>ppt_y</p:attrName>
                                        </p:attrNameLst>
                                      </p:cBhvr>
                                      <p:tavLst>
                                        <p:tav tm="0">
                                          <p:val>
                                            <p:strVal val="#ppt_y+.1"/>
                                          </p:val>
                                        </p:tav>
                                        <p:tav tm="100000">
                                          <p:val>
                                            <p:strVal val="#ppt_y"/>
                                          </p:val>
                                        </p:tav>
                                      </p:tavLst>
                                    </p:anim>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250"/>
                                        <p:tgtEl>
                                          <p:spTgt spid="3">
                                            <p:txEl>
                                              <p:pRg st="0" end="0"/>
                                            </p:txEl>
                                          </p:spTgt>
                                        </p:tgtEl>
                                      </p:cBhvr>
                                    </p:animEffect>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fade">
                                      <p:cBhvr>
                                        <p:cTn id="33" dur="250"/>
                                        <p:tgtEl>
                                          <p:spTgt spid="3">
                                            <p:txEl>
                                              <p:pRg st="1" end="1"/>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8" grpId="0" animBg="1"/>
      <p:bldP spid="9" grpId="0" animBg="1"/>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F129C-71D2-444C-AE68-7DB3F4504E6F}"/>
              </a:ext>
            </a:extLst>
          </p:cNvPr>
          <p:cNvSpPr>
            <a:spLocks noGrp="1"/>
          </p:cNvSpPr>
          <p:nvPr>
            <p:ph idx="1"/>
          </p:nvPr>
        </p:nvSpPr>
        <p:spPr>
          <a:xfrm>
            <a:off x="1261873" y="1828800"/>
            <a:ext cx="4834128" cy="4304371"/>
          </a:xfrm>
        </p:spPr>
        <p:txBody>
          <a:bodyPr>
            <a:noAutofit/>
          </a:bodyPr>
          <a:lstStyle/>
          <a:p>
            <a:pPr marL="0" indent="0">
              <a:buNone/>
            </a:pPr>
            <a:r>
              <a:rPr lang="en-US" sz="2000" dirty="0"/>
              <a:t>Second, the user would start interacting with the page, and the server would keep track of it. Every element the user interacts with, the server would respond. If the user added a schedule to a specific date, the server would save that to the database.</a:t>
            </a:r>
            <a:br>
              <a:rPr lang="en-US" sz="2000" dirty="0"/>
            </a:br>
            <a:endParaRPr lang="en-US" sz="2000" dirty="0"/>
          </a:p>
          <a:p>
            <a:pPr marL="0" indent="0">
              <a:buNone/>
            </a:pPr>
            <a:r>
              <a:rPr lang="en-US" sz="2000" dirty="0"/>
              <a:t>Third, if the user decides to move a schedule to another day, they can click a button that would trigger an algorithm to start calculating possible choices.</a:t>
            </a:r>
            <a:endParaRPr lang="en-PH" sz="2000" dirty="0"/>
          </a:p>
        </p:txBody>
      </p:sp>
      <p:sp>
        <p:nvSpPr>
          <p:cNvPr id="6" name="Title 1">
            <a:extLst>
              <a:ext uri="{FF2B5EF4-FFF2-40B4-BE49-F238E27FC236}">
                <a16:creationId xmlns:a16="http://schemas.microsoft.com/office/drawing/2014/main" id="{09E7B33A-E788-44FA-ABCF-26F09C4C2D8C}"/>
              </a:ext>
            </a:extLst>
          </p:cNvPr>
          <p:cNvSpPr txBox="1">
            <a:spLocks/>
          </p:cNvSpPr>
          <p:nvPr/>
        </p:nvSpPr>
        <p:spPr>
          <a:xfrm>
            <a:off x="1261872" y="956159"/>
            <a:ext cx="4711545" cy="65765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dirty="0"/>
              <a:t>POSSIBLE APPROACH</a:t>
            </a:r>
            <a:endParaRPr lang="en-PH" sz="3200" dirty="0"/>
          </a:p>
        </p:txBody>
      </p:sp>
      <p:sp>
        <p:nvSpPr>
          <p:cNvPr id="10" name="Rectangle 9">
            <a:extLst>
              <a:ext uri="{FF2B5EF4-FFF2-40B4-BE49-F238E27FC236}">
                <a16:creationId xmlns:a16="http://schemas.microsoft.com/office/drawing/2014/main" id="{A034ECE2-F579-4577-9862-B3F16AE9EE1B}"/>
              </a:ext>
            </a:extLst>
          </p:cNvPr>
          <p:cNvSpPr/>
          <p:nvPr/>
        </p:nvSpPr>
        <p:spPr>
          <a:xfrm>
            <a:off x="8647042" y="1"/>
            <a:ext cx="354495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 name="Rectangle: Rounded Corners 8">
            <a:extLst>
              <a:ext uri="{FF2B5EF4-FFF2-40B4-BE49-F238E27FC236}">
                <a16:creationId xmlns:a16="http://schemas.microsoft.com/office/drawing/2014/main" id="{62A304F1-7588-4F2B-85E0-F8CABFB366E6}"/>
              </a:ext>
            </a:extLst>
          </p:cNvPr>
          <p:cNvSpPr/>
          <p:nvPr/>
        </p:nvSpPr>
        <p:spPr>
          <a:xfrm>
            <a:off x="8647037" y="268355"/>
            <a:ext cx="3544963" cy="717747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Tw Cen MT" panose="020B0602020104020603" pitchFamily="34" charset="0"/>
              </a:rPr>
              <a:t>Finish Homework</a:t>
            </a:r>
            <a:endParaRPr lang="en-PH" dirty="0">
              <a:solidFill>
                <a:schemeClr val="tx1"/>
              </a:solidFill>
              <a:latin typeface="Tw Cen MT" panose="020B0602020104020603" pitchFamily="34" charset="0"/>
            </a:endParaRPr>
          </a:p>
        </p:txBody>
      </p:sp>
      <p:sp>
        <p:nvSpPr>
          <p:cNvPr id="7" name="Rectangle: Rounded Corners 6">
            <a:extLst>
              <a:ext uri="{FF2B5EF4-FFF2-40B4-BE49-F238E27FC236}">
                <a16:creationId xmlns:a16="http://schemas.microsoft.com/office/drawing/2014/main" id="{6CE4B01D-0223-48A7-95A7-403ECB2966D7}"/>
              </a:ext>
            </a:extLst>
          </p:cNvPr>
          <p:cNvSpPr/>
          <p:nvPr/>
        </p:nvSpPr>
        <p:spPr>
          <a:xfrm>
            <a:off x="8647037" y="860432"/>
            <a:ext cx="3544963" cy="658539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Tw Cen MT" panose="020B0602020104020603" pitchFamily="34" charset="0"/>
              </a:rPr>
              <a:t>MIL122</a:t>
            </a:r>
            <a:endParaRPr lang="en-PH" dirty="0">
              <a:solidFill>
                <a:schemeClr val="bg1"/>
              </a:solidFill>
              <a:latin typeface="Tw Cen MT" panose="020B0602020104020603" pitchFamily="34" charset="0"/>
            </a:endParaRPr>
          </a:p>
        </p:txBody>
      </p:sp>
      <p:sp>
        <p:nvSpPr>
          <p:cNvPr id="11" name="Rectangle: Top Corners Rounded 10">
            <a:extLst>
              <a:ext uri="{FF2B5EF4-FFF2-40B4-BE49-F238E27FC236}">
                <a16:creationId xmlns:a16="http://schemas.microsoft.com/office/drawing/2014/main" id="{51FA3D81-CDA1-45C4-A004-664A96D1CA93}"/>
              </a:ext>
            </a:extLst>
          </p:cNvPr>
          <p:cNvSpPr/>
          <p:nvPr/>
        </p:nvSpPr>
        <p:spPr>
          <a:xfrm>
            <a:off x="8647037" y="1413164"/>
            <a:ext cx="3544963" cy="5444836"/>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bg1"/>
                </a:solidFill>
                <a:latin typeface="Tw Cen MT" panose="020B0602020104020603" pitchFamily="34" charset="0"/>
              </a:rPr>
              <a:t>Not Done</a:t>
            </a:r>
            <a:endParaRPr lang="en-PH" sz="1600" dirty="0">
              <a:solidFill>
                <a:schemeClr val="bg1"/>
              </a:solidFill>
              <a:latin typeface="Tw Cen MT" panose="020B0602020104020603" pitchFamily="34" charset="0"/>
            </a:endParaRPr>
          </a:p>
        </p:txBody>
      </p:sp>
      <p:sp>
        <p:nvSpPr>
          <p:cNvPr id="8" name="Rectangle: Top Corners Rounded 7">
            <a:extLst>
              <a:ext uri="{FF2B5EF4-FFF2-40B4-BE49-F238E27FC236}">
                <a16:creationId xmlns:a16="http://schemas.microsoft.com/office/drawing/2014/main" id="{4A883E1D-11E9-4473-83DA-2652F5D12BBF}"/>
              </a:ext>
            </a:extLst>
          </p:cNvPr>
          <p:cNvSpPr/>
          <p:nvPr/>
        </p:nvSpPr>
        <p:spPr>
          <a:xfrm>
            <a:off x="8647036" y="1983180"/>
            <a:ext cx="3544963" cy="4874820"/>
          </a:xfrm>
          <a:prstGeom prst="round2Same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solidFill>
                <a:schemeClr val="bg1"/>
              </a:solidFill>
              <a:latin typeface="Tw Cen MT" panose="020B0602020104020603" pitchFamily="34" charset="0"/>
            </a:endParaRPr>
          </a:p>
          <a:p>
            <a:pPr algn="ctr"/>
            <a:r>
              <a:rPr lang="en-PH" sz="1600" dirty="0">
                <a:solidFill>
                  <a:schemeClr val="bg1"/>
                </a:solidFill>
                <a:latin typeface="Tw Cen MT" panose="020B0602020104020603" pitchFamily="34" charset="0"/>
              </a:rPr>
              <a:t>Good Morning! Please answer these following:</a:t>
            </a:r>
            <a:br>
              <a:rPr lang="en-PH" sz="1600" dirty="0">
                <a:solidFill>
                  <a:schemeClr val="bg1"/>
                </a:solidFill>
                <a:latin typeface="Tw Cen MT" panose="020B0602020104020603" pitchFamily="34" charset="0"/>
              </a:rPr>
            </a:br>
            <a:br>
              <a:rPr lang="en-PH" sz="1600" dirty="0">
                <a:solidFill>
                  <a:schemeClr val="bg1"/>
                </a:solidFill>
                <a:latin typeface="Tw Cen MT" panose="020B0602020104020603" pitchFamily="34" charset="0"/>
              </a:rPr>
            </a:br>
            <a:r>
              <a:rPr lang="en-PH" sz="1600" dirty="0">
                <a:solidFill>
                  <a:schemeClr val="bg1"/>
                </a:solidFill>
                <a:latin typeface="Tw Cen MT" panose="020B0602020104020603" pitchFamily="34" charset="0"/>
              </a:rPr>
              <a:t>Module 2: Activity 1</a:t>
            </a:r>
            <a:br>
              <a:rPr lang="en-PH" sz="1600" dirty="0">
                <a:solidFill>
                  <a:schemeClr val="bg1"/>
                </a:solidFill>
                <a:latin typeface="Tw Cen MT" panose="020B0602020104020603" pitchFamily="34" charset="0"/>
              </a:rPr>
            </a:br>
            <a:r>
              <a:rPr lang="en-PH" sz="1600" dirty="0">
                <a:solidFill>
                  <a:schemeClr val="bg1"/>
                </a:solidFill>
                <a:latin typeface="Tw Cen MT" panose="020B0602020104020603" pitchFamily="34" charset="0"/>
              </a:rPr>
              <a:t>Activity 2</a:t>
            </a:r>
          </a:p>
          <a:p>
            <a:pPr algn="ctr"/>
            <a:br>
              <a:rPr lang="en-PH" sz="1600" dirty="0">
                <a:solidFill>
                  <a:schemeClr val="bg1"/>
                </a:solidFill>
                <a:latin typeface="Tw Cen MT" panose="020B0602020104020603" pitchFamily="34" charset="0"/>
              </a:rPr>
            </a:br>
            <a:r>
              <a:rPr lang="en-PH" sz="1600" dirty="0">
                <a:solidFill>
                  <a:schemeClr val="bg1"/>
                </a:solidFill>
                <a:latin typeface="Tw Cen MT" panose="020B0602020104020603" pitchFamily="34" charset="0"/>
              </a:rPr>
              <a:t>Deadline: February 19, 2022</a:t>
            </a:r>
            <a:br>
              <a:rPr lang="en-PH" sz="1600" dirty="0">
                <a:solidFill>
                  <a:schemeClr val="bg1"/>
                </a:solidFill>
                <a:latin typeface="Tw Cen MT" panose="020B0602020104020603" pitchFamily="34" charset="0"/>
              </a:rPr>
            </a:br>
            <a:endParaRPr lang="en-PH" sz="1600" dirty="0">
              <a:solidFill>
                <a:schemeClr val="bg1"/>
              </a:solidFill>
              <a:latin typeface="Tw Cen MT" panose="020B0602020104020603" pitchFamily="34" charset="0"/>
            </a:endParaRPr>
          </a:p>
          <a:p>
            <a:pPr marL="285750" indent="-285750" algn="ctr">
              <a:buFont typeface="Arial" panose="020B0604020202020204" pitchFamily="34" charset="0"/>
              <a:buChar char="•"/>
            </a:pPr>
            <a:r>
              <a:rPr lang="en-PH" sz="1600" dirty="0">
                <a:solidFill>
                  <a:schemeClr val="bg1"/>
                </a:solidFill>
                <a:latin typeface="Tw Cen MT" panose="020B0602020104020603" pitchFamily="34" charset="0"/>
              </a:rPr>
              <a:t>After answering, kindly submit on Google Classroom</a:t>
            </a:r>
          </a:p>
          <a:p>
            <a:pPr marL="285750" indent="-285750" algn="ctr">
              <a:buFont typeface="Arial" panose="020B0604020202020204" pitchFamily="34" charset="0"/>
              <a:buChar char="•"/>
            </a:pPr>
            <a:r>
              <a:rPr lang="en-PH" sz="1600" dirty="0">
                <a:solidFill>
                  <a:schemeClr val="bg1"/>
                </a:solidFill>
                <a:latin typeface="Tw Cen MT" panose="020B0602020104020603" pitchFamily="34" charset="0"/>
              </a:rPr>
              <a:t>All of the work must be handwritten</a:t>
            </a:r>
          </a:p>
          <a:p>
            <a:pPr marL="285750" indent="-285750" algn="ctr">
              <a:buFont typeface="Arial" panose="020B0604020202020204" pitchFamily="34" charset="0"/>
              <a:buChar char="•"/>
            </a:pPr>
            <a:r>
              <a:rPr lang="en-PH" sz="1600" dirty="0">
                <a:solidFill>
                  <a:schemeClr val="bg1"/>
                </a:solidFill>
                <a:latin typeface="Tw Cen MT" panose="020B0602020104020603" pitchFamily="34" charset="0"/>
              </a:rPr>
              <a:t>Indicate your full name on each page of your paper</a:t>
            </a:r>
          </a:p>
        </p:txBody>
      </p:sp>
    </p:spTree>
    <p:extLst>
      <p:ext uri="{BB962C8B-B14F-4D97-AF65-F5344CB8AC3E}">
        <p14:creationId xmlns:p14="http://schemas.microsoft.com/office/powerpoint/2010/main" val="1111935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anim calcmode="lin" valueType="num">
                                      <p:cBhvr>
                                        <p:cTn id="8" dur="250" fill="hold"/>
                                        <p:tgtEl>
                                          <p:spTgt spid="11"/>
                                        </p:tgtEl>
                                        <p:attrNameLst>
                                          <p:attrName>ppt_x</p:attrName>
                                        </p:attrNameLst>
                                      </p:cBhvr>
                                      <p:tavLst>
                                        <p:tav tm="0">
                                          <p:val>
                                            <p:strVal val="#ppt_x"/>
                                          </p:val>
                                        </p:tav>
                                        <p:tav tm="100000">
                                          <p:val>
                                            <p:strVal val="#ppt_x"/>
                                          </p:val>
                                        </p:tav>
                                      </p:tavLst>
                                    </p:anim>
                                    <p:anim calcmode="lin" valueType="num">
                                      <p:cBhvr>
                                        <p:cTn id="9" dur="25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77BCCB-12FA-4CDE-8057-5A578FDD1F87}"/>
              </a:ext>
            </a:extLst>
          </p:cNvPr>
          <p:cNvPicPr>
            <a:picLocks noChangeAspect="1"/>
          </p:cNvPicPr>
          <p:nvPr/>
        </p:nvPicPr>
        <p:blipFill rotWithShape="1">
          <a:blip r:embed="rId3">
            <a:clrChange>
              <a:clrFrom>
                <a:srgbClr val="FECC66"/>
              </a:clrFrom>
              <a:clrTo>
                <a:srgbClr val="FECC66">
                  <a:alpha val="0"/>
                </a:srgbClr>
              </a:clrTo>
            </a:clrChange>
            <a:extLst>
              <a:ext uri="{28A0092B-C50C-407E-A947-70E740481C1C}">
                <a14:useLocalDpi xmlns:a14="http://schemas.microsoft.com/office/drawing/2010/main" val="0"/>
              </a:ext>
            </a:extLst>
          </a:blip>
          <a:srcRect l="9512" t="23252" r="56829" b="13984"/>
          <a:stretch/>
        </p:blipFill>
        <p:spPr>
          <a:xfrm>
            <a:off x="1159726" y="1527717"/>
            <a:ext cx="4103649" cy="4304372"/>
          </a:xfrm>
          <a:prstGeom prst="rect">
            <a:avLst/>
          </a:prstGeom>
        </p:spPr>
      </p:pic>
      <p:sp>
        <p:nvSpPr>
          <p:cNvPr id="2" name="Title 1">
            <a:extLst>
              <a:ext uri="{FF2B5EF4-FFF2-40B4-BE49-F238E27FC236}">
                <a16:creationId xmlns:a16="http://schemas.microsoft.com/office/drawing/2014/main" id="{696BCCED-C439-441C-9C25-141FD5C63ECF}"/>
              </a:ext>
            </a:extLst>
          </p:cNvPr>
          <p:cNvSpPr>
            <a:spLocks noGrp="1"/>
          </p:cNvSpPr>
          <p:nvPr>
            <p:ph type="ctrTitle"/>
          </p:nvPr>
        </p:nvSpPr>
        <p:spPr>
          <a:xfrm>
            <a:off x="5263373" y="1527718"/>
            <a:ext cx="6545767" cy="4304372"/>
          </a:xfrm>
        </p:spPr>
        <p:txBody>
          <a:bodyPr>
            <a:noAutofit/>
          </a:bodyPr>
          <a:lstStyle/>
          <a:p>
            <a:pPr algn="r"/>
            <a:r>
              <a:rPr lang="en-US" sz="4000" dirty="0">
                <a:solidFill>
                  <a:schemeClr val="bg1"/>
                </a:solidFill>
              </a:rPr>
              <a:t>Implementation of Web based Student Attendance Monitoring System using Node JS for both MDL and ODL modality in Asian Institute of Computer Studies Montalban</a:t>
            </a:r>
            <a:endParaRPr lang="en-PH" sz="4000" dirty="0">
              <a:solidFill>
                <a:schemeClr val="bg1"/>
              </a:solidFill>
            </a:endParaRPr>
          </a:p>
        </p:txBody>
      </p:sp>
    </p:spTree>
    <p:extLst>
      <p:ext uri="{BB962C8B-B14F-4D97-AF65-F5344CB8AC3E}">
        <p14:creationId xmlns:p14="http://schemas.microsoft.com/office/powerpoint/2010/main" val="134897198"/>
      </p:ext>
    </p:extLst>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F318-A46C-45A0-9109-4A63C20DAB0A}"/>
              </a:ext>
            </a:extLst>
          </p:cNvPr>
          <p:cNvSpPr>
            <a:spLocks noGrp="1"/>
          </p:cNvSpPr>
          <p:nvPr>
            <p:ph type="title"/>
          </p:nvPr>
        </p:nvSpPr>
        <p:spPr>
          <a:xfrm>
            <a:off x="1261872" y="365760"/>
            <a:ext cx="6996008" cy="1325562"/>
          </a:xfrm>
        </p:spPr>
        <p:txBody>
          <a:bodyPr/>
          <a:lstStyle/>
          <a:p>
            <a:pPr algn="ctr"/>
            <a:r>
              <a:rPr lang="en-US" dirty="0"/>
              <a:t>BACKGROUND OF STUDY</a:t>
            </a:r>
            <a:endParaRPr lang="en-PH" dirty="0"/>
          </a:p>
        </p:txBody>
      </p:sp>
      <p:sp>
        <p:nvSpPr>
          <p:cNvPr id="11" name="Rectangle 10">
            <a:extLst>
              <a:ext uri="{FF2B5EF4-FFF2-40B4-BE49-F238E27FC236}">
                <a16:creationId xmlns:a16="http://schemas.microsoft.com/office/drawing/2014/main" id="{C9D7CC85-511D-4369-8A79-B22ED2079D98}"/>
              </a:ext>
            </a:extLst>
          </p:cNvPr>
          <p:cNvSpPr/>
          <p:nvPr/>
        </p:nvSpPr>
        <p:spPr>
          <a:xfrm>
            <a:off x="8727311" y="0"/>
            <a:ext cx="3464689"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
            <a:extLst>
              <a:ext uri="{FF2B5EF4-FFF2-40B4-BE49-F238E27FC236}">
                <a16:creationId xmlns:a16="http://schemas.microsoft.com/office/drawing/2014/main" id="{9B27BC53-6D64-4E98-B23E-F5276C812777}"/>
              </a:ext>
            </a:extLst>
          </p:cNvPr>
          <p:cNvSpPr/>
          <p:nvPr/>
        </p:nvSpPr>
        <p:spPr>
          <a:xfrm>
            <a:off x="9030879" y="2475267"/>
            <a:ext cx="2978870" cy="484749"/>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TEACHER’S PROFILE</a:t>
            </a:r>
            <a:endParaRPr lang="en-PH" dirty="0">
              <a:solidFill>
                <a:schemeClr val="tx1"/>
              </a:solidFill>
              <a:latin typeface="Tw Cen MT" panose="020B0602020104020603" pitchFamily="34" charset="0"/>
            </a:endParaRPr>
          </a:p>
        </p:txBody>
      </p:sp>
      <p:sp>
        <p:nvSpPr>
          <p:cNvPr id="12" name="Rectangle 11">
            <a:extLst>
              <a:ext uri="{FF2B5EF4-FFF2-40B4-BE49-F238E27FC236}">
                <a16:creationId xmlns:a16="http://schemas.microsoft.com/office/drawing/2014/main" id="{F74420EB-CB72-4061-AACA-F52E7B2625A0}"/>
              </a:ext>
            </a:extLst>
          </p:cNvPr>
          <p:cNvSpPr/>
          <p:nvPr/>
        </p:nvSpPr>
        <p:spPr>
          <a:xfrm>
            <a:off x="9741353" y="880504"/>
            <a:ext cx="1557919" cy="141009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7" name="Content Placeholder 6" descr="User">
            <a:extLst>
              <a:ext uri="{FF2B5EF4-FFF2-40B4-BE49-F238E27FC236}">
                <a16:creationId xmlns:a16="http://schemas.microsoft.com/office/drawing/2014/main" id="{40286797-5931-4B1D-B278-66CA2337F915}"/>
              </a:ext>
            </a:extLst>
          </p:cNvPr>
          <p:cNvPicPr>
            <a:picLocks noGrp="1" noChangeAspect="1"/>
          </p:cNvPicPr>
          <p:nvPr>
            <p:ph idx="1"/>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4031"/>
          <a:stretch/>
        </p:blipFill>
        <p:spPr>
          <a:xfrm>
            <a:off x="9815263" y="1085198"/>
            <a:ext cx="1410097" cy="1212247"/>
          </a:xfrm>
        </p:spPr>
      </p:pic>
      <p:pic>
        <p:nvPicPr>
          <p:cNvPr id="4" name="Picture 3">
            <a:extLst>
              <a:ext uri="{FF2B5EF4-FFF2-40B4-BE49-F238E27FC236}">
                <a16:creationId xmlns:a16="http://schemas.microsoft.com/office/drawing/2014/main" id="{709EEDF7-2B18-4876-8220-B93F404D8B9A}"/>
              </a:ext>
            </a:extLst>
          </p:cNvPr>
          <p:cNvPicPr>
            <a:picLocks noChangeAspect="1"/>
          </p:cNvPicPr>
          <p:nvPr/>
        </p:nvPicPr>
        <p:blipFill rotWithShape="1">
          <a:blip r:embed="rId5">
            <a:clrChange>
              <a:clrFrom>
                <a:srgbClr val="FECC66"/>
              </a:clrFrom>
              <a:clrTo>
                <a:srgbClr val="FECC66">
                  <a:alpha val="0"/>
                </a:srgbClr>
              </a:clrTo>
            </a:clrChange>
            <a:extLst>
              <a:ext uri="{28A0092B-C50C-407E-A947-70E740481C1C}">
                <a14:useLocalDpi xmlns:a14="http://schemas.microsoft.com/office/drawing/2010/main" val="0"/>
              </a:ext>
            </a:extLst>
          </a:blip>
          <a:srcRect l="9512" t="23252" r="56829" b="13984"/>
          <a:stretch/>
        </p:blipFill>
        <p:spPr>
          <a:xfrm>
            <a:off x="8848626" y="90543"/>
            <a:ext cx="656172" cy="688268"/>
          </a:xfrm>
          <a:prstGeom prst="rect">
            <a:avLst/>
          </a:prstGeom>
        </p:spPr>
      </p:pic>
      <p:sp>
        <p:nvSpPr>
          <p:cNvPr id="10" name="TextBox 9">
            <a:extLst>
              <a:ext uri="{FF2B5EF4-FFF2-40B4-BE49-F238E27FC236}">
                <a16:creationId xmlns:a16="http://schemas.microsoft.com/office/drawing/2014/main" id="{EB5B787B-1B14-485B-A607-7134652817F8}"/>
              </a:ext>
            </a:extLst>
          </p:cNvPr>
          <p:cNvSpPr txBox="1"/>
          <p:nvPr/>
        </p:nvSpPr>
        <p:spPr>
          <a:xfrm>
            <a:off x="1261872" y="2476026"/>
            <a:ext cx="6996008" cy="2554545"/>
          </a:xfrm>
          <a:prstGeom prst="rect">
            <a:avLst/>
          </a:prstGeom>
          <a:noFill/>
        </p:spPr>
        <p:txBody>
          <a:bodyPr wrap="square" rtlCol="0">
            <a:spAutoFit/>
          </a:bodyPr>
          <a:lstStyle/>
          <a:p>
            <a:r>
              <a:rPr lang="en-US" sz="2000" dirty="0"/>
              <a:t>As we all know, it presents Attendance Monitoring System that can be accessed without the understudy login data being provided. Which also incorporates the section period, the student must enter his or her student ID number. The admin may include understudy records from the admin board by entering the ID, title, course, and segment. All the participation records can be accessed by the admin.'</a:t>
            </a:r>
            <a:endParaRPr lang="en-PH" sz="2000" dirty="0"/>
          </a:p>
        </p:txBody>
      </p:sp>
      <p:sp>
        <p:nvSpPr>
          <p:cNvPr id="13" name="Rectangle 12">
            <a:extLst>
              <a:ext uri="{FF2B5EF4-FFF2-40B4-BE49-F238E27FC236}">
                <a16:creationId xmlns:a16="http://schemas.microsoft.com/office/drawing/2014/main" id="{7966A70C-B505-4818-A5B6-1E4DC66DA98E}"/>
              </a:ext>
            </a:extLst>
          </p:cNvPr>
          <p:cNvSpPr/>
          <p:nvPr/>
        </p:nvSpPr>
        <p:spPr>
          <a:xfrm>
            <a:off x="9030876" y="3093312"/>
            <a:ext cx="2978870" cy="2843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SECTION</a:t>
            </a:r>
            <a:endParaRPr lang="en-PH" dirty="0">
              <a:solidFill>
                <a:schemeClr val="tx1"/>
              </a:solidFill>
              <a:latin typeface="Tw Cen MT" panose="020B0602020104020603" pitchFamily="34" charset="0"/>
            </a:endParaRPr>
          </a:p>
        </p:txBody>
      </p:sp>
      <p:sp>
        <p:nvSpPr>
          <p:cNvPr id="14" name="Rectangle 13">
            <a:extLst>
              <a:ext uri="{FF2B5EF4-FFF2-40B4-BE49-F238E27FC236}">
                <a16:creationId xmlns:a16="http://schemas.microsoft.com/office/drawing/2014/main" id="{F7F2B05D-9235-4F51-A547-D325E8751EF3}"/>
              </a:ext>
            </a:extLst>
          </p:cNvPr>
          <p:cNvSpPr/>
          <p:nvPr/>
        </p:nvSpPr>
        <p:spPr>
          <a:xfrm>
            <a:off x="9030876" y="3510925"/>
            <a:ext cx="2978870" cy="484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IC2MB</a:t>
            </a:r>
            <a:endParaRPr lang="en-PH" dirty="0">
              <a:solidFill>
                <a:schemeClr val="tx1"/>
              </a:solidFill>
              <a:latin typeface="Tw Cen MT" panose="020B0602020104020603" pitchFamily="34" charset="0"/>
            </a:endParaRPr>
          </a:p>
        </p:txBody>
      </p:sp>
      <p:sp>
        <p:nvSpPr>
          <p:cNvPr id="15" name="Rectangle 14">
            <a:extLst>
              <a:ext uri="{FF2B5EF4-FFF2-40B4-BE49-F238E27FC236}">
                <a16:creationId xmlns:a16="http://schemas.microsoft.com/office/drawing/2014/main" id="{828C921A-C20B-4B7B-A246-CDA399DEF0CB}"/>
              </a:ext>
            </a:extLst>
          </p:cNvPr>
          <p:cNvSpPr/>
          <p:nvPr/>
        </p:nvSpPr>
        <p:spPr>
          <a:xfrm>
            <a:off x="9030876" y="4128970"/>
            <a:ext cx="2978870" cy="484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HU2AA</a:t>
            </a:r>
            <a:endParaRPr lang="en-PH" dirty="0">
              <a:solidFill>
                <a:schemeClr val="tx1"/>
              </a:solidFill>
              <a:latin typeface="Tw Cen MT" panose="020B0602020104020603" pitchFamily="34" charset="0"/>
            </a:endParaRPr>
          </a:p>
        </p:txBody>
      </p:sp>
      <p:sp>
        <p:nvSpPr>
          <p:cNvPr id="16" name="Rectangle 15">
            <a:extLst>
              <a:ext uri="{FF2B5EF4-FFF2-40B4-BE49-F238E27FC236}">
                <a16:creationId xmlns:a16="http://schemas.microsoft.com/office/drawing/2014/main" id="{AEB84D53-D5DA-4FB9-A47A-D262C2A73294}"/>
              </a:ext>
            </a:extLst>
          </p:cNvPr>
          <p:cNvSpPr/>
          <p:nvPr/>
        </p:nvSpPr>
        <p:spPr>
          <a:xfrm>
            <a:off x="9030876" y="4747015"/>
            <a:ext cx="2978870" cy="484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IC2MA</a:t>
            </a:r>
            <a:endParaRPr lang="en-PH" dirty="0">
              <a:solidFill>
                <a:schemeClr val="tx1"/>
              </a:solidFill>
              <a:latin typeface="Tw Cen MT" panose="020B0602020104020603" pitchFamily="34" charset="0"/>
            </a:endParaRPr>
          </a:p>
        </p:txBody>
      </p:sp>
      <p:sp>
        <p:nvSpPr>
          <p:cNvPr id="17" name="Rectangle 16">
            <a:extLst>
              <a:ext uri="{FF2B5EF4-FFF2-40B4-BE49-F238E27FC236}">
                <a16:creationId xmlns:a16="http://schemas.microsoft.com/office/drawing/2014/main" id="{17C4A4BB-D6E8-42D5-9D95-CBB6EE1DE259}"/>
              </a:ext>
            </a:extLst>
          </p:cNvPr>
          <p:cNvSpPr/>
          <p:nvPr/>
        </p:nvSpPr>
        <p:spPr>
          <a:xfrm>
            <a:off x="9030876" y="5365060"/>
            <a:ext cx="2978870" cy="484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AB2MC</a:t>
            </a:r>
            <a:endParaRPr lang="en-PH" dirty="0">
              <a:solidFill>
                <a:schemeClr val="tx1"/>
              </a:solidFill>
              <a:latin typeface="Tw Cen MT" panose="020B0602020104020603" pitchFamily="34" charset="0"/>
            </a:endParaRPr>
          </a:p>
        </p:txBody>
      </p:sp>
      <p:sp>
        <p:nvSpPr>
          <p:cNvPr id="18" name="TextBox 17">
            <a:extLst>
              <a:ext uri="{FF2B5EF4-FFF2-40B4-BE49-F238E27FC236}">
                <a16:creationId xmlns:a16="http://schemas.microsoft.com/office/drawing/2014/main" id="{74AA8B5C-145A-4B45-AE52-C9429F4A4D45}"/>
              </a:ext>
            </a:extLst>
          </p:cNvPr>
          <p:cNvSpPr txBox="1"/>
          <p:nvPr/>
        </p:nvSpPr>
        <p:spPr>
          <a:xfrm>
            <a:off x="9741351" y="294272"/>
            <a:ext cx="1557919" cy="276999"/>
          </a:xfrm>
          <a:prstGeom prst="rect">
            <a:avLst/>
          </a:prstGeom>
          <a:noFill/>
        </p:spPr>
        <p:txBody>
          <a:bodyPr wrap="square" rtlCol="0">
            <a:spAutoFit/>
          </a:bodyPr>
          <a:lstStyle/>
          <a:p>
            <a:pPr algn="ctr"/>
            <a:r>
              <a:rPr lang="en-US" sz="1200" dirty="0">
                <a:solidFill>
                  <a:schemeClr val="bg1"/>
                </a:solidFill>
                <a:latin typeface="Tw Cen MT" panose="020B0602020104020603" pitchFamily="34" charset="0"/>
              </a:rPr>
              <a:t>NAME OF SCHOOL</a:t>
            </a:r>
            <a:endParaRPr lang="en-PH" sz="1200"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567616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anim calcmode="lin" valueType="num">
                                      <p:cBhvr>
                                        <p:cTn id="8" dur="250" fill="hold"/>
                                        <p:tgtEl>
                                          <p:spTgt spid="18"/>
                                        </p:tgtEl>
                                        <p:attrNameLst>
                                          <p:attrName>ppt_x</p:attrName>
                                        </p:attrNameLst>
                                      </p:cBhvr>
                                      <p:tavLst>
                                        <p:tav tm="0">
                                          <p:val>
                                            <p:strVal val="#ppt_x"/>
                                          </p:val>
                                        </p:tav>
                                        <p:tav tm="100000">
                                          <p:val>
                                            <p:strVal val="#ppt_x"/>
                                          </p:val>
                                        </p:tav>
                                      </p:tavLst>
                                    </p:anim>
                                    <p:anim calcmode="lin" valueType="num">
                                      <p:cBhvr>
                                        <p:cTn id="9" dur="25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7"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50"/>
                                        <p:tgtEl>
                                          <p:spTgt spid="12"/>
                                        </p:tgtEl>
                                      </p:cBhvr>
                                    </p:animEffect>
                                    <p:anim calcmode="lin" valueType="num">
                                      <p:cBhvr>
                                        <p:cTn id="14" dur="250" fill="hold"/>
                                        <p:tgtEl>
                                          <p:spTgt spid="12"/>
                                        </p:tgtEl>
                                        <p:attrNameLst>
                                          <p:attrName>ppt_x</p:attrName>
                                        </p:attrNameLst>
                                      </p:cBhvr>
                                      <p:tavLst>
                                        <p:tav tm="0">
                                          <p:val>
                                            <p:strVal val="#ppt_x"/>
                                          </p:val>
                                        </p:tav>
                                        <p:tav tm="100000">
                                          <p:val>
                                            <p:strVal val="#ppt_x"/>
                                          </p:val>
                                        </p:tav>
                                      </p:tavLst>
                                    </p:anim>
                                    <p:anim calcmode="lin" valueType="num">
                                      <p:cBhvr>
                                        <p:cTn id="15" dur="250" fill="hold"/>
                                        <p:tgtEl>
                                          <p:spTgt spid="12"/>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50"/>
                                        <p:tgtEl>
                                          <p:spTgt spid="7"/>
                                        </p:tgtEl>
                                      </p:cBhvr>
                                    </p:animEffect>
                                    <p:anim calcmode="lin" valueType="num">
                                      <p:cBhvr>
                                        <p:cTn id="19" dur="250" fill="hold"/>
                                        <p:tgtEl>
                                          <p:spTgt spid="7"/>
                                        </p:tgtEl>
                                        <p:attrNameLst>
                                          <p:attrName>ppt_x</p:attrName>
                                        </p:attrNameLst>
                                      </p:cBhvr>
                                      <p:tavLst>
                                        <p:tav tm="0">
                                          <p:val>
                                            <p:strVal val="#ppt_x"/>
                                          </p:val>
                                        </p:tav>
                                        <p:tav tm="100000">
                                          <p:val>
                                            <p:strVal val="#ppt_x"/>
                                          </p:val>
                                        </p:tav>
                                      </p:tavLst>
                                    </p:anim>
                                    <p:anim calcmode="lin" valueType="num">
                                      <p:cBhvr>
                                        <p:cTn id="20" dur="250" fill="hold"/>
                                        <p:tgtEl>
                                          <p:spTgt spid="7"/>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7"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50"/>
                                        <p:tgtEl>
                                          <p:spTgt spid="5"/>
                                        </p:tgtEl>
                                      </p:cBhvr>
                                    </p:animEffect>
                                    <p:anim calcmode="lin" valueType="num">
                                      <p:cBhvr>
                                        <p:cTn id="25" dur="250" fill="hold"/>
                                        <p:tgtEl>
                                          <p:spTgt spid="5"/>
                                        </p:tgtEl>
                                        <p:attrNameLst>
                                          <p:attrName>ppt_x</p:attrName>
                                        </p:attrNameLst>
                                      </p:cBhvr>
                                      <p:tavLst>
                                        <p:tav tm="0">
                                          <p:val>
                                            <p:strVal val="#ppt_x"/>
                                          </p:val>
                                        </p:tav>
                                        <p:tav tm="100000">
                                          <p:val>
                                            <p:strVal val="#ppt_x"/>
                                          </p:val>
                                        </p:tav>
                                      </p:tavLst>
                                    </p:anim>
                                    <p:anim calcmode="lin" valueType="num">
                                      <p:cBhvr>
                                        <p:cTn id="26" dur="250" fill="hold"/>
                                        <p:tgtEl>
                                          <p:spTgt spid="5"/>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50"/>
                                        <p:tgtEl>
                                          <p:spTgt spid="13"/>
                                        </p:tgtEl>
                                      </p:cBhvr>
                                    </p:animEffect>
                                    <p:anim calcmode="lin" valueType="num">
                                      <p:cBhvr>
                                        <p:cTn id="30" dur="250" fill="hold"/>
                                        <p:tgtEl>
                                          <p:spTgt spid="13"/>
                                        </p:tgtEl>
                                        <p:attrNameLst>
                                          <p:attrName>ppt_x</p:attrName>
                                        </p:attrNameLst>
                                      </p:cBhvr>
                                      <p:tavLst>
                                        <p:tav tm="0">
                                          <p:val>
                                            <p:strVal val="#ppt_x"/>
                                          </p:val>
                                        </p:tav>
                                        <p:tav tm="100000">
                                          <p:val>
                                            <p:strVal val="#ppt_x"/>
                                          </p:val>
                                        </p:tav>
                                      </p:tavLst>
                                    </p:anim>
                                    <p:anim calcmode="lin" valueType="num">
                                      <p:cBhvr>
                                        <p:cTn id="31" dur="250" fill="hold"/>
                                        <p:tgtEl>
                                          <p:spTgt spid="13"/>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anim calcmode="lin" valueType="num">
                                      <p:cBhvr>
                                        <p:cTn id="35" dur="250" fill="hold"/>
                                        <p:tgtEl>
                                          <p:spTgt spid="14"/>
                                        </p:tgtEl>
                                        <p:attrNameLst>
                                          <p:attrName>ppt_x</p:attrName>
                                        </p:attrNameLst>
                                      </p:cBhvr>
                                      <p:tavLst>
                                        <p:tav tm="0">
                                          <p:val>
                                            <p:strVal val="#ppt_x"/>
                                          </p:val>
                                        </p:tav>
                                        <p:tav tm="100000">
                                          <p:val>
                                            <p:strVal val="#ppt_x"/>
                                          </p:val>
                                        </p:tav>
                                      </p:tavLst>
                                    </p:anim>
                                    <p:anim calcmode="lin" valueType="num">
                                      <p:cBhvr>
                                        <p:cTn id="36" dur="250" fill="hold"/>
                                        <p:tgtEl>
                                          <p:spTgt spid="14"/>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250"/>
                                        <p:tgtEl>
                                          <p:spTgt spid="15"/>
                                        </p:tgtEl>
                                      </p:cBhvr>
                                    </p:animEffect>
                                    <p:anim calcmode="lin" valueType="num">
                                      <p:cBhvr>
                                        <p:cTn id="40" dur="250" fill="hold"/>
                                        <p:tgtEl>
                                          <p:spTgt spid="15"/>
                                        </p:tgtEl>
                                        <p:attrNameLst>
                                          <p:attrName>ppt_x</p:attrName>
                                        </p:attrNameLst>
                                      </p:cBhvr>
                                      <p:tavLst>
                                        <p:tav tm="0">
                                          <p:val>
                                            <p:strVal val="#ppt_x"/>
                                          </p:val>
                                        </p:tav>
                                        <p:tav tm="100000">
                                          <p:val>
                                            <p:strVal val="#ppt_x"/>
                                          </p:val>
                                        </p:tav>
                                      </p:tavLst>
                                    </p:anim>
                                    <p:anim calcmode="lin" valueType="num">
                                      <p:cBhvr>
                                        <p:cTn id="41" dur="250" fill="hold"/>
                                        <p:tgtEl>
                                          <p:spTgt spid="15"/>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250"/>
                                        <p:tgtEl>
                                          <p:spTgt spid="16"/>
                                        </p:tgtEl>
                                      </p:cBhvr>
                                    </p:animEffect>
                                    <p:anim calcmode="lin" valueType="num">
                                      <p:cBhvr>
                                        <p:cTn id="45" dur="250" fill="hold"/>
                                        <p:tgtEl>
                                          <p:spTgt spid="16"/>
                                        </p:tgtEl>
                                        <p:attrNameLst>
                                          <p:attrName>ppt_x</p:attrName>
                                        </p:attrNameLst>
                                      </p:cBhvr>
                                      <p:tavLst>
                                        <p:tav tm="0">
                                          <p:val>
                                            <p:strVal val="#ppt_x"/>
                                          </p:val>
                                        </p:tav>
                                        <p:tav tm="100000">
                                          <p:val>
                                            <p:strVal val="#ppt_x"/>
                                          </p:val>
                                        </p:tav>
                                      </p:tavLst>
                                    </p:anim>
                                    <p:anim calcmode="lin" valueType="num">
                                      <p:cBhvr>
                                        <p:cTn id="46" dur="250" fill="hold"/>
                                        <p:tgtEl>
                                          <p:spTgt spid="16"/>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250"/>
                                        <p:tgtEl>
                                          <p:spTgt spid="17"/>
                                        </p:tgtEl>
                                      </p:cBhvr>
                                    </p:animEffect>
                                    <p:anim calcmode="lin" valueType="num">
                                      <p:cBhvr>
                                        <p:cTn id="50" dur="250" fill="hold"/>
                                        <p:tgtEl>
                                          <p:spTgt spid="17"/>
                                        </p:tgtEl>
                                        <p:attrNameLst>
                                          <p:attrName>ppt_x</p:attrName>
                                        </p:attrNameLst>
                                      </p:cBhvr>
                                      <p:tavLst>
                                        <p:tav tm="0">
                                          <p:val>
                                            <p:strVal val="#ppt_x"/>
                                          </p:val>
                                        </p:tav>
                                        <p:tav tm="100000">
                                          <p:val>
                                            <p:strVal val="#ppt_x"/>
                                          </p:val>
                                        </p:tav>
                                      </p:tavLst>
                                    </p:anim>
                                    <p:anim calcmode="lin" valueType="num">
                                      <p:cBhvr>
                                        <p:cTn id="51" dur="25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P spid="14" grpId="0" animBg="1"/>
      <p:bldP spid="15" grpId="0" animBg="1"/>
      <p:bldP spid="16" grpId="0" animBg="1"/>
      <p:bldP spid="17" grpId="0" animBg="1"/>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3A9F-ACBD-4490-A603-34F79FDAC01A}"/>
              </a:ext>
            </a:extLst>
          </p:cNvPr>
          <p:cNvSpPr>
            <a:spLocks noGrp="1"/>
          </p:cNvSpPr>
          <p:nvPr>
            <p:ph type="title"/>
          </p:nvPr>
        </p:nvSpPr>
        <p:spPr>
          <a:xfrm>
            <a:off x="4396870" y="708414"/>
            <a:ext cx="6809895" cy="917249"/>
          </a:xfrm>
        </p:spPr>
        <p:txBody>
          <a:bodyPr>
            <a:normAutofit/>
          </a:bodyPr>
          <a:lstStyle/>
          <a:p>
            <a:pPr algn="ctr"/>
            <a:r>
              <a:rPr lang="en-US" sz="4000" dirty="0">
                <a:solidFill>
                  <a:schemeClr val="bg1"/>
                </a:solidFill>
              </a:rPr>
              <a:t>SCOPE AND LIMITATION</a:t>
            </a:r>
            <a:endParaRPr lang="en-PH" sz="4000" dirty="0">
              <a:solidFill>
                <a:schemeClr val="bg1"/>
              </a:solidFill>
            </a:endParaRPr>
          </a:p>
        </p:txBody>
      </p:sp>
      <p:sp>
        <p:nvSpPr>
          <p:cNvPr id="3" name="Content Placeholder 2">
            <a:extLst>
              <a:ext uri="{FF2B5EF4-FFF2-40B4-BE49-F238E27FC236}">
                <a16:creationId xmlns:a16="http://schemas.microsoft.com/office/drawing/2014/main" id="{2F3339E2-0E38-419A-BB7F-C30DFBD5343A}"/>
              </a:ext>
            </a:extLst>
          </p:cNvPr>
          <p:cNvSpPr>
            <a:spLocks noGrp="1"/>
          </p:cNvSpPr>
          <p:nvPr>
            <p:ph idx="1"/>
          </p:nvPr>
        </p:nvSpPr>
        <p:spPr>
          <a:xfrm>
            <a:off x="4396870" y="2564164"/>
            <a:ext cx="6850249" cy="2386659"/>
          </a:xfrm>
          <a:solidFill>
            <a:schemeClr val="tx1">
              <a:alpha val="60000"/>
            </a:schemeClr>
          </a:solidFill>
        </p:spPr>
        <p:txBody>
          <a:bodyPr>
            <a:normAutofit/>
          </a:bodyPr>
          <a:lstStyle/>
          <a:p>
            <a:pPr marL="0" indent="0">
              <a:buNone/>
            </a:pPr>
            <a:r>
              <a:rPr lang="en-US" sz="2400" dirty="0">
                <a:solidFill>
                  <a:schemeClr val="bg1"/>
                </a:solidFill>
              </a:rPr>
              <a:t>This study focuses of developing web based student attendance using node Js for Online Classes to the Asian Institute of Computer Studies Montalban, that can help students especially teachers to list and record the student's presence during online classes.</a:t>
            </a:r>
            <a:endParaRPr lang="en-PH" sz="2400" dirty="0">
              <a:solidFill>
                <a:schemeClr val="bg1"/>
              </a:solidFill>
            </a:endParaRPr>
          </a:p>
        </p:txBody>
      </p:sp>
      <p:sp>
        <p:nvSpPr>
          <p:cNvPr id="4" name="Rectangle 3">
            <a:extLst>
              <a:ext uri="{FF2B5EF4-FFF2-40B4-BE49-F238E27FC236}">
                <a16:creationId xmlns:a16="http://schemas.microsoft.com/office/drawing/2014/main" id="{F068C212-B59A-42EA-BB56-672944769E9D}"/>
              </a:ext>
            </a:extLst>
          </p:cNvPr>
          <p:cNvSpPr/>
          <p:nvPr/>
        </p:nvSpPr>
        <p:spPr>
          <a:xfrm>
            <a:off x="102249" y="1768985"/>
            <a:ext cx="3426126" cy="48474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w Cen MT" panose="020B0602020104020603" pitchFamily="34" charset="0"/>
              </a:rPr>
              <a:t>Learner’s Name</a:t>
            </a:r>
          </a:p>
          <a:p>
            <a:pPr algn="ctr"/>
            <a:r>
              <a:rPr lang="en-US" sz="1600" dirty="0">
                <a:solidFill>
                  <a:schemeClr val="bg1"/>
                </a:solidFill>
                <a:latin typeface="Tw Cen MT" panose="020B0602020104020603" pitchFamily="34" charset="0"/>
              </a:rPr>
              <a:t>(Last Name, First Name, Middle Name)</a:t>
            </a:r>
            <a:endParaRPr lang="en-PH" sz="1600" dirty="0">
              <a:solidFill>
                <a:schemeClr val="bg1"/>
              </a:solidFill>
              <a:latin typeface="Tw Cen MT" panose="020B0602020104020603" pitchFamily="34" charset="0"/>
            </a:endParaRPr>
          </a:p>
        </p:txBody>
      </p:sp>
      <p:pic>
        <p:nvPicPr>
          <p:cNvPr id="5" name="Picture 4">
            <a:extLst>
              <a:ext uri="{FF2B5EF4-FFF2-40B4-BE49-F238E27FC236}">
                <a16:creationId xmlns:a16="http://schemas.microsoft.com/office/drawing/2014/main" id="{BE64E9D7-C392-4A35-875E-E056F0BA9374}"/>
              </a:ext>
            </a:extLst>
          </p:cNvPr>
          <p:cNvPicPr>
            <a:picLocks noChangeAspect="1"/>
          </p:cNvPicPr>
          <p:nvPr/>
        </p:nvPicPr>
        <p:blipFill rotWithShape="1">
          <a:blip r:embed="rId3">
            <a:clrChange>
              <a:clrFrom>
                <a:srgbClr val="FECC66"/>
              </a:clrFrom>
              <a:clrTo>
                <a:srgbClr val="FECC66">
                  <a:alpha val="0"/>
                </a:srgbClr>
              </a:clrTo>
            </a:clrChange>
            <a:extLst>
              <a:ext uri="{28A0092B-C50C-407E-A947-70E740481C1C}">
                <a14:useLocalDpi xmlns:a14="http://schemas.microsoft.com/office/drawing/2010/main" val="0"/>
              </a:ext>
            </a:extLst>
          </a:blip>
          <a:srcRect l="9512" t="23252" r="56829" b="13984"/>
          <a:stretch/>
        </p:blipFill>
        <p:spPr>
          <a:xfrm>
            <a:off x="302850" y="85805"/>
            <a:ext cx="656172" cy="688268"/>
          </a:xfrm>
          <a:prstGeom prst="rect">
            <a:avLst/>
          </a:prstGeom>
        </p:spPr>
      </p:pic>
      <p:sp>
        <p:nvSpPr>
          <p:cNvPr id="6" name="TextBox 5">
            <a:extLst>
              <a:ext uri="{FF2B5EF4-FFF2-40B4-BE49-F238E27FC236}">
                <a16:creationId xmlns:a16="http://schemas.microsoft.com/office/drawing/2014/main" id="{F8AF1C49-326A-4012-9BC1-CF9FD25D7E10}"/>
              </a:ext>
            </a:extLst>
          </p:cNvPr>
          <p:cNvSpPr txBox="1"/>
          <p:nvPr/>
        </p:nvSpPr>
        <p:spPr>
          <a:xfrm>
            <a:off x="985235" y="365760"/>
            <a:ext cx="1557919" cy="276999"/>
          </a:xfrm>
          <a:prstGeom prst="rect">
            <a:avLst/>
          </a:prstGeom>
          <a:noFill/>
        </p:spPr>
        <p:txBody>
          <a:bodyPr wrap="square" rtlCol="0">
            <a:spAutoFit/>
          </a:bodyPr>
          <a:lstStyle/>
          <a:p>
            <a:pPr algn="ctr"/>
            <a:r>
              <a:rPr lang="en-US" sz="1200" dirty="0">
                <a:solidFill>
                  <a:schemeClr val="bg1"/>
                </a:solidFill>
                <a:latin typeface="Tw Cen MT" panose="020B0602020104020603" pitchFamily="34" charset="0"/>
              </a:rPr>
              <a:t>NAME OF SCHOOL</a:t>
            </a:r>
            <a:endParaRPr lang="en-PH" sz="1200" dirty="0">
              <a:solidFill>
                <a:schemeClr val="bg1"/>
              </a:solidFill>
              <a:latin typeface="Tw Cen MT" panose="020B0602020104020603" pitchFamily="34" charset="0"/>
            </a:endParaRPr>
          </a:p>
        </p:txBody>
      </p:sp>
      <p:sp>
        <p:nvSpPr>
          <p:cNvPr id="7" name="Rectangle 6">
            <a:extLst>
              <a:ext uri="{FF2B5EF4-FFF2-40B4-BE49-F238E27FC236}">
                <a16:creationId xmlns:a16="http://schemas.microsoft.com/office/drawing/2014/main" id="{1FF3E1AB-7F16-488F-9148-C58BD070F266}"/>
              </a:ext>
            </a:extLst>
          </p:cNvPr>
          <p:cNvSpPr/>
          <p:nvPr/>
        </p:nvSpPr>
        <p:spPr>
          <a:xfrm>
            <a:off x="102249" y="2379407"/>
            <a:ext cx="3426126" cy="4847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Baynosa, Daniel John</a:t>
            </a:r>
            <a:endParaRPr lang="en-PH" dirty="0">
              <a:solidFill>
                <a:schemeClr val="tx1"/>
              </a:solidFill>
              <a:latin typeface="Tw Cen MT" panose="020B0602020104020603" pitchFamily="34" charset="0"/>
            </a:endParaRPr>
          </a:p>
        </p:txBody>
      </p:sp>
      <p:sp>
        <p:nvSpPr>
          <p:cNvPr id="8" name="Rectangle 7">
            <a:extLst>
              <a:ext uri="{FF2B5EF4-FFF2-40B4-BE49-F238E27FC236}">
                <a16:creationId xmlns:a16="http://schemas.microsoft.com/office/drawing/2014/main" id="{A17D381E-4101-400B-93B6-67816FAEE183}"/>
              </a:ext>
            </a:extLst>
          </p:cNvPr>
          <p:cNvSpPr/>
          <p:nvPr/>
        </p:nvSpPr>
        <p:spPr>
          <a:xfrm>
            <a:off x="102247" y="2948429"/>
            <a:ext cx="3426126" cy="4847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Flores, Mark Isaac </a:t>
            </a:r>
            <a:r>
              <a:rPr lang="en-US" dirty="0" err="1">
                <a:solidFill>
                  <a:schemeClr val="tx1"/>
                </a:solidFill>
                <a:latin typeface="Tw Cen MT" panose="020B0602020104020603" pitchFamily="34" charset="0"/>
              </a:rPr>
              <a:t>Tabo</a:t>
            </a:r>
            <a:endParaRPr lang="en-PH" dirty="0">
              <a:solidFill>
                <a:schemeClr val="tx1"/>
              </a:solidFill>
              <a:latin typeface="Tw Cen MT" panose="020B0602020104020603" pitchFamily="34" charset="0"/>
            </a:endParaRPr>
          </a:p>
        </p:txBody>
      </p:sp>
      <p:sp>
        <p:nvSpPr>
          <p:cNvPr id="9" name="Rectangle 8">
            <a:extLst>
              <a:ext uri="{FF2B5EF4-FFF2-40B4-BE49-F238E27FC236}">
                <a16:creationId xmlns:a16="http://schemas.microsoft.com/office/drawing/2014/main" id="{BF420E00-869F-42D5-A7C6-C45848E779EE}"/>
              </a:ext>
            </a:extLst>
          </p:cNvPr>
          <p:cNvSpPr/>
          <p:nvPr/>
        </p:nvSpPr>
        <p:spPr>
          <a:xfrm>
            <a:off x="102247" y="3530959"/>
            <a:ext cx="3426128" cy="4847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Flores, Reiuel </a:t>
            </a:r>
            <a:r>
              <a:rPr lang="en-US" dirty="0" err="1">
                <a:solidFill>
                  <a:schemeClr val="tx1"/>
                </a:solidFill>
                <a:latin typeface="Tw Cen MT" panose="020B0602020104020603" pitchFamily="34" charset="0"/>
              </a:rPr>
              <a:t>Agonoy</a:t>
            </a:r>
            <a:endParaRPr lang="en-PH" dirty="0">
              <a:solidFill>
                <a:schemeClr val="tx1"/>
              </a:solidFill>
              <a:latin typeface="Tw Cen MT" panose="020B0602020104020603" pitchFamily="34" charset="0"/>
            </a:endParaRPr>
          </a:p>
        </p:txBody>
      </p:sp>
      <p:sp>
        <p:nvSpPr>
          <p:cNvPr id="10" name="Rectangle 9">
            <a:extLst>
              <a:ext uri="{FF2B5EF4-FFF2-40B4-BE49-F238E27FC236}">
                <a16:creationId xmlns:a16="http://schemas.microsoft.com/office/drawing/2014/main" id="{F2E48617-DE9C-4C09-A805-D2E03CE73516}"/>
              </a:ext>
            </a:extLst>
          </p:cNvPr>
          <p:cNvSpPr/>
          <p:nvPr/>
        </p:nvSpPr>
        <p:spPr>
          <a:xfrm>
            <a:off x="102247" y="4128751"/>
            <a:ext cx="3426128" cy="4847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Loyola, Andrian Mark</a:t>
            </a:r>
            <a:endParaRPr lang="en-PH" dirty="0">
              <a:solidFill>
                <a:schemeClr val="tx1"/>
              </a:solidFill>
              <a:latin typeface="Tw Cen MT" panose="020B0602020104020603" pitchFamily="34" charset="0"/>
            </a:endParaRPr>
          </a:p>
        </p:txBody>
      </p:sp>
      <p:sp>
        <p:nvSpPr>
          <p:cNvPr id="11" name="Rectangle 10">
            <a:extLst>
              <a:ext uri="{FF2B5EF4-FFF2-40B4-BE49-F238E27FC236}">
                <a16:creationId xmlns:a16="http://schemas.microsoft.com/office/drawing/2014/main" id="{997DB69A-E511-47E6-8328-75CCCC874020}"/>
              </a:ext>
            </a:extLst>
          </p:cNvPr>
          <p:cNvSpPr/>
          <p:nvPr/>
        </p:nvSpPr>
        <p:spPr>
          <a:xfrm>
            <a:off x="102254" y="4703504"/>
            <a:ext cx="3426128" cy="4847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Santiago, John Red </a:t>
            </a:r>
            <a:r>
              <a:rPr lang="en-US" dirty="0" err="1">
                <a:solidFill>
                  <a:schemeClr val="tx1"/>
                </a:solidFill>
                <a:latin typeface="Tw Cen MT" panose="020B0602020104020603" pitchFamily="34" charset="0"/>
              </a:rPr>
              <a:t>Norbe</a:t>
            </a:r>
            <a:endParaRPr lang="en-PH" dirty="0">
              <a:solidFill>
                <a:schemeClr val="tx1"/>
              </a:solidFill>
              <a:latin typeface="Tw Cen MT" panose="020B0602020104020603" pitchFamily="34" charset="0"/>
            </a:endParaRPr>
          </a:p>
        </p:txBody>
      </p:sp>
      <p:sp>
        <p:nvSpPr>
          <p:cNvPr id="12" name="Rectangle 11">
            <a:extLst>
              <a:ext uri="{FF2B5EF4-FFF2-40B4-BE49-F238E27FC236}">
                <a16:creationId xmlns:a16="http://schemas.microsoft.com/office/drawing/2014/main" id="{11F6AD06-86AA-48A9-8B98-F1DF84FFC92F}"/>
              </a:ext>
            </a:extLst>
          </p:cNvPr>
          <p:cNvSpPr/>
          <p:nvPr/>
        </p:nvSpPr>
        <p:spPr>
          <a:xfrm>
            <a:off x="102247" y="5308195"/>
            <a:ext cx="3426135" cy="4847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Turalde, Rine Dela Cruz</a:t>
            </a:r>
            <a:endParaRPr lang="en-PH" dirty="0">
              <a:solidFill>
                <a:schemeClr val="tx1"/>
              </a:solidFill>
              <a:latin typeface="Tw Cen MT" panose="020B0602020104020603" pitchFamily="34" charset="0"/>
            </a:endParaRPr>
          </a:p>
        </p:txBody>
      </p:sp>
      <p:sp>
        <p:nvSpPr>
          <p:cNvPr id="13" name="Rectangle 12">
            <a:extLst>
              <a:ext uri="{FF2B5EF4-FFF2-40B4-BE49-F238E27FC236}">
                <a16:creationId xmlns:a16="http://schemas.microsoft.com/office/drawing/2014/main" id="{4C35FF0E-92E2-4DA4-A9C4-E82DB57AD2C1}"/>
              </a:ext>
            </a:extLst>
          </p:cNvPr>
          <p:cNvSpPr/>
          <p:nvPr/>
        </p:nvSpPr>
        <p:spPr>
          <a:xfrm>
            <a:off x="102248" y="5882948"/>
            <a:ext cx="3426135" cy="4847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w Cen MT" panose="020B0602020104020603" pitchFamily="34" charset="0"/>
              </a:rPr>
              <a:t>Marzo</a:t>
            </a:r>
            <a:r>
              <a:rPr lang="en-US" dirty="0">
                <a:solidFill>
                  <a:schemeClr val="tx1"/>
                </a:solidFill>
                <a:latin typeface="Tw Cen MT" panose="020B0602020104020603" pitchFamily="34" charset="0"/>
              </a:rPr>
              <a:t>, Jhean </a:t>
            </a:r>
            <a:r>
              <a:rPr lang="en-US" dirty="0" err="1">
                <a:solidFill>
                  <a:schemeClr val="tx1"/>
                </a:solidFill>
                <a:latin typeface="Tw Cen MT" panose="020B0602020104020603" pitchFamily="34" charset="0"/>
              </a:rPr>
              <a:t>Glyneth</a:t>
            </a:r>
            <a:r>
              <a:rPr lang="en-US" dirty="0">
                <a:solidFill>
                  <a:schemeClr val="tx1"/>
                </a:solidFill>
                <a:latin typeface="Tw Cen MT" panose="020B0602020104020603" pitchFamily="34" charset="0"/>
              </a:rPr>
              <a:t> </a:t>
            </a:r>
            <a:r>
              <a:rPr lang="en-US" dirty="0" err="1">
                <a:solidFill>
                  <a:schemeClr val="tx1"/>
                </a:solidFill>
                <a:latin typeface="Tw Cen MT" panose="020B0602020104020603" pitchFamily="34" charset="0"/>
              </a:rPr>
              <a:t>Mascareñas</a:t>
            </a:r>
            <a:endParaRPr lang="en-PH" dirty="0">
              <a:solidFill>
                <a:schemeClr val="tx1"/>
              </a:solidFill>
              <a:latin typeface="Tw Cen MT" panose="020B0602020104020603" pitchFamily="34" charset="0"/>
            </a:endParaRPr>
          </a:p>
        </p:txBody>
      </p:sp>
      <p:sp>
        <p:nvSpPr>
          <p:cNvPr id="14" name="Rectangle 13">
            <a:extLst>
              <a:ext uri="{FF2B5EF4-FFF2-40B4-BE49-F238E27FC236}">
                <a16:creationId xmlns:a16="http://schemas.microsoft.com/office/drawing/2014/main" id="{0D49E898-0782-4AAE-A1F6-3990D293F5DE}"/>
              </a:ext>
            </a:extLst>
          </p:cNvPr>
          <p:cNvSpPr/>
          <p:nvPr/>
        </p:nvSpPr>
        <p:spPr>
          <a:xfrm>
            <a:off x="102249" y="6461209"/>
            <a:ext cx="3426135" cy="4847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Tw Cen MT" panose="020B0602020104020603" pitchFamily="34" charset="0"/>
              </a:rPr>
              <a:t>Valencia, </a:t>
            </a:r>
            <a:r>
              <a:rPr lang="en-US" sz="1700" dirty="0" err="1">
                <a:solidFill>
                  <a:schemeClr val="tx1"/>
                </a:solidFill>
                <a:latin typeface="Tw Cen MT" panose="020B0602020104020603" pitchFamily="34" charset="0"/>
              </a:rPr>
              <a:t>Daphney</a:t>
            </a:r>
            <a:r>
              <a:rPr lang="en-US" sz="1700" dirty="0">
                <a:solidFill>
                  <a:schemeClr val="tx1"/>
                </a:solidFill>
                <a:latin typeface="Tw Cen MT" panose="020B0602020104020603" pitchFamily="34" charset="0"/>
              </a:rPr>
              <a:t> Gwen </a:t>
            </a:r>
            <a:r>
              <a:rPr lang="en-US" sz="1700" dirty="0" err="1">
                <a:solidFill>
                  <a:schemeClr val="tx1"/>
                </a:solidFill>
                <a:latin typeface="Tw Cen MT" panose="020B0602020104020603" pitchFamily="34" charset="0"/>
              </a:rPr>
              <a:t>Delequeña</a:t>
            </a:r>
            <a:endParaRPr lang="en-PH" sz="1700" dirty="0">
              <a:solidFill>
                <a:schemeClr val="tx1"/>
              </a:solidFill>
              <a:latin typeface="Tw Cen MT" panose="020B0602020104020603" pitchFamily="34" charset="0"/>
            </a:endParaRPr>
          </a:p>
        </p:txBody>
      </p:sp>
      <p:sp>
        <p:nvSpPr>
          <p:cNvPr id="15" name="Rectangle 14">
            <a:extLst>
              <a:ext uri="{FF2B5EF4-FFF2-40B4-BE49-F238E27FC236}">
                <a16:creationId xmlns:a16="http://schemas.microsoft.com/office/drawing/2014/main" id="{11641927-D687-470E-BF7B-AB11946CDB7D}"/>
              </a:ext>
            </a:extLst>
          </p:cNvPr>
          <p:cNvSpPr/>
          <p:nvPr/>
        </p:nvSpPr>
        <p:spPr>
          <a:xfrm>
            <a:off x="1237489" y="890040"/>
            <a:ext cx="2156783" cy="276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IC2MB</a:t>
            </a:r>
            <a:endParaRPr lang="en-PH" dirty="0">
              <a:solidFill>
                <a:schemeClr val="tx1"/>
              </a:solidFill>
              <a:latin typeface="Tw Cen MT" panose="020B0602020104020603" pitchFamily="34" charset="0"/>
            </a:endParaRPr>
          </a:p>
        </p:txBody>
      </p:sp>
      <p:sp>
        <p:nvSpPr>
          <p:cNvPr id="16" name="Rectangle 15">
            <a:extLst>
              <a:ext uri="{FF2B5EF4-FFF2-40B4-BE49-F238E27FC236}">
                <a16:creationId xmlns:a16="http://schemas.microsoft.com/office/drawing/2014/main" id="{8CCFFDEF-9698-41C1-90AA-C536C566CF33}"/>
              </a:ext>
            </a:extLst>
          </p:cNvPr>
          <p:cNvSpPr/>
          <p:nvPr/>
        </p:nvSpPr>
        <p:spPr>
          <a:xfrm>
            <a:off x="102265" y="890041"/>
            <a:ext cx="1057341" cy="276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w Cen MT" panose="020B0602020104020603" pitchFamily="34" charset="0"/>
              </a:rPr>
              <a:t>SECTION</a:t>
            </a:r>
            <a:endParaRPr lang="en-PH"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1465154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786</TotalTime>
  <Words>1216</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Tw Cen MT</vt:lpstr>
      <vt:lpstr>Wingdings 2</vt:lpstr>
      <vt:lpstr>View</vt:lpstr>
      <vt:lpstr>TITLE DEFENSE</vt:lpstr>
      <vt:lpstr>Development of Web based Productivity Calendar Application using Node JS for Students</vt:lpstr>
      <vt:lpstr>PowerPoint Presentation</vt:lpstr>
      <vt:lpstr>SCOPE AND LIMITATION</vt:lpstr>
      <vt:lpstr>POSSIBLE APPROACH</vt:lpstr>
      <vt:lpstr>PowerPoint Presentation</vt:lpstr>
      <vt:lpstr>Implementation of Web based Student Attendance Monitoring System using Node JS for both MDL and ODL modality in Asian Institute of Computer Studies Montalban</vt:lpstr>
      <vt:lpstr>BACKGROUND OF STUDY</vt:lpstr>
      <vt:lpstr>SCOPE AND LIMITATION</vt:lpstr>
      <vt:lpstr>POSSIBLE APPROACH</vt:lpstr>
      <vt:lpstr>Development of Web based S.O.S game for Entertainment using Node JS</vt:lpstr>
      <vt:lpstr>BACKGROUND OF STUDY</vt:lpstr>
      <vt:lpstr>SCOPE AND LIMITATION</vt:lpstr>
      <vt:lpstr>POSSIBLE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Web based Productivity Calendar Application using Node JS for Students</dc:title>
  <dc:creator>Katherine D. Turalde</dc:creator>
  <cp:lastModifiedBy>Katherine D. Turalde</cp:lastModifiedBy>
  <cp:revision>79</cp:revision>
  <dcterms:created xsi:type="dcterms:W3CDTF">2022-02-18T04:39:59Z</dcterms:created>
  <dcterms:modified xsi:type="dcterms:W3CDTF">2022-02-22T23:47:48Z</dcterms:modified>
</cp:coreProperties>
</file>