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91"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10/1/2025</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4038487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10/1/2025</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7073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10/1/2025</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84160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10/1/2025</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95995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10/1/2025</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02256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10/1/2025</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59971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10/1/2025</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02833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10/1/2025</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19780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10/1/2025</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59169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10/1/2025</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81879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10/1/2025</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2221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10/1/2025</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3467598240"/>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40" r:id="rId8"/>
    <p:sldLayoutId id="2147483741" r:id="rId9"/>
    <p:sldLayoutId id="2147483742" r:id="rId10"/>
    <p:sldLayoutId id="2147483750"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6" name="Picture 3" descr="Neon 3D circle art">
            <a:extLst>
              <a:ext uri="{FF2B5EF4-FFF2-40B4-BE49-F238E27FC236}">
                <a16:creationId xmlns:a16="http://schemas.microsoft.com/office/drawing/2014/main" id="{21F3D76B-0B4C-09BF-DBD9-378673204165}"/>
              </a:ext>
            </a:extLst>
          </p:cNvPr>
          <p:cNvPicPr>
            <a:picLocks noChangeAspect="1"/>
          </p:cNvPicPr>
          <p:nvPr/>
        </p:nvPicPr>
        <p:blipFill>
          <a:blip r:embed="rId2">
            <a:alphaModFix amt="60000"/>
          </a:blip>
          <a:srcRect t="21325" r="-1" b="-1"/>
          <a:stretch>
            <a:fillRect/>
          </a:stretch>
        </p:blipFill>
        <p:spPr>
          <a:xfrm>
            <a:off x="3048" y="10"/>
            <a:ext cx="12188952" cy="6856614"/>
          </a:xfrm>
          <a:prstGeom prst="rect">
            <a:avLst/>
          </a:prstGeom>
        </p:spPr>
      </p:pic>
      <p:grpSp>
        <p:nvGrpSpPr>
          <p:cNvPr id="25" name="Group 24">
            <a:extLst>
              <a:ext uri="{FF2B5EF4-FFF2-40B4-BE49-F238E27FC236}">
                <a16:creationId xmlns:a16="http://schemas.microsoft.com/office/drawing/2014/main" id="{B9632603-447F-4389-863D-9820DB9915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26" name="Picture 25">
              <a:extLst>
                <a:ext uri="{FF2B5EF4-FFF2-40B4-BE49-F238E27FC236}">
                  <a16:creationId xmlns:a16="http://schemas.microsoft.com/office/drawing/2014/main" id="{354F4BB5-9639-4525-A748-2B2D8FDB107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20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27" name="Picture 26">
              <a:extLst>
                <a:ext uri="{FF2B5EF4-FFF2-40B4-BE49-F238E27FC236}">
                  <a16:creationId xmlns:a16="http://schemas.microsoft.com/office/drawing/2014/main" id="{4D9AF55E-83EF-4A42-A236-590299A7B9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5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F32F1497-BD57-EAE7-7A3B-0CE1627CF0BD}"/>
              </a:ext>
            </a:extLst>
          </p:cNvPr>
          <p:cNvSpPr>
            <a:spLocks noGrp="1"/>
          </p:cNvSpPr>
          <p:nvPr>
            <p:ph type="ctrTitle"/>
          </p:nvPr>
        </p:nvSpPr>
        <p:spPr>
          <a:xfrm>
            <a:off x="996275" y="2266950"/>
            <a:ext cx="10190071" cy="1623814"/>
          </a:xfrm>
        </p:spPr>
        <p:txBody>
          <a:bodyPr anchor="b">
            <a:normAutofit/>
          </a:bodyPr>
          <a:lstStyle/>
          <a:p>
            <a:r>
              <a:rPr lang="en-US" sz="7200" dirty="0" err="1">
                <a:solidFill>
                  <a:srgbClr val="FFFFFF"/>
                </a:solidFill>
                <a:latin typeface="Times New Roman" panose="02020603050405020304" pitchFamily="18" charset="0"/>
                <a:cs typeface="Times New Roman" panose="02020603050405020304" pitchFamily="18" charset="0"/>
              </a:rPr>
              <a:t>Biến</a:t>
            </a:r>
            <a:r>
              <a:rPr lang="en-US" sz="7200" dirty="0">
                <a:solidFill>
                  <a:srgbClr val="FFFFFF"/>
                </a:solidFill>
                <a:latin typeface="Times New Roman" panose="02020603050405020304" pitchFamily="18" charset="0"/>
                <a:cs typeface="Times New Roman" panose="02020603050405020304" pitchFamily="18" charset="0"/>
              </a:rPr>
              <a:t> </a:t>
            </a:r>
            <a:r>
              <a:rPr lang="en-US" sz="7200" dirty="0" err="1">
                <a:solidFill>
                  <a:srgbClr val="FFFFFF"/>
                </a:solidFill>
                <a:latin typeface="Times New Roman" panose="02020603050405020304" pitchFamily="18" charset="0"/>
                <a:cs typeface="Times New Roman" panose="02020603050405020304" pitchFamily="18" charset="0"/>
              </a:rPr>
              <a:t>đổi</a:t>
            </a:r>
            <a:r>
              <a:rPr lang="en-US" sz="7200" dirty="0">
                <a:solidFill>
                  <a:srgbClr val="FFFFFF"/>
                </a:solidFill>
                <a:latin typeface="Times New Roman" panose="02020603050405020304" pitchFamily="18" charset="0"/>
                <a:cs typeface="Times New Roman" panose="02020603050405020304" pitchFamily="18" charset="0"/>
              </a:rPr>
              <a:t> </a:t>
            </a:r>
            <a:r>
              <a:rPr lang="en-US" sz="7200" dirty="0" err="1">
                <a:solidFill>
                  <a:srgbClr val="FFFFFF"/>
                </a:solidFill>
                <a:latin typeface="Times New Roman" panose="02020603050405020304" pitchFamily="18" charset="0"/>
                <a:cs typeface="Times New Roman" panose="02020603050405020304" pitchFamily="18" charset="0"/>
              </a:rPr>
              <a:t>khí</a:t>
            </a:r>
            <a:r>
              <a:rPr lang="en-US" sz="7200" dirty="0">
                <a:solidFill>
                  <a:srgbClr val="FFFFFF"/>
                </a:solidFill>
                <a:latin typeface="Times New Roman" panose="02020603050405020304" pitchFamily="18" charset="0"/>
                <a:cs typeface="Times New Roman" panose="02020603050405020304" pitchFamily="18" charset="0"/>
              </a:rPr>
              <a:t> </a:t>
            </a:r>
            <a:r>
              <a:rPr lang="en-US" sz="7200" dirty="0" err="1">
                <a:solidFill>
                  <a:srgbClr val="FFFFFF"/>
                </a:solidFill>
                <a:latin typeface="Times New Roman" panose="02020603050405020304" pitchFamily="18" charset="0"/>
                <a:cs typeface="Times New Roman" panose="02020603050405020304" pitchFamily="18" charset="0"/>
              </a:rPr>
              <a:t>hậu</a:t>
            </a:r>
            <a:endParaRPr lang="en-US" sz="72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3625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0" name="Picture 9">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2" name="Rectangle 11">
            <a:extLst>
              <a:ext uri="{FF2B5EF4-FFF2-40B4-BE49-F238E27FC236}">
                <a16:creationId xmlns:a16="http://schemas.microsoft.com/office/drawing/2014/main" id="{2D924463-4DB7-437D-85B1-7EE5042DE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4684E975-303E-47A8-B594-8B8635D99C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6" name="Group 15">
            <a:extLst>
              <a:ext uri="{FF2B5EF4-FFF2-40B4-BE49-F238E27FC236}">
                <a16:creationId xmlns:a16="http://schemas.microsoft.com/office/drawing/2014/main" id="{EFE09A4F-A15B-47D3-8D0C-5312542A28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17" name="Picture 16">
              <a:extLst>
                <a:ext uri="{FF2B5EF4-FFF2-40B4-BE49-F238E27FC236}">
                  <a16:creationId xmlns:a16="http://schemas.microsoft.com/office/drawing/2014/main" id="{4B050247-430F-4B46-AB4B-EF8831953A9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8" name="Picture 17">
              <a:extLst>
                <a:ext uri="{FF2B5EF4-FFF2-40B4-BE49-F238E27FC236}">
                  <a16:creationId xmlns:a16="http://schemas.microsoft.com/office/drawing/2014/main" id="{73E69A1C-E919-43B0-BA1D-6599CABDF82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0" name="Rectangle 19">
            <a:extLst>
              <a:ext uri="{FF2B5EF4-FFF2-40B4-BE49-F238E27FC236}">
                <a16:creationId xmlns:a16="http://schemas.microsoft.com/office/drawing/2014/main" id="{5619E882-12EA-4946-A93B-09E6EA137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6F2030-DCF5-CF47-3E34-F525F6D81A31}"/>
              </a:ext>
            </a:extLst>
          </p:cNvPr>
          <p:cNvSpPr>
            <a:spLocks noGrp="1"/>
          </p:cNvSpPr>
          <p:nvPr>
            <p:ph type="title"/>
          </p:nvPr>
        </p:nvSpPr>
        <p:spPr>
          <a:xfrm>
            <a:off x="980802" y="1352082"/>
            <a:ext cx="9890448" cy="2681128"/>
          </a:xfrm>
        </p:spPr>
        <p:txBody>
          <a:bodyPr vert="horz" lIns="91440" tIns="45720" rIns="91440" bIns="45720" rtlCol="0" anchor="b">
            <a:normAutofit/>
          </a:bodyPr>
          <a:lstStyle/>
          <a:p>
            <a:r>
              <a:rPr lang="vi-VN" sz="4800" b="1" i="0" dirty="0">
                <a:effectLst/>
                <a:latin typeface="Times New Roman" panose="02020603050405020304" pitchFamily="18" charset="0"/>
                <a:cs typeface="Times New Roman" panose="02020603050405020304" pitchFamily="18" charset="0"/>
              </a:rPr>
              <a:t>Khí hậu là gì?</a:t>
            </a:r>
            <a:br>
              <a:rPr lang="vi-VN" sz="2400" b="0" i="0" dirty="0">
                <a:solidFill>
                  <a:srgbClr val="0000FF"/>
                </a:solidFill>
                <a:effectLst/>
                <a:latin typeface="Times New Roman" panose="02020603050405020304" pitchFamily="18" charset="0"/>
                <a:cs typeface="Times New Roman" panose="02020603050405020304" pitchFamily="18" charset="0"/>
              </a:rPr>
            </a:br>
            <a:r>
              <a:rPr lang="vi-VN" sz="2400" b="0" i="0" dirty="0">
                <a:solidFill>
                  <a:srgbClr val="333333"/>
                </a:solidFill>
                <a:effectLst/>
                <a:latin typeface="Times New Roman" panose="02020603050405020304" pitchFamily="18" charset="0"/>
                <a:cs typeface="Times New Roman" panose="02020603050405020304" pitchFamily="18" charset="0"/>
              </a:rPr>
              <a:t>Khí hậu là tổng hợp các điều kiện thời tiết ở một khu vực nhất định, đặc trưng bởi các đại lượng thống kê dài hạn của các yếu tố khí tượng tại khu vực đó. Nói cách khác, khí hậu là mô tả về thời tiết trung bình trong một khoảng thời gian dài, thường là 30 năm.</a:t>
            </a:r>
            <a:br>
              <a:rPr lang="vi-VN" sz="2400" b="0" i="0" dirty="0">
                <a:solidFill>
                  <a:srgbClr val="333333"/>
                </a:solidFill>
                <a:effectLst/>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16218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328B0-2125-7C73-0BE5-0443E6926201}"/>
              </a:ext>
            </a:extLst>
          </p:cNvPr>
          <p:cNvSpPr>
            <a:spLocks noGrp="1"/>
          </p:cNvSpPr>
          <p:nvPr>
            <p:ph type="title"/>
          </p:nvPr>
        </p:nvSpPr>
        <p:spPr>
          <a:xfrm>
            <a:off x="334869" y="861059"/>
            <a:ext cx="10895106" cy="4755969"/>
          </a:xfrm>
        </p:spPr>
        <p:txBody>
          <a:bodyPr>
            <a:normAutofit/>
          </a:bodyPr>
          <a:lstStyle/>
          <a:p>
            <a:r>
              <a:rPr lang="vi-VN" sz="2000" b="0" i="0" dirty="0">
                <a:solidFill>
                  <a:srgbClr val="333333"/>
                </a:solidFill>
                <a:effectLst/>
                <a:latin typeface="Arial" panose="020B0604020202020204" pitchFamily="34" charset="0"/>
              </a:rPr>
              <a:t>Khí hậu bao gồm các yếu tố sau:</a:t>
            </a:r>
            <a:br>
              <a:rPr lang="vi-VN" sz="2000" b="0" i="0" dirty="0">
                <a:solidFill>
                  <a:srgbClr val="333333"/>
                </a:solidFill>
                <a:effectLst/>
                <a:latin typeface="Arial" panose="020B0604020202020204" pitchFamily="34" charset="0"/>
              </a:rPr>
            </a:br>
            <a:r>
              <a:rPr lang="en-US" sz="2000" b="0" i="0" dirty="0">
                <a:solidFill>
                  <a:srgbClr val="333333"/>
                </a:solidFill>
                <a:effectLst/>
                <a:latin typeface="Arial" panose="020B0604020202020204" pitchFamily="34" charset="0"/>
              </a:rPr>
              <a:t>- </a:t>
            </a:r>
            <a:r>
              <a:rPr lang="vi-VN" sz="2000" b="1" i="0" dirty="0">
                <a:solidFill>
                  <a:srgbClr val="333333"/>
                </a:solidFill>
                <a:effectLst/>
                <a:latin typeface="Arial" panose="020B0604020202020204" pitchFamily="34" charset="0"/>
              </a:rPr>
              <a:t>Nhiệt độ:</a:t>
            </a:r>
            <a:r>
              <a:rPr lang="vi-VN" sz="2000" b="0" i="0" dirty="0">
                <a:solidFill>
                  <a:srgbClr val="333333"/>
                </a:solidFill>
                <a:effectLst/>
                <a:latin typeface="Arial" panose="020B0604020202020204" pitchFamily="34" charset="0"/>
              </a:rPr>
              <a:t> Khí hậu của một khu vực được xác định bởi nhiệt độ trung bình và biên độ nhiệt độ.</a:t>
            </a:r>
            <a:br>
              <a:rPr lang="vi-VN" sz="2000" b="0" i="0" dirty="0">
                <a:solidFill>
                  <a:srgbClr val="333333"/>
                </a:solidFill>
                <a:effectLst/>
                <a:latin typeface="Arial" panose="020B0604020202020204" pitchFamily="34" charset="0"/>
              </a:rPr>
            </a:br>
            <a:r>
              <a:rPr lang="en-US" sz="2000" b="0" i="0" dirty="0">
                <a:solidFill>
                  <a:srgbClr val="333333"/>
                </a:solidFill>
                <a:effectLst/>
                <a:latin typeface="Arial" panose="020B0604020202020204" pitchFamily="34" charset="0"/>
              </a:rPr>
              <a:t>- </a:t>
            </a:r>
            <a:r>
              <a:rPr lang="vi-VN" sz="2000" b="1" i="0" dirty="0">
                <a:solidFill>
                  <a:srgbClr val="333333"/>
                </a:solidFill>
                <a:effectLst/>
                <a:latin typeface="Arial" panose="020B0604020202020204" pitchFamily="34" charset="0"/>
              </a:rPr>
              <a:t>Lượng mưa:</a:t>
            </a:r>
            <a:r>
              <a:rPr lang="vi-VN" sz="2000" b="0" i="0" dirty="0">
                <a:solidFill>
                  <a:srgbClr val="333333"/>
                </a:solidFill>
                <a:effectLst/>
                <a:latin typeface="Arial" panose="020B0604020202020204" pitchFamily="34" charset="0"/>
              </a:rPr>
              <a:t> Khí hậu cũng được xác định bởi lượng mưa trung bình và sự phân bố lượng mưa trong năm.</a:t>
            </a:r>
            <a:br>
              <a:rPr lang="vi-VN" sz="2000" b="0" i="0" dirty="0">
                <a:solidFill>
                  <a:srgbClr val="333333"/>
                </a:solidFill>
                <a:effectLst/>
                <a:latin typeface="Arial" panose="020B0604020202020204" pitchFamily="34" charset="0"/>
              </a:rPr>
            </a:br>
            <a:r>
              <a:rPr lang="en-US" sz="2000" b="0" i="0" dirty="0">
                <a:solidFill>
                  <a:srgbClr val="333333"/>
                </a:solidFill>
                <a:effectLst/>
                <a:latin typeface="Arial" panose="020B0604020202020204" pitchFamily="34" charset="0"/>
              </a:rPr>
              <a:t>- </a:t>
            </a:r>
            <a:r>
              <a:rPr lang="vi-VN" sz="2000" b="1" i="0" dirty="0">
                <a:solidFill>
                  <a:srgbClr val="333333"/>
                </a:solidFill>
                <a:effectLst/>
                <a:latin typeface="Arial" panose="020B0604020202020204" pitchFamily="34" charset="0"/>
              </a:rPr>
              <a:t>Độ ẩm:</a:t>
            </a:r>
            <a:r>
              <a:rPr lang="vi-VN" sz="2000" b="0" i="0" dirty="0">
                <a:solidFill>
                  <a:srgbClr val="333333"/>
                </a:solidFill>
                <a:effectLst/>
                <a:latin typeface="Arial" panose="020B0604020202020204" pitchFamily="34" charset="0"/>
              </a:rPr>
              <a:t> Độ ẩm là lượng hơi nước trong không khí. Khí hậu có thể được phân loại là khô, ẩm hoặc ôn hòa dựa trên độ ẩm.</a:t>
            </a:r>
            <a:br>
              <a:rPr lang="vi-VN" sz="2000" b="0" i="0" dirty="0">
                <a:solidFill>
                  <a:srgbClr val="333333"/>
                </a:solidFill>
                <a:effectLst/>
                <a:latin typeface="Arial" panose="020B0604020202020204" pitchFamily="34" charset="0"/>
              </a:rPr>
            </a:br>
            <a:r>
              <a:rPr lang="en-US" sz="2000" b="0" i="0" dirty="0">
                <a:solidFill>
                  <a:srgbClr val="333333"/>
                </a:solidFill>
                <a:effectLst/>
                <a:latin typeface="Arial" panose="020B0604020202020204" pitchFamily="34" charset="0"/>
              </a:rPr>
              <a:t>- </a:t>
            </a:r>
            <a:r>
              <a:rPr lang="vi-VN" sz="2000" b="1" i="0" dirty="0">
                <a:solidFill>
                  <a:srgbClr val="333333"/>
                </a:solidFill>
                <a:effectLst/>
                <a:latin typeface="Arial" panose="020B0604020202020204" pitchFamily="34" charset="0"/>
              </a:rPr>
              <a:t>Áp suất khí quyển:</a:t>
            </a:r>
            <a:r>
              <a:rPr lang="vi-VN" sz="2000" b="0" i="0" dirty="0">
                <a:solidFill>
                  <a:srgbClr val="333333"/>
                </a:solidFill>
                <a:effectLst/>
                <a:latin typeface="Arial" panose="020B0604020202020204" pitchFamily="34" charset="0"/>
              </a:rPr>
              <a:t> Áp suất khí quyển là trọng lượng của không khí trên một đơn vị diện tích. Khí hậu có thể được phân loại là cao áp hoặc thấp áp dựa trên áp suất khí quyển.</a:t>
            </a:r>
            <a:br>
              <a:rPr lang="vi-VN" sz="2000" b="0" i="0" dirty="0">
                <a:solidFill>
                  <a:srgbClr val="333333"/>
                </a:solidFill>
                <a:effectLst/>
                <a:latin typeface="Arial" panose="020B0604020202020204" pitchFamily="34" charset="0"/>
              </a:rPr>
            </a:br>
            <a:r>
              <a:rPr lang="en-US" sz="2000" b="0" i="0" dirty="0">
                <a:solidFill>
                  <a:srgbClr val="333333"/>
                </a:solidFill>
                <a:effectLst/>
                <a:latin typeface="Arial" panose="020B0604020202020204" pitchFamily="34" charset="0"/>
              </a:rPr>
              <a:t>- </a:t>
            </a:r>
            <a:r>
              <a:rPr lang="vi-VN" sz="2000" b="1" i="0" dirty="0">
                <a:solidFill>
                  <a:srgbClr val="333333"/>
                </a:solidFill>
                <a:effectLst/>
                <a:latin typeface="Arial" panose="020B0604020202020204" pitchFamily="34" charset="0"/>
              </a:rPr>
              <a:t>Gió:</a:t>
            </a:r>
            <a:r>
              <a:rPr lang="vi-VN" sz="2000" b="0" i="0" dirty="0">
                <a:solidFill>
                  <a:srgbClr val="333333"/>
                </a:solidFill>
                <a:effectLst/>
                <a:latin typeface="Arial" panose="020B0604020202020204" pitchFamily="34" charset="0"/>
              </a:rPr>
              <a:t> Gió là sự di chuyển của không khí từ nơi có áp suất cao đến nơi có áp suất thấp. Khí hậu có thể được phân loại là gió mùa hoặc gió mậu dịch dựa trên hướng gió.</a:t>
            </a:r>
            <a:br>
              <a:rPr lang="vi-VN" b="0" i="0" dirty="0">
                <a:solidFill>
                  <a:srgbClr val="333333"/>
                </a:solidFill>
                <a:effectLst/>
                <a:latin typeface="Arial" panose="020B0604020202020204" pitchFamily="34" charset="0"/>
              </a:rPr>
            </a:br>
            <a:endParaRPr lang="en-US" dirty="0"/>
          </a:p>
        </p:txBody>
      </p:sp>
    </p:spTree>
    <p:extLst>
      <p:ext uri="{BB962C8B-B14F-4D97-AF65-F5344CB8AC3E}">
        <p14:creationId xmlns:p14="http://schemas.microsoft.com/office/powerpoint/2010/main" val="35344255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68AC0-0153-3019-CEC4-02FF365F1749}"/>
              </a:ext>
            </a:extLst>
          </p:cNvPr>
          <p:cNvSpPr>
            <a:spLocks noGrp="1"/>
          </p:cNvSpPr>
          <p:nvPr>
            <p:ph type="title"/>
          </p:nvPr>
        </p:nvSpPr>
        <p:spPr>
          <a:xfrm>
            <a:off x="402711" y="1354805"/>
            <a:ext cx="10895106" cy="4952689"/>
          </a:xfrm>
        </p:spPr>
        <p:txBody>
          <a:bodyPr>
            <a:normAutofit fontScale="90000"/>
          </a:bodyPr>
          <a:lstStyle/>
          <a:p>
            <a:r>
              <a:rPr lang="vi-VN" sz="6000" b="1" i="0" dirty="0">
                <a:effectLst/>
                <a:latin typeface="Times New Roman" panose="02020603050405020304" pitchFamily="18" charset="0"/>
                <a:cs typeface="Times New Roman" panose="02020603050405020304" pitchFamily="18" charset="0"/>
              </a:rPr>
              <a:t>Biến đổi khí hậu là gì?</a:t>
            </a:r>
            <a:br>
              <a:rPr lang="vi-VN" sz="4000" b="0" i="0" dirty="0">
                <a:solidFill>
                  <a:srgbClr val="0000FF"/>
                </a:solidFill>
                <a:effectLst/>
                <a:latin typeface="Times New Roman" panose="02020603050405020304" pitchFamily="18" charset="0"/>
                <a:cs typeface="Times New Roman" panose="02020603050405020304" pitchFamily="18" charset="0"/>
              </a:rPr>
            </a:br>
            <a:r>
              <a:rPr lang="vi-VN" sz="4000" b="0" i="0" dirty="0">
                <a:solidFill>
                  <a:srgbClr val="333333"/>
                </a:solidFill>
                <a:effectLst/>
                <a:latin typeface="Times New Roman" panose="02020603050405020304" pitchFamily="18" charset="0"/>
                <a:cs typeface="Times New Roman" panose="02020603050405020304" pitchFamily="18" charset="0"/>
              </a:rPr>
              <a:t>Biến đổi khí hậu (Climate Change) là sự thay đổi về nhiệt độ và các mô hình thời tiết trung bình trên một khoảng thời gian dài. Biến đổi khí hậu có thể do nguyên nhân tự nhiên hoặc do con người gây ra. Nguyên nhân chính của biến đổi khí hậu hiện nay là do sự gia tăng nồng độ khí nhà kính trong bầu khí quyển do hoạt động của con người như việc thải khí nhà kính (CO2, metan, và các khí khác) vào bầu khí quyển do đốt cháy nhiên liệu hóa thạch, nông nghiệp và phá rừng,...</a:t>
            </a:r>
            <a:br>
              <a:rPr lang="vi-VN" b="0" i="0" dirty="0">
                <a:solidFill>
                  <a:srgbClr val="333333"/>
                </a:solidFill>
                <a:effectLst/>
                <a:latin typeface="Arial" panose="020B0604020202020204" pitchFamily="34" charset="0"/>
              </a:rPr>
            </a:br>
            <a:endParaRPr lang="en-US" dirty="0"/>
          </a:p>
        </p:txBody>
      </p:sp>
    </p:spTree>
    <p:extLst>
      <p:ext uri="{BB962C8B-B14F-4D97-AF65-F5344CB8AC3E}">
        <p14:creationId xmlns:p14="http://schemas.microsoft.com/office/powerpoint/2010/main" val="771211440"/>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889E7-D52C-1891-F9B6-E299119A75E3}"/>
              </a:ext>
            </a:extLst>
          </p:cNvPr>
          <p:cNvSpPr>
            <a:spLocks noGrp="1" noRot="1" noMove="1" noResize="1" noEditPoints="1" noAdjustHandles="1" noChangeArrowheads="1" noChangeShapeType="1"/>
          </p:cNvSpPr>
          <p:nvPr>
            <p:ph type="title"/>
          </p:nvPr>
        </p:nvSpPr>
        <p:spPr>
          <a:xfrm>
            <a:off x="648447" y="448802"/>
            <a:ext cx="10895106" cy="5960395"/>
          </a:xfrm>
        </p:spPr>
        <p:txBody>
          <a:bodyPr>
            <a:noAutofit/>
          </a:bodyPr>
          <a:lstStyle/>
          <a:p>
            <a:r>
              <a:rPr lang="vi-VN" sz="2400" b="1" i="0" dirty="0">
                <a:solidFill>
                  <a:srgbClr val="333333"/>
                </a:solidFill>
                <a:effectLst/>
                <a:latin typeface="Times New Roman" panose="02020603050405020304" pitchFamily="18" charset="0"/>
                <a:cs typeface="Times New Roman" panose="02020603050405020304" pitchFamily="18" charset="0"/>
              </a:rPr>
              <a:t>Các dấu hiệu, biểu hiện của biến đổi khí hậu:</a:t>
            </a:r>
            <a:br>
              <a:rPr lang="vi-VN" sz="2400" b="0" i="0" dirty="0">
                <a:solidFill>
                  <a:srgbClr val="333333"/>
                </a:solidFill>
                <a:effectLst/>
                <a:latin typeface="Times New Roman" panose="02020603050405020304" pitchFamily="18" charset="0"/>
                <a:cs typeface="Times New Roman" panose="02020603050405020304" pitchFamily="18" charset="0"/>
              </a:rPr>
            </a:br>
            <a:r>
              <a:rPr lang="en-US" sz="2400" b="0" i="0" dirty="0">
                <a:solidFill>
                  <a:srgbClr val="333333"/>
                </a:solidFill>
                <a:effectLst/>
                <a:latin typeface="Times New Roman" panose="02020603050405020304" pitchFamily="18" charset="0"/>
                <a:cs typeface="Times New Roman" panose="02020603050405020304" pitchFamily="18" charset="0"/>
              </a:rPr>
              <a:t>- </a:t>
            </a:r>
            <a:r>
              <a:rPr lang="vi-VN" sz="2400" b="1" i="0" dirty="0">
                <a:solidFill>
                  <a:srgbClr val="333333"/>
                </a:solidFill>
                <a:effectLst/>
                <a:latin typeface="Times New Roman" panose="02020603050405020304" pitchFamily="18" charset="0"/>
                <a:cs typeface="Times New Roman" panose="02020603050405020304" pitchFamily="18" charset="0"/>
              </a:rPr>
              <a:t>Nhiệt độ:</a:t>
            </a:r>
            <a:br>
              <a:rPr lang="vi-VN" sz="2400" b="0" i="0" dirty="0">
                <a:solidFill>
                  <a:srgbClr val="333333"/>
                </a:solidFill>
                <a:effectLst/>
                <a:latin typeface="Times New Roman" panose="02020603050405020304" pitchFamily="18" charset="0"/>
                <a:cs typeface="Times New Roman" panose="02020603050405020304" pitchFamily="18" charset="0"/>
              </a:rPr>
            </a:br>
            <a:r>
              <a:rPr lang="en-US" sz="2400" b="0" i="0" dirty="0">
                <a:solidFill>
                  <a:srgbClr val="333333"/>
                </a:solidFill>
                <a:effectLst/>
                <a:latin typeface="Times New Roman" panose="02020603050405020304" pitchFamily="18" charset="0"/>
                <a:cs typeface="Times New Roman" panose="02020603050405020304" pitchFamily="18" charset="0"/>
              </a:rPr>
              <a:t>+ </a:t>
            </a:r>
            <a:r>
              <a:rPr lang="vi-VN" sz="2400" b="0" i="0" dirty="0">
                <a:solidFill>
                  <a:srgbClr val="333333"/>
                </a:solidFill>
                <a:effectLst/>
                <a:latin typeface="Times New Roman" panose="02020603050405020304" pitchFamily="18" charset="0"/>
                <a:cs typeface="Times New Roman" panose="02020603050405020304" pitchFamily="18" charset="0"/>
              </a:rPr>
              <a:t>Nhiệt độ trung bình toàn cầu tăng: Theo IPCC, nhiệt độ trung bình toàn cầu đã tăng khoảng 1°C so với thời kỳ tiền công nghiệp và dự kiến sẽ tiếp tục tăng trong tương lai.</a:t>
            </a:r>
            <a:br>
              <a:rPr lang="vi-VN" sz="2400" b="0" i="0" dirty="0">
                <a:solidFill>
                  <a:srgbClr val="333333"/>
                </a:solidFill>
                <a:effectLst/>
                <a:latin typeface="Times New Roman" panose="02020603050405020304" pitchFamily="18" charset="0"/>
                <a:cs typeface="Times New Roman" panose="02020603050405020304" pitchFamily="18" charset="0"/>
              </a:rPr>
            </a:br>
            <a:r>
              <a:rPr lang="en-US" sz="2400" b="0" i="0" dirty="0">
                <a:solidFill>
                  <a:srgbClr val="333333"/>
                </a:solidFill>
                <a:effectLst/>
                <a:latin typeface="Times New Roman" panose="02020603050405020304" pitchFamily="18" charset="0"/>
                <a:cs typeface="Times New Roman" panose="02020603050405020304" pitchFamily="18" charset="0"/>
              </a:rPr>
              <a:t>+ </a:t>
            </a:r>
            <a:r>
              <a:rPr lang="vi-VN" sz="2400" b="0" i="0" dirty="0">
                <a:solidFill>
                  <a:srgbClr val="333333"/>
                </a:solidFill>
                <a:effectLst/>
                <a:latin typeface="Times New Roman" panose="02020603050405020304" pitchFamily="18" charset="0"/>
                <a:cs typeface="Times New Roman" panose="02020603050405020304" pitchFamily="18" charset="0"/>
              </a:rPr>
              <a:t>Biên độ nhiệt độ ngày càng lớn: Các đợt nóng gay và lạnh giá trở nên thường xuyên và dữ dội hơn.</a:t>
            </a:r>
            <a:br>
              <a:rPr lang="vi-VN" sz="2400" b="0" i="0" dirty="0">
                <a:solidFill>
                  <a:srgbClr val="333333"/>
                </a:solidFill>
                <a:effectLst/>
                <a:latin typeface="Times New Roman" panose="02020603050405020304" pitchFamily="18" charset="0"/>
                <a:cs typeface="Times New Roman" panose="02020603050405020304" pitchFamily="18" charset="0"/>
              </a:rPr>
            </a:br>
            <a:r>
              <a:rPr lang="en-US" sz="2400" b="0" i="0" dirty="0">
                <a:solidFill>
                  <a:srgbClr val="333333"/>
                </a:solidFill>
                <a:effectLst/>
                <a:latin typeface="Times New Roman" panose="02020603050405020304" pitchFamily="18" charset="0"/>
                <a:cs typeface="Times New Roman" panose="02020603050405020304" pitchFamily="18" charset="0"/>
              </a:rPr>
              <a:t>- </a:t>
            </a:r>
            <a:r>
              <a:rPr lang="vi-VN" sz="2400" b="1" i="0" dirty="0">
                <a:solidFill>
                  <a:srgbClr val="333333"/>
                </a:solidFill>
                <a:effectLst/>
                <a:latin typeface="Times New Roman" panose="02020603050405020304" pitchFamily="18" charset="0"/>
                <a:cs typeface="Times New Roman" panose="02020603050405020304" pitchFamily="18" charset="0"/>
              </a:rPr>
              <a:t>Lượng mưa:</a:t>
            </a:r>
            <a:br>
              <a:rPr lang="vi-VN" sz="2400" b="0" i="0" dirty="0">
                <a:solidFill>
                  <a:srgbClr val="333333"/>
                </a:solidFill>
                <a:effectLst/>
                <a:latin typeface="Times New Roman" panose="02020603050405020304" pitchFamily="18" charset="0"/>
                <a:cs typeface="Times New Roman" panose="02020603050405020304" pitchFamily="18" charset="0"/>
              </a:rPr>
            </a:br>
            <a:r>
              <a:rPr lang="en-US" sz="2400" b="0" i="0" dirty="0">
                <a:solidFill>
                  <a:srgbClr val="333333"/>
                </a:solidFill>
                <a:effectLst/>
                <a:latin typeface="Times New Roman" panose="02020603050405020304" pitchFamily="18" charset="0"/>
                <a:cs typeface="Times New Roman" panose="02020603050405020304" pitchFamily="18" charset="0"/>
              </a:rPr>
              <a:t>+ </a:t>
            </a:r>
            <a:r>
              <a:rPr lang="vi-VN" sz="2400" b="0" i="0" dirty="0">
                <a:solidFill>
                  <a:srgbClr val="333333"/>
                </a:solidFill>
                <a:effectLst/>
                <a:latin typeface="Times New Roman" panose="02020603050405020304" pitchFamily="18" charset="0"/>
                <a:cs typeface="Times New Roman" panose="02020603050405020304" pitchFamily="18" charset="0"/>
              </a:rPr>
              <a:t>Lượng mưa trung bình thay đổi: Một số khu vực có lượng mưa tăng, dẫn đến lũ lụt, trong khi một số khu vực khác có lượng mưa giảm, dẫn đến hạn hán.</a:t>
            </a:r>
            <a:br>
              <a:rPr lang="vi-VN" sz="2400" b="0" i="0" dirty="0">
                <a:solidFill>
                  <a:srgbClr val="333333"/>
                </a:solidFill>
                <a:effectLst/>
                <a:latin typeface="Times New Roman" panose="02020603050405020304" pitchFamily="18" charset="0"/>
                <a:cs typeface="Times New Roman" panose="02020603050405020304" pitchFamily="18" charset="0"/>
              </a:rPr>
            </a:br>
            <a:r>
              <a:rPr lang="en-US" sz="2400" b="0" i="0" dirty="0">
                <a:solidFill>
                  <a:srgbClr val="333333"/>
                </a:solidFill>
                <a:effectLst/>
                <a:latin typeface="Times New Roman" panose="02020603050405020304" pitchFamily="18" charset="0"/>
                <a:cs typeface="Times New Roman" panose="02020603050405020304" pitchFamily="18" charset="0"/>
              </a:rPr>
              <a:t>+ </a:t>
            </a:r>
            <a:r>
              <a:rPr lang="vi-VN" sz="2400" b="0" i="0" dirty="0">
                <a:solidFill>
                  <a:srgbClr val="333333"/>
                </a:solidFill>
                <a:effectLst/>
                <a:latin typeface="Times New Roman" panose="02020603050405020304" pitchFamily="18" charset="0"/>
                <a:cs typeface="Times New Roman" panose="02020603050405020304" pitchFamily="18" charset="0"/>
              </a:rPr>
              <a:t>Mưa lớn tập trung trong thời gian ngắn: Tăng nguy cơ lũ lụt, sạt lở đất.</a:t>
            </a:r>
            <a:br>
              <a:rPr lang="en-US" sz="2400" b="0" i="0" dirty="0">
                <a:solidFill>
                  <a:srgbClr val="333333"/>
                </a:solidFill>
                <a:effectLst/>
                <a:latin typeface="Times New Roman" panose="02020603050405020304" pitchFamily="18" charset="0"/>
                <a:cs typeface="Times New Roman" panose="02020603050405020304" pitchFamily="18" charset="0"/>
              </a:rPr>
            </a:br>
            <a:r>
              <a:rPr lang="en-US" sz="2400" b="0" i="0" dirty="0">
                <a:solidFill>
                  <a:srgbClr val="333333"/>
                </a:solidFill>
                <a:effectLst/>
                <a:latin typeface="Times New Roman" panose="02020603050405020304" pitchFamily="18" charset="0"/>
                <a:cs typeface="Times New Roman" panose="02020603050405020304" pitchFamily="18" charset="0"/>
              </a:rPr>
              <a:t>- </a:t>
            </a:r>
            <a:r>
              <a:rPr lang="vi-VN" sz="2400" b="1" i="0" dirty="0">
                <a:solidFill>
                  <a:srgbClr val="333333"/>
                </a:solidFill>
                <a:effectLst/>
                <a:latin typeface="Times New Roman" panose="02020603050405020304" pitchFamily="18" charset="0"/>
                <a:cs typeface="Times New Roman" panose="02020603050405020304" pitchFamily="18" charset="0"/>
              </a:rPr>
              <a:t>Băng tan:</a:t>
            </a:r>
            <a:r>
              <a:rPr lang="vi-VN" sz="2400" b="0" i="0" dirty="0">
                <a:solidFill>
                  <a:srgbClr val="333333"/>
                </a:solidFill>
                <a:effectLst/>
                <a:latin typeface="Times New Roman" panose="02020603050405020304" pitchFamily="18" charset="0"/>
                <a:cs typeface="Times New Roman" panose="02020603050405020304" pitchFamily="18" charset="0"/>
              </a:rPr>
              <a:t> Băng ở hai cực và trên các đỉnh núi tan chảy nhanh chóng, dẫn đến mực nước biển dâng cao.</a:t>
            </a:r>
            <a:br>
              <a:rPr lang="vi-VN" sz="2400" b="0" i="0" dirty="0">
                <a:solidFill>
                  <a:srgbClr val="333333"/>
                </a:solidFill>
                <a:effectLst/>
                <a:latin typeface="Times New Roman" panose="02020603050405020304" pitchFamily="18" charset="0"/>
                <a:cs typeface="Times New Roman" panose="02020603050405020304" pitchFamily="18" charset="0"/>
              </a:rPr>
            </a:br>
            <a:r>
              <a:rPr lang="en-US" sz="2400" b="0" i="0" dirty="0">
                <a:solidFill>
                  <a:srgbClr val="333333"/>
                </a:solidFill>
                <a:effectLst/>
                <a:latin typeface="Times New Roman" panose="02020603050405020304" pitchFamily="18" charset="0"/>
                <a:cs typeface="Times New Roman" panose="02020603050405020304" pitchFamily="18" charset="0"/>
              </a:rPr>
              <a:t>- </a:t>
            </a:r>
            <a:r>
              <a:rPr lang="vi-VN" sz="2400" b="1" i="0" dirty="0">
                <a:solidFill>
                  <a:srgbClr val="333333"/>
                </a:solidFill>
                <a:effectLst/>
                <a:latin typeface="Times New Roman" panose="02020603050405020304" pitchFamily="18" charset="0"/>
                <a:cs typeface="Times New Roman" panose="02020603050405020304" pitchFamily="18" charset="0"/>
              </a:rPr>
              <a:t>Hạn hán:</a:t>
            </a:r>
            <a:r>
              <a:rPr lang="vi-VN" sz="2400" b="0" i="0" dirty="0">
                <a:solidFill>
                  <a:srgbClr val="333333"/>
                </a:solidFill>
                <a:effectLst/>
                <a:latin typeface="Times New Roman" panose="02020603050405020304" pitchFamily="18" charset="0"/>
                <a:cs typeface="Times New Roman" panose="02020603050405020304" pitchFamily="18" charset="0"/>
              </a:rPr>
              <a:t> Hạn hán kéo dài ảnh hưởng đến sản xuất nông nghiệp, nguồn nước sinh hoạt và môi trường sống.</a:t>
            </a:r>
            <a:br>
              <a:rPr lang="vi-VN" sz="2400" b="0" i="0" dirty="0">
                <a:solidFill>
                  <a:srgbClr val="333333"/>
                </a:solidFill>
                <a:effectLst/>
                <a:latin typeface="Times New Roman" panose="02020603050405020304" pitchFamily="18" charset="0"/>
                <a:cs typeface="Times New Roman" panose="02020603050405020304" pitchFamily="18" charset="0"/>
              </a:rPr>
            </a:br>
            <a:r>
              <a:rPr lang="en-US" sz="2400" b="0" i="0" dirty="0">
                <a:solidFill>
                  <a:srgbClr val="333333"/>
                </a:solidFill>
                <a:effectLst/>
                <a:latin typeface="Times New Roman" panose="02020603050405020304" pitchFamily="18" charset="0"/>
                <a:cs typeface="Times New Roman" panose="02020603050405020304" pitchFamily="18" charset="0"/>
              </a:rPr>
              <a:t>- </a:t>
            </a:r>
            <a:r>
              <a:rPr lang="vi-VN" sz="2400" b="1" i="0" dirty="0">
                <a:solidFill>
                  <a:srgbClr val="333333"/>
                </a:solidFill>
                <a:effectLst/>
                <a:latin typeface="Times New Roman" panose="02020603050405020304" pitchFamily="18" charset="0"/>
                <a:cs typeface="Times New Roman" panose="02020603050405020304" pitchFamily="18" charset="0"/>
              </a:rPr>
              <a:t>Lũ lụt:</a:t>
            </a:r>
            <a:r>
              <a:rPr lang="vi-VN" sz="2400" b="0" i="0" dirty="0">
                <a:solidFill>
                  <a:srgbClr val="333333"/>
                </a:solidFill>
                <a:effectLst/>
                <a:latin typeface="Times New Roman" panose="02020603050405020304" pitchFamily="18" charset="0"/>
                <a:cs typeface="Times New Roman" panose="02020603050405020304" pitchFamily="18" charset="0"/>
              </a:rPr>
              <a:t> Lũ lụt xảy ra thường xuyên và dữ dội hơn, gây thiệt hại về người và tài sản.</a:t>
            </a:r>
            <a:br>
              <a:rPr lang="vi-VN" sz="2400" b="0" i="0" dirty="0">
                <a:solidFill>
                  <a:srgbClr val="333333"/>
                </a:solidFill>
                <a:effectLst/>
                <a:latin typeface="Times New Roman" panose="02020603050405020304" pitchFamily="18" charset="0"/>
                <a:cs typeface="Times New Roman" panose="02020603050405020304" pitchFamily="18" charset="0"/>
              </a:rPr>
            </a:br>
            <a:r>
              <a:rPr lang="en-US" sz="2400" b="0" i="0" dirty="0">
                <a:solidFill>
                  <a:srgbClr val="333333"/>
                </a:solidFill>
                <a:effectLst/>
                <a:latin typeface="Times New Roman" panose="02020603050405020304" pitchFamily="18" charset="0"/>
                <a:cs typeface="Times New Roman" panose="02020603050405020304" pitchFamily="18" charset="0"/>
              </a:rPr>
              <a:t>- </a:t>
            </a:r>
            <a:r>
              <a:rPr lang="vi-VN" sz="2400" b="1" i="0" dirty="0">
                <a:solidFill>
                  <a:srgbClr val="333333"/>
                </a:solidFill>
                <a:effectLst/>
                <a:latin typeface="Times New Roman" panose="02020603050405020304" pitchFamily="18" charset="0"/>
                <a:cs typeface="Times New Roman" panose="02020603050405020304" pitchFamily="18" charset="0"/>
              </a:rPr>
              <a:t>Bão:</a:t>
            </a:r>
            <a:r>
              <a:rPr lang="vi-VN" sz="2400" b="0" i="0" dirty="0">
                <a:solidFill>
                  <a:srgbClr val="333333"/>
                </a:solidFill>
                <a:effectLst/>
                <a:latin typeface="Times New Roman" panose="02020603050405020304" pitchFamily="18" charset="0"/>
                <a:cs typeface="Times New Roman" panose="02020603050405020304" pitchFamily="18" charset="0"/>
              </a:rPr>
              <a:t> Bão có xu hướng mạnh hơn và di chuyển với tốc độ nhanh hơn.</a:t>
            </a:r>
            <a:endParaRPr lang="en-US" sz="2400" dirty="0">
              <a:latin typeface="Times New Roman" panose="02020603050405020304" pitchFamily="18" charset="0"/>
              <a:cs typeface="Times New Roman" panose="02020603050405020304" pitchFamily="18" charset="0"/>
            </a:endParaRPr>
          </a:p>
        </p:txBody>
      </p:sp>
      <p:sp>
        <p:nvSpPr>
          <p:cNvPr id="4" name="AutoShape 2" descr="Nguyên nhân của biến đổi khí hậu">
            <a:extLst>
              <a:ext uri="{FF2B5EF4-FFF2-40B4-BE49-F238E27FC236}">
                <a16:creationId xmlns:a16="http://schemas.microsoft.com/office/drawing/2014/main" id="{9FF9E506-C900-F248-263B-608624F03D8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Nguyên nhân của biến đổi khí hậu">
            <a:extLst>
              <a:ext uri="{FF2B5EF4-FFF2-40B4-BE49-F238E27FC236}">
                <a16:creationId xmlns:a16="http://schemas.microsoft.com/office/drawing/2014/main" id="{4BFDBF27-E99F-6021-A968-F150A65D765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124187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62ABC4B-37D8-4218-BDD8-6DF6A00C0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3" name="Picture 12" descr="Smoke coming out of a factory&#10;&#10;Description automatically generated">
            <a:extLst>
              <a:ext uri="{FF2B5EF4-FFF2-40B4-BE49-F238E27FC236}">
                <a16:creationId xmlns:a16="http://schemas.microsoft.com/office/drawing/2014/main" id="{EE770318-0402-6017-DF83-3FB710BB6C94}"/>
              </a:ext>
            </a:extLst>
          </p:cNvPr>
          <p:cNvPicPr>
            <a:picLocks noChangeAspect="1"/>
          </p:cNvPicPr>
          <p:nvPr/>
        </p:nvPicPr>
        <p:blipFill>
          <a:blip r:embed="rId2"/>
          <a:srcRect l="1262" r="3" b="3"/>
          <a:stretch>
            <a:fillRect/>
          </a:stretch>
        </p:blipFill>
        <p:spPr>
          <a:xfrm>
            <a:off x="321730" y="321732"/>
            <a:ext cx="5674897" cy="3017405"/>
          </a:xfrm>
          <a:prstGeom prst="rect">
            <a:avLst/>
          </a:prstGeom>
        </p:spPr>
      </p:pic>
      <p:pic>
        <p:nvPicPr>
          <p:cNvPr id="10" name="Picture 9" descr="A flooded city with many houses&#10;&#10;Description automatically generated">
            <a:extLst>
              <a:ext uri="{FF2B5EF4-FFF2-40B4-BE49-F238E27FC236}">
                <a16:creationId xmlns:a16="http://schemas.microsoft.com/office/drawing/2014/main" id="{F6801198-81BB-C4C5-8873-EEAEDA99344A}"/>
              </a:ext>
            </a:extLst>
          </p:cNvPr>
          <p:cNvPicPr>
            <a:picLocks noChangeAspect="1"/>
          </p:cNvPicPr>
          <p:nvPr/>
        </p:nvPicPr>
        <p:blipFill>
          <a:blip r:embed="rId3"/>
          <a:srcRect t="6356" r="-2" b="-2"/>
          <a:stretch>
            <a:fillRect/>
          </a:stretch>
        </p:blipFill>
        <p:spPr>
          <a:xfrm>
            <a:off x="321730" y="3510853"/>
            <a:ext cx="5674897" cy="2789954"/>
          </a:xfrm>
          <a:prstGeom prst="rect">
            <a:avLst/>
          </a:prstGeom>
        </p:spPr>
      </p:pic>
      <p:pic>
        <p:nvPicPr>
          <p:cNvPr id="9" name="Picture 8" descr="A planet earth on rocks&#10;&#10;Description automatically generated">
            <a:extLst>
              <a:ext uri="{FF2B5EF4-FFF2-40B4-BE49-F238E27FC236}">
                <a16:creationId xmlns:a16="http://schemas.microsoft.com/office/drawing/2014/main" id="{9CFF0591-67AF-75B0-30DF-06C81B790F6E}"/>
              </a:ext>
            </a:extLst>
          </p:cNvPr>
          <p:cNvPicPr>
            <a:picLocks noChangeAspect="1"/>
          </p:cNvPicPr>
          <p:nvPr/>
        </p:nvPicPr>
        <p:blipFill>
          <a:blip r:embed="rId4"/>
          <a:srcRect l="14706" r="35465" b="1"/>
          <a:stretch>
            <a:fillRect/>
          </a:stretch>
        </p:blipFill>
        <p:spPr>
          <a:xfrm>
            <a:off x="6195373" y="1007705"/>
            <a:ext cx="5674897" cy="5293101"/>
          </a:xfrm>
          <a:prstGeom prst="rect">
            <a:avLst/>
          </a:prstGeom>
        </p:spPr>
      </p:pic>
      <p:sp>
        <p:nvSpPr>
          <p:cNvPr id="11" name="AutoShape 4" descr="Nguyên nhân của biến đổi khí hậu">
            <a:extLst>
              <a:ext uri="{FF2B5EF4-FFF2-40B4-BE49-F238E27FC236}">
                <a16:creationId xmlns:a16="http://schemas.microsoft.com/office/drawing/2014/main" id="{A1033A66-2061-1213-9E98-1E02ABE98C6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6" descr="Nguyên nhân của biến đổi khí hậu">
            <a:extLst>
              <a:ext uri="{FF2B5EF4-FFF2-40B4-BE49-F238E27FC236}">
                <a16:creationId xmlns:a16="http://schemas.microsoft.com/office/drawing/2014/main" id="{A3D24A50-FFDF-32F7-F632-52728AD67E2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TextBox 15">
            <a:extLst>
              <a:ext uri="{FF2B5EF4-FFF2-40B4-BE49-F238E27FC236}">
                <a16:creationId xmlns:a16="http://schemas.microsoft.com/office/drawing/2014/main" id="{5D2E8895-DC43-8DF6-7348-316D15A48D16}"/>
              </a:ext>
            </a:extLst>
          </p:cNvPr>
          <p:cNvSpPr txBox="1"/>
          <p:nvPr/>
        </p:nvSpPr>
        <p:spPr>
          <a:xfrm>
            <a:off x="6316833" y="329026"/>
            <a:ext cx="6718041" cy="584775"/>
          </a:xfrm>
          <a:prstGeom prst="rect">
            <a:avLst/>
          </a:prstGeom>
          <a:noFill/>
        </p:spPr>
        <p:txBody>
          <a:bodyPr wrap="square">
            <a:spAutoFit/>
          </a:bodyPr>
          <a:lstStyle/>
          <a:p>
            <a:r>
              <a:rPr lang="en-US" sz="3200" b="1" i="0" dirty="0" err="1">
                <a:solidFill>
                  <a:srgbClr val="333333"/>
                </a:solidFill>
                <a:effectLst/>
                <a:latin typeface="Times New Roman" panose="02020603050405020304" pitchFamily="18" charset="0"/>
                <a:cs typeface="Times New Roman" panose="02020603050405020304" pitchFamily="18" charset="0"/>
              </a:rPr>
              <a:t>Hình</a:t>
            </a:r>
            <a:r>
              <a:rPr lang="en-US" sz="3200" b="1" i="0" dirty="0">
                <a:solidFill>
                  <a:srgbClr val="333333"/>
                </a:solidFill>
                <a:effectLst/>
                <a:latin typeface="Times New Roman" panose="02020603050405020304" pitchFamily="18" charset="0"/>
                <a:cs typeface="Times New Roman" panose="02020603050405020304" pitchFamily="18" charset="0"/>
              </a:rPr>
              <a:t> </a:t>
            </a:r>
            <a:r>
              <a:rPr lang="en-US" sz="3200" b="1" i="0" dirty="0" err="1">
                <a:solidFill>
                  <a:srgbClr val="333333"/>
                </a:solidFill>
                <a:effectLst/>
                <a:latin typeface="Times New Roman" panose="02020603050405020304" pitchFamily="18" charset="0"/>
                <a:cs typeface="Times New Roman" panose="02020603050405020304" pitchFamily="18" charset="0"/>
              </a:rPr>
              <a:t>ảnh</a:t>
            </a:r>
            <a:r>
              <a:rPr lang="en-US" sz="3200" b="1" i="0" dirty="0">
                <a:solidFill>
                  <a:srgbClr val="333333"/>
                </a:solidFill>
                <a:effectLst/>
                <a:latin typeface="Times New Roman" panose="02020603050405020304" pitchFamily="18" charset="0"/>
                <a:cs typeface="Times New Roman" panose="02020603050405020304" pitchFamily="18" charset="0"/>
              </a:rPr>
              <a:t> </a:t>
            </a:r>
            <a:r>
              <a:rPr lang="en-US" sz="3200" b="1" i="0" dirty="0" err="1">
                <a:solidFill>
                  <a:srgbClr val="333333"/>
                </a:solidFill>
                <a:effectLst/>
                <a:latin typeface="Times New Roman" panose="02020603050405020304" pitchFamily="18" charset="0"/>
                <a:cs typeface="Times New Roman" panose="02020603050405020304" pitchFamily="18" charset="0"/>
              </a:rPr>
              <a:t>về</a:t>
            </a:r>
            <a:r>
              <a:rPr lang="en-US" sz="3200" b="1" i="0" dirty="0">
                <a:solidFill>
                  <a:srgbClr val="333333"/>
                </a:solidFill>
                <a:effectLst/>
                <a:latin typeface="Times New Roman" panose="02020603050405020304" pitchFamily="18" charset="0"/>
                <a:cs typeface="Times New Roman" panose="02020603050405020304" pitchFamily="18" charset="0"/>
              </a:rPr>
              <a:t> </a:t>
            </a:r>
            <a:r>
              <a:rPr lang="en-US" sz="3200" b="1" i="0" dirty="0" err="1">
                <a:solidFill>
                  <a:srgbClr val="333333"/>
                </a:solidFill>
                <a:effectLst/>
                <a:latin typeface="Times New Roman" panose="02020603050405020304" pitchFamily="18" charset="0"/>
                <a:cs typeface="Times New Roman" panose="02020603050405020304" pitchFamily="18" charset="0"/>
              </a:rPr>
              <a:t>biến</a:t>
            </a:r>
            <a:r>
              <a:rPr lang="en-US" sz="3200" b="1" i="0" dirty="0">
                <a:solidFill>
                  <a:srgbClr val="333333"/>
                </a:solidFill>
                <a:effectLst/>
                <a:latin typeface="Times New Roman" panose="02020603050405020304" pitchFamily="18" charset="0"/>
                <a:cs typeface="Times New Roman" panose="02020603050405020304" pitchFamily="18" charset="0"/>
              </a:rPr>
              <a:t> </a:t>
            </a:r>
            <a:r>
              <a:rPr lang="en-US" sz="3200" b="1" i="0" dirty="0" err="1">
                <a:solidFill>
                  <a:srgbClr val="333333"/>
                </a:solidFill>
                <a:effectLst/>
                <a:latin typeface="Times New Roman" panose="02020603050405020304" pitchFamily="18" charset="0"/>
                <a:cs typeface="Times New Roman" panose="02020603050405020304" pitchFamily="18" charset="0"/>
              </a:rPr>
              <a:t>đổi</a:t>
            </a:r>
            <a:r>
              <a:rPr lang="en-US" sz="3200" b="1" i="0" dirty="0">
                <a:solidFill>
                  <a:srgbClr val="333333"/>
                </a:solidFill>
                <a:effectLst/>
                <a:latin typeface="Times New Roman" panose="02020603050405020304" pitchFamily="18" charset="0"/>
                <a:cs typeface="Times New Roman" panose="02020603050405020304" pitchFamily="18" charset="0"/>
              </a:rPr>
              <a:t> </a:t>
            </a:r>
            <a:r>
              <a:rPr lang="en-US" sz="3200" b="1" i="0" dirty="0" err="1">
                <a:solidFill>
                  <a:srgbClr val="333333"/>
                </a:solidFill>
                <a:effectLst/>
                <a:latin typeface="Times New Roman" panose="02020603050405020304" pitchFamily="18" charset="0"/>
                <a:cs typeface="Times New Roman" panose="02020603050405020304" pitchFamily="18" charset="0"/>
              </a:rPr>
              <a:t>khí</a:t>
            </a:r>
            <a:r>
              <a:rPr lang="en-US" sz="3200" b="1" i="0" dirty="0">
                <a:solidFill>
                  <a:srgbClr val="333333"/>
                </a:solidFill>
                <a:effectLst/>
                <a:latin typeface="Times New Roman" panose="02020603050405020304" pitchFamily="18" charset="0"/>
                <a:cs typeface="Times New Roman" panose="02020603050405020304" pitchFamily="18" charset="0"/>
              </a:rPr>
              <a:t> </a:t>
            </a:r>
            <a:r>
              <a:rPr lang="en-US" sz="3200" b="1" i="0" dirty="0" err="1">
                <a:solidFill>
                  <a:srgbClr val="333333"/>
                </a:solidFill>
                <a:effectLst/>
                <a:latin typeface="Times New Roman" panose="02020603050405020304" pitchFamily="18" charset="0"/>
                <a:cs typeface="Times New Roman" panose="02020603050405020304" pitchFamily="18" charset="0"/>
              </a:rPr>
              <a:t>hậu</a:t>
            </a:r>
            <a:endParaRPr lang="en-US" sz="3200" dirty="0"/>
          </a:p>
        </p:txBody>
      </p:sp>
    </p:spTree>
    <p:extLst>
      <p:ext uri="{BB962C8B-B14F-4D97-AF65-F5344CB8AC3E}">
        <p14:creationId xmlns:p14="http://schemas.microsoft.com/office/powerpoint/2010/main" val="18337910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1000" fill="hold"/>
                                        <p:tgtEl>
                                          <p:spTgt spid="13"/>
                                        </p:tgtEl>
                                        <p:attrNameLst>
                                          <p:attrName>ppt_w</p:attrName>
                                        </p:attrNameLst>
                                      </p:cBhvr>
                                      <p:tavLst>
                                        <p:tav tm="0">
                                          <p:val>
                                            <p:fltVal val="0"/>
                                          </p:val>
                                        </p:tav>
                                        <p:tav tm="100000">
                                          <p:val>
                                            <p:strVal val="#ppt_w"/>
                                          </p:val>
                                        </p:tav>
                                      </p:tavLst>
                                    </p:anim>
                                    <p:anim calcmode="lin" valueType="num">
                                      <p:cBhvr>
                                        <p:cTn id="15" dur="1000" fill="hold"/>
                                        <p:tgtEl>
                                          <p:spTgt spid="13"/>
                                        </p:tgtEl>
                                        <p:attrNameLst>
                                          <p:attrName>ppt_h</p:attrName>
                                        </p:attrNameLst>
                                      </p:cBhvr>
                                      <p:tavLst>
                                        <p:tav tm="0">
                                          <p:val>
                                            <p:fltVal val="0"/>
                                          </p:val>
                                        </p:tav>
                                        <p:tav tm="100000">
                                          <p:val>
                                            <p:strVal val="#ppt_h"/>
                                          </p:val>
                                        </p:tav>
                                      </p:tavLst>
                                    </p:anim>
                                    <p:anim calcmode="lin" valueType="num">
                                      <p:cBhvr>
                                        <p:cTn id="16" dur="1000" fill="hold"/>
                                        <p:tgtEl>
                                          <p:spTgt spid="13"/>
                                        </p:tgtEl>
                                        <p:attrNameLst>
                                          <p:attrName>style.rotation</p:attrName>
                                        </p:attrNameLst>
                                      </p:cBhvr>
                                      <p:tavLst>
                                        <p:tav tm="0">
                                          <p:val>
                                            <p:fltVal val="90"/>
                                          </p:val>
                                        </p:tav>
                                        <p:tav tm="100000">
                                          <p:val>
                                            <p:fltVal val="0"/>
                                          </p:val>
                                        </p:tav>
                                      </p:tavLst>
                                    </p:anim>
                                    <p:animEffect transition="in" filter="fade">
                                      <p:cBhvr>
                                        <p:cTn id="17" dur="1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emplate>TM04033937[[fn=Vapor Trail]]</Template>
  <TotalTime>34</TotalTime>
  <Words>634</Words>
  <Application>Microsoft Office PowerPoint</Application>
  <PresentationFormat>Widescreen</PresentationFormat>
  <Paragraphs>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AvenirNext LT Pro Medium</vt:lpstr>
      <vt:lpstr>Arial</vt:lpstr>
      <vt:lpstr>Avenir Next LT Pro</vt:lpstr>
      <vt:lpstr>Sabon Next LT</vt:lpstr>
      <vt:lpstr>Times New Roman</vt:lpstr>
      <vt:lpstr>DappledVTI</vt:lpstr>
      <vt:lpstr>Biến đổi khí hậu</vt:lpstr>
      <vt:lpstr>Khí hậu là gì? Khí hậu là tổng hợp các điều kiện thời tiết ở một khu vực nhất định, đặc trưng bởi các đại lượng thống kê dài hạn của các yếu tố khí tượng tại khu vực đó. Nói cách khác, khí hậu là mô tả về thời tiết trung bình trong một khoảng thời gian dài, thường là 30 năm. </vt:lpstr>
      <vt:lpstr>Khí hậu bao gồm các yếu tố sau: - Nhiệt độ: Khí hậu của một khu vực được xác định bởi nhiệt độ trung bình và biên độ nhiệt độ. - Lượng mưa: Khí hậu cũng được xác định bởi lượng mưa trung bình và sự phân bố lượng mưa trong năm. - Độ ẩm: Độ ẩm là lượng hơi nước trong không khí. Khí hậu có thể được phân loại là khô, ẩm hoặc ôn hòa dựa trên độ ẩm. - Áp suất khí quyển: Áp suất khí quyển là trọng lượng của không khí trên một đơn vị diện tích. Khí hậu có thể được phân loại là cao áp hoặc thấp áp dựa trên áp suất khí quyển. - Gió: Gió là sự di chuyển của không khí từ nơi có áp suất cao đến nơi có áp suất thấp. Khí hậu có thể được phân loại là gió mùa hoặc gió mậu dịch dựa trên hướng gió. </vt:lpstr>
      <vt:lpstr>Biến đổi khí hậu là gì? Biến đổi khí hậu (Climate Change) là sự thay đổi về nhiệt độ và các mô hình thời tiết trung bình trên một khoảng thời gian dài. Biến đổi khí hậu có thể do nguyên nhân tự nhiên hoặc do con người gây ra. Nguyên nhân chính của biến đổi khí hậu hiện nay là do sự gia tăng nồng độ khí nhà kính trong bầu khí quyển do hoạt động của con người như việc thải khí nhà kính (CO2, metan, và các khí khác) vào bầu khí quyển do đốt cháy nhiên liệu hóa thạch, nông nghiệp và phá rừng,... </vt:lpstr>
      <vt:lpstr>Các dấu hiệu, biểu hiện của biến đổi khí hậu: - Nhiệt độ: + Nhiệt độ trung bình toàn cầu tăng: Theo IPCC, nhiệt độ trung bình toàn cầu đã tăng khoảng 1°C so với thời kỳ tiền công nghiệp và dự kiến sẽ tiếp tục tăng trong tương lai. + Biên độ nhiệt độ ngày càng lớn: Các đợt nóng gay và lạnh giá trở nên thường xuyên và dữ dội hơn. - Lượng mưa: + Lượng mưa trung bình thay đổi: Một số khu vực có lượng mưa tăng, dẫn đến lũ lụt, trong khi một số khu vực khác có lượng mưa giảm, dẫn đến hạn hán. + Mưa lớn tập trung trong thời gian ngắn: Tăng nguy cơ lũ lụt, sạt lở đất. - Băng tan: Băng ở hai cực và trên các đỉnh núi tan chảy nhanh chóng, dẫn đến mực nước biển dâng cao. - Hạn hán: Hạn hán kéo dài ảnh hưởng đến sản xuất nông nghiệp, nguồn nước sinh hoạt và môi trường sống. - Lũ lụt: Lũ lụt xảy ra thường xuyên và dữ dội hơn, gây thiệt hại về người và tài sản. - Bão: Bão có xu hướng mạnh hơn và di chuyển với tốc độ nhanh hơn.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Biến đổi khí hậu</dc:title>
  <dc:creator>PC</dc:creator>
  <cp:lastModifiedBy>PC</cp:lastModifiedBy>
  <cp:revision>1</cp:revision>
  <dcterms:created xsi:type="dcterms:W3CDTF">2025-10-01T08:21:42Z</dcterms:created>
  <dcterms:modified xsi:type="dcterms:W3CDTF">2025-10-01T08:56:30Z</dcterms:modified>
</cp:coreProperties>
</file>