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0" r:id="rId6"/>
    <p:sldId id="263"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8/8/2023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8/8/2023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8/8/2023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8/8/2023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8/8/2023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8/8/2023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31E19-608E-E615-B41D-375239E09AD4}"/>
              </a:ext>
            </a:extLst>
          </p:cNvPr>
          <p:cNvSpPr>
            <a:spLocks noGrp="1"/>
          </p:cNvSpPr>
          <p:nvPr>
            <p:ph type="ctrTitle"/>
          </p:nvPr>
        </p:nvSpPr>
        <p:spPr/>
        <p:txBody>
          <a:bodyPr/>
          <a:lstStyle/>
          <a:p>
            <a:r>
              <a:rPr lang="en-GB" dirty="0"/>
              <a:t>Data Types &amp; Variables</a:t>
            </a:r>
          </a:p>
        </p:txBody>
      </p:sp>
      <p:sp>
        <p:nvSpPr>
          <p:cNvPr id="3" name="Subtitle 2">
            <a:extLst>
              <a:ext uri="{FF2B5EF4-FFF2-40B4-BE49-F238E27FC236}">
                <a16:creationId xmlns:a16="http://schemas.microsoft.com/office/drawing/2014/main" id="{6E1A43EF-698B-A675-8791-5830C2D6F44D}"/>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423707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854B-FFE6-07E9-0E2C-AB0CC3EB2549}"/>
              </a:ext>
            </a:extLst>
          </p:cNvPr>
          <p:cNvSpPr>
            <a:spLocks noGrp="1"/>
          </p:cNvSpPr>
          <p:nvPr>
            <p:ph type="title"/>
          </p:nvPr>
        </p:nvSpPr>
        <p:spPr/>
        <p:txBody>
          <a:bodyPr/>
          <a:lstStyle/>
          <a:p>
            <a:r>
              <a:rPr lang="en-US" dirty="0"/>
              <a:t>I. </a:t>
            </a:r>
            <a:r>
              <a:rPr lang="en-US" dirty="0" err="1"/>
              <a:t>Kiểu</a:t>
            </a:r>
            <a:r>
              <a:rPr lang="en-US" dirty="0"/>
              <a:t> </a:t>
            </a:r>
            <a:r>
              <a:rPr lang="en-US" dirty="0" err="1"/>
              <a:t>số</a:t>
            </a:r>
            <a:r>
              <a:rPr lang="en-US" dirty="0"/>
              <a:t> </a:t>
            </a:r>
            <a:r>
              <a:rPr lang="en-US" dirty="0" err="1"/>
              <a:t>nguyên</a:t>
            </a:r>
            <a:r>
              <a:rPr lang="en-US" dirty="0"/>
              <a:t> (integer)</a:t>
            </a:r>
            <a:endParaRPr lang="en-GB" dirty="0"/>
          </a:p>
        </p:txBody>
      </p:sp>
      <p:graphicFrame>
        <p:nvGraphicFramePr>
          <p:cNvPr id="5" name="Table 5">
            <a:extLst>
              <a:ext uri="{FF2B5EF4-FFF2-40B4-BE49-F238E27FC236}">
                <a16:creationId xmlns:a16="http://schemas.microsoft.com/office/drawing/2014/main" id="{792324FD-0A21-7896-898E-79D471A352DD}"/>
              </a:ext>
            </a:extLst>
          </p:cNvPr>
          <p:cNvGraphicFramePr>
            <a:graphicFrameLocks noGrp="1"/>
          </p:cNvGraphicFramePr>
          <p:nvPr>
            <p:extLst>
              <p:ext uri="{D42A27DB-BD31-4B8C-83A1-F6EECF244321}">
                <p14:modId xmlns:p14="http://schemas.microsoft.com/office/powerpoint/2010/main" val="1494657821"/>
              </p:ext>
            </p:extLst>
          </p:nvPr>
        </p:nvGraphicFramePr>
        <p:xfrm>
          <a:off x="680321" y="2733942"/>
          <a:ext cx="8677470" cy="3795579"/>
        </p:xfrm>
        <a:graphic>
          <a:graphicData uri="http://schemas.openxmlformats.org/drawingml/2006/table">
            <a:tbl>
              <a:tblPr firstRow="1" bandRow="1">
                <a:tableStyleId>{5C22544A-7EE6-4342-B048-85BDC9FD1C3A}</a:tableStyleId>
              </a:tblPr>
              <a:tblGrid>
                <a:gridCol w="1754214">
                  <a:extLst>
                    <a:ext uri="{9D8B030D-6E8A-4147-A177-3AD203B41FA5}">
                      <a16:colId xmlns:a16="http://schemas.microsoft.com/office/drawing/2014/main" val="2131487942"/>
                    </a:ext>
                  </a:extLst>
                </a:gridCol>
                <a:gridCol w="3461628">
                  <a:extLst>
                    <a:ext uri="{9D8B030D-6E8A-4147-A177-3AD203B41FA5}">
                      <a16:colId xmlns:a16="http://schemas.microsoft.com/office/drawing/2014/main" val="202918731"/>
                    </a:ext>
                  </a:extLst>
                </a:gridCol>
                <a:gridCol w="3461628">
                  <a:extLst>
                    <a:ext uri="{9D8B030D-6E8A-4147-A177-3AD203B41FA5}">
                      <a16:colId xmlns:a16="http://schemas.microsoft.com/office/drawing/2014/main" val="4271121134"/>
                    </a:ext>
                  </a:extLst>
                </a:gridCol>
              </a:tblGrid>
              <a:tr h="257567">
                <a:tc>
                  <a:txBody>
                    <a:bodyPr/>
                    <a:lstStyle/>
                    <a:p>
                      <a:r>
                        <a:rPr lang="en-US" sz="1200" dirty="0" err="1"/>
                        <a:t>Kiểu</a:t>
                      </a:r>
                      <a:r>
                        <a:rPr lang="en-US" sz="1200" dirty="0"/>
                        <a:t> </a:t>
                      </a:r>
                      <a:endParaRPr lang="en-GB" sz="1200" dirty="0"/>
                    </a:p>
                  </a:txBody>
                  <a:tcPr/>
                </a:tc>
                <a:tc>
                  <a:txBody>
                    <a:bodyPr/>
                    <a:lstStyle/>
                    <a:p>
                      <a:r>
                        <a:rPr lang="en-US" sz="1200" dirty="0" err="1"/>
                        <a:t>Kích</a:t>
                      </a:r>
                      <a:r>
                        <a:rPr lang="en-US" sz="1200" dirty="0"/>
                        <a:t> </a:t>
                      </a:r>
                      <a:r>
                        <a:rPr lang="en-US" sz="1200" dirty="0" err="1"/>
                        <a:t>thước</a:t>
                      </a:r>
                      <a:endParaRPr lang="en-GB" sz="1200" dirty="0"/>
                    </a:p>
                  </a:txBody>
                  <a:tcPr/>
                </a:tc>
                <a:tc>
                  <a:txBody>
                    <a:bodyPr/>
                    <a:lstStyle/>
                    <a:p>
                      <a:r>
                        <a:rPr lang="en-US" sz="1200" dirty="0" err="1"/>
                        <a:t>Vùng</a:t>
                      </a:r>
                      <a:r>
                        <a:rPr lang="en-US" sz="1200" dirty="0"/>
                        <a:t> </a:t>
                      </a:r>
                      <a:r>
                        <a:rPr lang="en-US" sz="1200" dirty="0" err="1"/>
                        <a:t>giá</a:t>
                      </a:r>
                      <a:r>
                        <a:rPr lang="en-US" sz="1200" dirty="0"/>
                        <a:t> </a:t>
                      </a:r>
                      <a:r>
                        <a:rPr lang="en-US" sz="1200" dirty="0" err="1"/>
                        <a:t>trị</a:t>
                      </a:r>
                      <a:endParaRPr lang="en-GB" sz="1200" dirty="0"/>
                    </a:p>
                  </a:txBody>
                  <a:tcPr/>
                </a:tc>
                <a:extLst>
                  <a:ext uri="{0D108BD9-81ED-4DB2-BD59-A6C34878D82A}">
                    <a16:rowId xmlns:a16="http://schemas.microsoft.com/office/drawing/2014/main" val="246668057"/>
                  </a:ext>
                </a:extLst>
              </a:tr>
              <a:tr h="402228">
                <a:tc>
                  <a:txBody>
                    <a:bodyPr/>
                    <a:lstStyle/>
                    <a:p>
                      <a:r>
                        <a:rPr lang="en-GB" sz="1200" dirty="0">
                          <a:effectLst/>
                        </a:rPr>
                        <a:t>char</a:t>
                      </a:r>
                    </a:p>
                  </a:txBody>
                  <a:tcPr marL="60960" marR="60960" marT="15240" marB="15240" anchor="ctr"/>
                </a:tc>
                <a:tc>
                  <a:txBody>
                    <a:bodyPr/>
                    <a:lstStyle/>
                    <a:p>
                      <a:r>
                        <a:rPr lang="en-GB" sz="1200" dirty="0">
                          <a:effectLst/>
                        </a:rPr>
                        <a:t>1 byte</a:t>
                      </a:r>
                    </a:p>
                  </a:txBody>
                  <a:tcPr marL="60960" marR="60960" marT="15240" marB="15240" anchor="ctr"/>
                </a:tc>
                <a:tc>
                  <a:txBody>
                    <a:bodyPr/>
                    <a:lstStyle/>
                    <a:p>
                      <a:r>
                        <a:rPr lang="en-GB" sz="1200">
                          <a:effectLst/>
                        </a:rPr>
                        <a:t>-128 tới 127 hoặc 0 tới 255</a:t>
                      </a:r>
                    </a:p>
                  </a:txBody>
                  <a:tcPr marL="60960" marR="60960" marT="15240" marB="15240" anchor="ctr"/>
                </a:tc>
                <a:extLst>
                  <a:ext uri="{0D108BD9-81ED-4DB2-BD59-A6C34878D82A}">
                    <a16:rowId xmlns:a16="http://schemas.microsoft.com/office/drawing/2014/main" val="3397139241"/>
                  </a:ext>
                </a:extLst>
              </a:tr>
              <a:tr h="402228">
                <a:tc>
                  <a:txBody>
                    <a:bodyPr/>
                    <a:lstStyle/>
                    <a:p>
                      <a:r>
                        <a:rPr lang="en-GB" sz="1200">
                          <a:effectLst/>
                        </a:rPr>
                        <a:t>unsigned char</a:t>
                      </a:r>
                    </a:p>
                  </a:txBody>
                  <a:tcPr marL="60960" marR="60960" marT="15240" marB="15240" anchor="ctr"/>
                </a:tc>
                <a:tc>
                  <a:txBody>
                    <a:bodyPr/>
                    <a:lstStyle/>
                    <a:p>
                      <a:r>
                        <a:rPr lang="en-GB" sz="1200">
                          <a:effectLst/>
                        </a:rPr>
                        <a:t>1 byte</a:t>
                      </a:r>
                    </a:p>
                  </a:txBody>
                  <a:tcPr marL="60960" marR="60960" marT="15240" marB="15240" anchor="ctr"/>
                </a:tc>
                <a:tc>
                  <a:txBody>
                    <a:bodyPr/>
                    <a:lstStyle/>
                    <a:p>
                      <a:r>
                        <a:rPr lang="en-GB" sz="1200">
                          <a:effectLst/>
                        </a:rPr>
                        <a:t>0 tới 255</a:t>
                      </a:r>
                    </a:p>
                  </a:txBody>
                  <a:tcPr marL="60960" marR="60960" marT="15240" marB="15240" anchor="ctr"/>
                </a:tc>
                <a:extLst>
                  <a:ext uri="{0D108BD9-81ED-4DB2-BD59-A6C34878D82A}">
                    <a16:rowId xmlns:a16="http://schemas.microsoft.com/office/drawing/2014/main" val="152939538"/>
                  </a:ext>
                </a:extLst>
              </a:tr>
              <a:tr h="257567">
                <a:tc>
                  <a:txBody>
                    <a:bodyPr/>
                    <a:lstStyle/>
                    <a:p>
                      <a:r>
                        <a:rPr lang="en-GB" sz="1200">
                          <a:effectLst/>
                        </a:rPr>
                        <a:t>signed char</a:t>
                      </a:r>
                    </a:p>
                  </a:txBody>
                  <a:tcPr marL="60960" marR="60960" marT="15240" marB="15240" anchor="ctr"/>
                </a:tc>
                <a:tc>
                  <a:txBody>
                    <a:bodyPr/>
                    <a:lstStyle/>
                    <a:p>
                      <a:r>
                        <a:rPr lang="en-GB" sz="1200">
                          <a:effectLst/>
                        </a:rPr>
                        <a:t>1 byte</a:t>
                      </a:r>
                    </a:p>
                  </a:txBody>
                  <a:tcPr marL="60960" marR="60960" marT="15240" marB="15240" anchor="ctr"/>
                </a:tc>
                <a:tc>
                  <a:txBody>
                    <a:bodyPr/>
                    <a:lstStyle/>
                    <a:p>
                      <a:r>
                        <a:rPr lang="en-GB" sz="1200" dirty="0">
                          <a:effectLst/>
                        </a:rPr>
                        <a:t>-128 </a:t>
                      </a:r>
                      <a:r>
                        <a:rPr lang="en-GB" sz="1200" dirty="0" err="1">
                          <a:effectLst/>
                        </a:rPr>
                        <a:t>tới</a:t>
                      </a:r>
                      <a:r>
                        <a:rPr lang="en-GB" sz="1200" dirty="0">
                          <a:effectLst/>
                        </a:rPr>
                        <a:t> 127</a:t>
                      </a:r>
                    </a:p>
                  </a:txBody>
                  <a:tcPr marL="60960" marR="60960" marT="15240" marB="15240" anchor="ctr"/>
                </a:tc>
                <a:extLst>
                  <a:ext uri="{0D108BD9-81ED-4DB2-BD59-A6C34878D82A}">
                    <a16:rowId xmlns:a16="http://schemas.microsoft.com/office/drawing/2014/main" val="2241032515"/>
                  </a:ext>
                </a:extLst>
              </a:tr>
              <a:tr h="592757">
                <a:tc>
                  <a:txBody>
                    <a:bodyPr/>
                    <a:lstStyle/>
                    <a:p>
                      <a:r>
                        <a:rPr lang="en-GB" sz="1200">
                          <a:effectLst/>
                        </a:rPr>
                        <a:t>int</a:t>
                      </a:r>
                    </a:p>
                  </a:txBody>
                  <a:tcPr marL="60960" marR="60960" marT="15240" marB="15240" anchor="ctr"/>
                </a:tc>
                <a:tc>
                  <a:txBody>
                    <a:bodyPr/>
                    <a:lstStyle/>
                    <a:p>
                      <a:r>
                        <a:rPr lang="en-GB" sz="1200">
                          <a:effectLst/>
                        </a:rPr>
                        <a:t>2 hoặc 4 bytes</a:t>
                      </a:r>
                    </a:p>
                  </a:txBody>
                  <a:tcPr marL="60960" marR="60960" marT="15240" marB="15240" anchor="ctr"/>
                </a:tc>
                <a:tc>
                  <a:txBody>
                    <a:bodyPr/>
                    <a:lstStyle/>
                    <a:p>
                      <a:r>
                        <a:rPr lang="en-GB" sz="1200" dirty="0">
                          <a:effectLst/>
                        </a:rPr>
                        <a:t>-32,768 </a:t>
                      </a:r>
                      <a:r>
                        <a:rPr lang="en-GB" sz="1200" dirty="0" err="1">
                          <a:effectLst/>
                        </a:rPr>
                        <a:t>tới</a:t>
                      </a:r>
                      <a:r>
                        <a:rPr lang="en-GB" sz="1200" dirty="0">
                          <a:effectLst/>
                        </a:rPr>
                        <a:t> 32,767 </a:t>
                      </a:r>
                      <a:r>
                        <a:rPr lang="en-GB" sz="1200" dirty="0" err="1">
                          <a:effectLst/>
                        </a:rPr>
                        <a:t>hoặc</a:t>
                      </a:r>
                      <a:r>
                        <a:rPr lang="en-GB" sz="1200" dirty="0">
                          <a:effectLst/>
                        </a:rPr>
                        <a:t> -2,147,483,648 </a:t>
                      </a:r>
                      <a:r>
                        <a:rPr lang="en-GB" sz="1200" dirty="0" err="1">
                          <a:effectLst/>
                        </a:rPr>
                        <a:t>tới</a:t>
                      </a:r>
                      <a:r>
                        <a:rPr lang="en-GB" sz="1200" dirty="0">
                          <a:effectLst/>
                        </a:rPr>
                        <a:t> 2,147,483,647</a:t>
                      </a:r>
                    </a:p>
                  </a:txBody>
                  <a:tcPr marL="60960" marR="60960" marT="15240" marB="15240" anchor="ctr"/>
                </a:tc>
                <a:extLst>
                  <a:ext uri="{0D108BD9-81ED-4DB2-BD59-A6C34878D82A}">
                    <a16:rowId xmlns:a16="http://schemas.microsoft.com/office/drawing/2014/main" val="897196092"/>
                  </a:ext>
                </a:extLst>
              </a:tr>
              <a:tr h="402228">
                <a:tc>
                  <a:txBody>
                    <a:bodyPr/>
                    <a:lstStyle/>
                    <a:p>
                      <a:r>
                        <a:rPr lang="en-GB" sz="1200">
                          <a:effectLst/>
                        </a:rPr>
                        <a:t>unsigned int</a:t>
                      </a:r>
                    </a:p>
                  </a:txBody>
                  <a:tcPr marL="60960" marR="60960" marT="15240" marB="15240" anchor="ctr"/>
                </a:tc>
                <a:tc>
                  <a:txBody>
                    <a:bodyPr/>
                    <a:lstStyle/>
                    <a:p>
                      <a:r>
                        <a:rPr lang="en-GB" sz="1200">
                          <a:effectLst/>
                        </a:rPr>
                        <a:t>2 hoặc 4 bytes</a:t>
                      </a:r>
                    </a:p>
                  </a:txBody>
                  <a:tcPr marL="60960" marR="60960" marT="15240" marB="15240" anchor="ctr"/>
                </a:tc>
                <a:tc>
                  <a:txBody>
                    <a:bodyPr/>
                    <a:lstStyle/>
                    <a:p>
                      <a:r>
                        <a:rPr lang="en-GB" sz="1200">
                          <a:effectLst/>
                        </a:rPr>
                        <a:t>0 tới 65,535 hoặc 0 tới 4,294,967,295</a:t>
                      </a:r>
                    </a:p>
                  </a:txBody>
                  <a:tcPr marL="60960" marR="60960" marT="15240" marB="15240" anchor="ctr"/>
                </a:tc>
                <a:extLst>
                  <a:ext uri="{0D108BD9-81ED-4DB2-BD59-A6C34878D82A}">
                    <a16:rowId xmlns:a16="http://schemas.microsoft.com/office/drawing/2014/main" val="3503216486"/>
                  </a:ext>
                </a:extLst>
              </a:tr>
              <a:tr h="257567">
                <a:tc>
                  <a:txBody>
                    <a:bodyPr/>
                    <a:lstStyle/>
                    <a:p>
                      <a:r>
                        <a:rPr lang="en-GB" sz="1200">
                          <a:effectLst/>
                        </a:rPr>
                        <a:t>short</a:t>
                      </a:r>
                    </a:p>
                  </a:txBody>
                  <a:tcPr marL="60960" marR="60960" marT="15240" marB="15240" anchor="ctr"/>
                </a:tc>
                <a:tc>
                  <a:txBody>
                    <a:bodyPr/>
                    <a:lstStyle/>
                    <a:p>
                      <a:r>
                        <a:rPr lang="en-GB" sz="1200">
                          <a:effectLst/>
                        </a:rPr>
                        <a:t>2 bytes</a:t>
                      </a:r>
                    </a:p>
                  </a:txBody>
                  <a:tcPr marL="60960" marR="60960" marT="15240" marB="15240" anchor="ctr"/>
                </a:tc>
                <a:tc>
                  <a:txBody>
                    <a:bodyPr/>
                    <a:lstStyle/>
                    <a:p>
                      <a:r>
                        <a:rPr lang="en-GB" sz="1200">
                          <a:effectLst/>
                        </a:rPr>
                        <a:t>-32,768 tới 32,767</a:t>
                      </a:r>
                    </a:p>
                  </a:txBody>
                  <a:tcPr marL="60960" marR="60960" marT="15240" marB="15240" anchor="ctr"/>
                </a:tc>
                <a:extLst>
                  <a:ext uri="{0D108BD9-81ED-4DB2-BD59-A6C34878D82A}">
                    <a16:rowId xmlns:a16="http://schemas.microsoft.com/office/drawing/2014/main" val="4113928845"/>
                  </a:ext>
                </a:extLst>
              </a:tr>
              <a:tr h="402228">
                <a:tc>
                  <a:txBody>
                    <a:bodyPr/>
                    <a:lstStyle/>
                    <a:p>
                      <a:r>
                        <a:rPr lang="en-GB" sz="1200">
                          <a:effectLst/>
                        </a:rPr>
                        <a:t>unsigned short</a:t>
                      </a:r>
                    </a:p>
                  </a:txBody>
                  <a:tcPr marL="60960" marR="60960" marT="15240" marB="15240" anchor="ctr"/>
                </a:tc>
                <a:tc>
                  <a:txBody>
                    <a:bodyPr/>
                    <a:lstStyle/>
                    <a:p>
                      <a:r>
                        <a:rPr lang="en-GB" sz="1200">
                          <a:effectLst/>
                        </a:rPr>
                        <a:t>2 bytes</a:t>
                      </a:r>
                    </a:p>
                  </a:txBody>
                  <a:tcPr marL="60960" marR="60960" marT="15240" marB="15240" anchor="ctr"/>
                </a:tc>
                <a:tc>
                  <a:txBody>
                    <a:bodyPr/>
                    <a:lstStyle/>
                    <a:p>
                      <a:r>
                        <a:rPr lang="en-GB" sz="1200">
                          <a:effectLst/>
                        </a:rPr>
                        <a:t>0 tới 65,535</a:t>
                      </a:r>
                    </a:p>
                  </a:txBody>
                  <a:tcPr marL="60960" marR="60960" marT="15240" marB="15240" anchor="ctr"/>
                </a:tc>
                <a:extLst>
                  <a:ext uri="{0D108BD9-81ED-4DB2-BD59-A6C34878D82A}">
                    <a16:rowId xmlns:a16="http://schemas.microsoft.com/office/drawing/2014/main" val="4249365502"/>
                  </a:ext>
                </a:extLst>
              </a:tr>
              <a:tr h="402228">
                <a:tc>
                  <a:txBody>
                    <a:bodyPr/>
                    <a:lstStyle/>
                    <a:p>
                      <a:r>
                        <a:rPr lang="en-GB" sz="1200">
                          <a:effectLst/>
                        </a:rPr>
                        <a:t>long</a:t>
                      </a:r>
                    </a:p>
                  </a:txBody>
                  <a:tcPr marL="60960" marR="60960" marT="15240" marB="15240" anchor="ctr"/>
                </a:tc>
                <a:tc>
                  <a:txBody>
                    <a:bodyPr/>
                    <a:lstStyle/>
                    <a:p>
                      <a:r>
                        <a:rPr lang="en-GB" sz="1200">
                          <a:effectLst/>
                        </a:rPr>
                        <a:t>4 bytes</a:t>
                      </a:r>
                    </a:p>
                  </a:txBody>
                  <a:tcPr marL="60960" marR="60960" marT="15240" marB="15240" anchor="ctr"/>
                </a:tc>
                <a:tc>
                  <a:txBody>
                    <a:bodyPr/>
                    <a:lstStyle/>
                    <a:p>
                      <a:r>
                        <a:rPr lang="en-GB" sz="1200">
                          <a:effectLst/>
                        </a:rPr>
                        <a:t>-2,147,483,648 tới 2,147,483,647</a:t>
                      </a:r>
                    </a:p>
                  </a:txBody>
                  <a:tcPr marL="60960" marR="60960" marT="15240" marB="15240" anchor="ctr"/>
                </a:tc>
                <a:extLst>
                  <a:ext uri="{0D108BD9-81ED-4DB2-BD59-A6C34878D82A}">
                    <a16:rowId xmlns:a16="http://schemas.microsoft.com/office/drawing/2014/main" val="2901406111"/>
                  </a:ext>
                </a:extLst>
              </a:tr>
              <a:tr h="402228">
                <a:tc>
                  <a:txBody>
                    <a:bodyPr/>
                    <a:lstStyle/>
                    <a:p>
                      <a:r>
                        <a:rPr lang="en-GB" sz="1200" dirty="0">
                          <a:effectLst/>
                        </a:rPr>
                        <a:t>unsigned long</a:t>
                      </a:r>
                    </a:p>
                  </a:txBody>
                  <a:tcPr marL="60960" marR="60960" marT="15240" marB="15240" anchor="ctr"/>
                </a:tc>
                <a:tc>
                  <a:txBody>
                    <a:bodyPr/>
                    <a:lstStyle/>
                    <a:p>
                      <a:r>
                        <a:rPr lang="en-GB" sz="1200">
                          <a:effectLst/>
                        </a:rPr>
                        <a:t>4 bytes</a:t>
                      </a:r>
                    </a:p>
                  </a:txBody>
                  <a:tcPr marL="60960" marR="60960" marT="15240" marB="15240" anchor="ctr"/>
                </a:tc>
                <a:tc>
                  <a:txBody>
                    <a:bodyPr/>
                    <a:lstStyle/>
                    <a:p>
                      <a:r>
                        <a:rPr lang="en-GB" sz="1200" dirty="0">
                          <a:effectLst/>
                        </a:rPr>
                        <a:t>0 </a:t>
                      </a:r>
                      <a:r>
                        <a:rPr lang="en-GB" sz="1200" dirty="0" err="1">
                          <a:effectLst/>
                        </a:rPr>
                        <a:t>tới</a:t>
                      </a:r>
                      <a:r>
                        <a:rPr lang="en-GB" sz="1200" dirty="0">
                          <a:effectLst/>
                        </a:rPr>
                        <a:t> 4,294,967,295</a:t>
                      </a:r>
                    </a:p>
                  </a:txBody>
                  <a:tcPr marL="60960" marR="60960" marT="15240" marB="15240" anchor="ctr"/>
                </a:tc>
                <a:extLst>
                  <a:ext uri="{0D108BD9-81ED-4DB2-BD59-A6C34878D82A}">
                    <a16:rowId xmlns:a16="http://schemas.microsoft.com/office/drawing/2014/main" val="4111338154"/>
                  </a:ext>
                </a:extLst>
              </a:tr>
            </a:tbl>
          </a:graphicData>
        </a:graphic>
      </p:graphicFrame>
    </p:spTree>
    <p:extLst>
      <p:ext uri="{BB962C8B-B14F-4D97-AF65-F5344CB8AC3E}">
        <p14:creationId xmlns:p14="http://schemas.microsoft.com/office/powerpoint/2010/main" val="377232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854B-FFE6-07E9-0E2C-AB0CC3EB2549}"/>
              </a:ext>
            </a:extLst>
          </p:cNvPr>
          <p:cNvSpPr>
            <a:spLocks noGrp="1"/>
          </p:cNvSpPr>
          <p:nvPr>
            <p:ph type="title"/>
          </p:nvPr>
        </p:nvSpPr>
        <p:spPr/>
        <p:txBody>
          <a:bodyPr/>
          <a:lstStyle/>
          <a:p>
            <a:r>
              <a:rPr lang="en-US" dirty="0"/>
              <a:t>2. </a:t>
            </a:r>
            <a:r>
              <a:rPr lang="en-US" dirty="0" err="1"/>
              <a:t>Kiểu</a:t>
            </a:r>
            <a:r>
              <a:rPr lang="en-US" dirty="0"/>
              <a:t> </a:t>
            </a:r>
            <a:r>
              <a:rPr lang="en-US" dirty="0" err="1"/>
              <a:t>số</a:t>
            </a:r>
            <a:r>
              <a:rPr lang="en-US" dirty="0"/>
              <a:t> </a:t>
            </a:r>
            <a:r>
              <a:rPr lang="en-US" dirty="0" err="1"/>
              <a:t>thực</a:t>
            </a:r>
            <a:r>
              <a:rPr lang="en-US" dirty="0"/>
              <a:t>(float)</a:t>
            </a:r>
            <a:endParaRPr lang="en-GB" dirty="0"/>
          </a:p>
        </p:txBody>
      </p:sp>
      <p:graphicFrame>
        <p:nvGraphicFramePr>
          <p:cNvPr id="3" name="Table 3">
            <a:extLst>
              <a:ext uri="{FF2B5EF4-FFF2-40B4-BE49-F238E27FC236}">
                <a16:creationId xmlns:a16="http://schemas.microsoft.com/office/drawing/2014/main" id="{D278CAAE-939D-EAD0-5026-6A81355F1510}"/>
              </a:ext>
            </a:extLst>
          </p:cNvPr>
          <p:cNvGraphicFramePr>
            <a:graphicFrameLocks noGrp="1"/>
          </p:cNvGraphicFramePr>
          <p:nvPr>
            <p:extLst>
              <p:ext uri="{D42A27DB-BD31-4B8C-83A1-F6EECF244321}">
                <p14:modId xmlns:p14="http://schemas.microsoft.com/office/powerpoint/2010/main" val="1436642506"/>
              </p:ext>
            </p:extLst>
          </p:nvPr>
        </p:nvGraphicFramePr>
        <p:xfrm>
          <a:off x="680321" y="2687320"/>
          <a:ext cx="8128000" cy="2509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473456705"/>
                    </a:ext>
                  </a:extLst>
                </a:gridCol>
                <a:gridCol w="1625600">
                  <a:extLst>
                    <a:ext uri="{9D8B030D-6E8A-4147-A177-3AD203B41FA5}">
                      <a16:colId xmlns:a16="http://schemas.microsoft.com/office/drawing/2014/main" val="3123169289"/>
                    </a:ext>
                  </a:extLst>
                </a:gridCol>
                <a:gridCol w="1625600">
                  <a:extLst>
                    <a:ext uri="{9D8B030D-6E8A-4147-A177-3AD203B41FA5}">
                      <a16:colId xmlns:a16="http://schemas.microsoft.com/office/drawing/2014/main" val="1709435914"/>
                    </a:ext>
                  </a:extLst>
                </a:gridCol>
                <a:gridCol w="1625600">
                  <a:extLst>
                    <a:ext uri="{9D8B030D-6E8A-4147-A177-3AD203B41FA5}">
                      <a16:colId xmlns:a16="http://schemas.microsoft.com/office/drawing/2014/main" val="2427088162"/>
                    </a:ext>
                  </a:extLst>
                </a:gridCol>
                <a:gridCol w="1625600">
                  <a:extLst>
                    <a:ext uri="{9D8B030D-6E8A-4147-A177-3AD203B41FA5}">
                      <a16:colId xmlns:a16="http://schemas.microsoft.com/office/drawing/2014/main" val="2602864906"/>
                    </a:ext>
                  </a:extLst>
                </a:gridCol>
              </a:tblGrid>
              <a:tr h="370840">
                <a:tc>
                  <a:txBody>
                    <a:bodyPr/>
                    <a:lstStyle/>
                    <a:p>
                      <a:r>
                        <a:rPr lang="en-GB" sz="1600">
                          <a:effectLst/>
                        </a:rPr>
                        <a:t>char</a:t>
                      </a:r>
                    </a:p>
                  </a:txBody>
                  <a:tcPr marL="60960" marR="60960" marT="15240" marB="15240" anchor="ctr"/>
                </a:tc>
                <a:tc>
                  <a:txBody>
                    <a:bodyPr/>
                    <a:lstStyle/>
                    <a:p>
                      <a:r>
                        <a:rPr lang="en-GB" sz="1600">
                          <a:effectLst/>
                        </a:rPr>
                        <a:t>1 byte</a:t>
                      </a:r>
                    </a:p>
                  </a:txBody>
                  <a:tcPr marL="60960" marR="60960" marT="15240" marB="15240" anchor="ctr"/>
                </a:tc>
                <a:tc>
                  <a:txBody>
                    <a:bodyPr/>
                    <a:lstStyle/>
                    <a:p>
                      <a:r>
                        <a:rPr lang="en-GB" sz="1600">
                          <a:effectLst/>
                        </a:rPr>
                        <a:t>-128 tới 127 hoặc 0 tới 255</a:t>
                      </a:r>
                    </a:p>
                  </a:txBody>
                  <a:tcPr marL="60960" marR="60960" marT="15240" marB="15240" anchor="ctr"/>
                </a:tc>
                <a:tc>
                  <a:txBody>
                    <a:bodyPr/>
                    <a:lstStyle/>
                    <a:p>
                      <a:r>
                        <a:rPr lang="en-GB" sz="1600">
                          <a:effectLst/>
                        </a:rPr>
                        <a:t>char</a:t>
                      </a:r>
                    </a:p>
                  </a:txBody>
                  <a:tcPr marL="60960" marR="60960" marT="15240" marB="15240" anchor="ctr"/>
                </a:tc>
                <a:tc>
                  <a:txBody>
                    <a:bodyPr/>
                    <a:lstStyle/>
                    <a:p>
                      <a:r>
                        <a:rPr lang="en-GB" sz="1600">
                          <a:effectLst/>
                        </a:rPr>
                        <a:t>1 byte</a:t>
                      </a:r>
                    </a:p>
                  </a:txBody>
                  <a:tcPr marL="60960" marR="60960" marT="15240" marB="15240" anchor="ctr"/>
                </a:tc>
                <a:extLst>
                  <a:ext uri="{0D108BD9-81ED-4DB2-BD59-A6C34878D82A}">
                    <a16:rowId xmlns:a16="http://schemas.microsoft.com/office/drawing/2014/main" val="577272420"/>
                  </a:ext>
                </a:extLst>
              </a:tr>
              <a:tr h="370840">
                <a:tc>
                  <a:txBody>
                    <a:bodyPr/>
                    <a:lstStyle/>
                    <a:p>
                      <a:r>
                        <a:rPr lang="en-GB" sz="1600">
                          <a:effectLst/>
                        </a:rPr>
                        <a:t>unsigned char</a:t>
                      </a:r>
                    </a:p>
                  </a:txBody>
                  <a:tcPr marL="60960" marR="60960" marT="15240" marB="15240" anchor="ctr"/>
                </a:tc>
                <a:tc>
                  <a:txBody>
                    <a:bodyPr/>
                    <a:lstStyle/>
                    <a:p>
                      <a:r>
                        <a:rPr lang="en-GB" sz="1600">
                          <a:effectLst/>
                        </a:rPr>
                        <a:t>1 byte</a:t>
                      </a:r>
                    </a:p>
                  </a:txBody>
                  <a:tcPr marL="60960" marR="60960" marT="15240" marB="15240" anchor="ctr"/>
                </a:tc>
                <a:tc>
                  <a:txBody>
                    <a:bodyPr/>
                    <a:lstStyle/>
                    <a:p>
                      <a:r>
                        <a:rPr lang="en-GB" sz="1600">
                          <a:effectLst/>
                        </a:rPr>
                        <a:t>0 tới 255</a:t>
                      </a:r>
                    </a:p>
                  </a:txBody>
                  <a:tcPr marL="60960" marR="60960" marT="15240" marB="15240" anchor="ctr"/>
                </a:tc>
                <a:tc>
                  <a:txBody>
                    <a:bodyPr/>
                    <a:lstStyle/>
                    <a:p>
                      <a:r>
                        <a:rPr lang="en-GB" sz="1600">
                          <a:effectLst/>
                        </a:rPr>
                        <a:t>unsigned char</a:t>
                      </a:r>
                    </a:p>
                  </a:txBody>
                  <a:tcPr marL="60960" marR="60960" marT="15240" marB="15240" anchor="ctr"/>
                </a:tc>
                <a:tc>
                  <a:txBody>
                    <a:bodyPr/>
                    <a:lstStyle/>
                    <a:p>
                      <a:r>
                        <a:rPr lang="en-GB" sz="1600">
                          <a:effectLst/>
                        </a:rPr>
                        <a:t>1 byte</a:t>
                      </a:r>
                    </a:p>
                  </a:txBody>
                  <a:tcPr marL="60960" marR="60960" marT="15240" marB="15240" anchor="ctr"/>
                </a:tc>
                <a:extLst>
                  <a:ext uri="{0D108BD9-81ED-4DB2-BD59-A6C34878D82A}">
                    <a16:rowId xmlns:a16="http://schemas.microsoft.com/office/drawing/2014/main" val="2149498053"/>
                  </a:ext>
                </a:extLst>
              </a:tr>
              <a:tr h="370840">
                <a:tc>
                  <a:txBody>
                    <a:bodyPr/>
                    <a:lstStyle/>
                    <a:p>
                      <a:r>
                        <a:rPr lang="en-GB" sz="1600">
                          <a:effectLst/>
                        </a:rPr>
                        <a:t>signed char</a:t>
                      </a:r>
                    </a:p>
                  </a:txBody>
                  <a:tcPr marL="60960" marR="60960" marT="15240" marB="15240" anchor="ctr"/>
                </a:tc>
                <a:tc>
                  <a:txBody>
                    <a:bodyPr/>
                    <a:lstStyle/>
                    <a:p>
                      <a:r>
                        <a:rPr lang="en-GB" sz="1600">
                          <a:effectLst/>
                        </a:rPr>
                        <a:t>1 byte</a:t>
                      </a:r>
                    </a:p>
                  </a:txBody>
                  <a:tcPr marL="60960" marR="60960" marT="15240" marB="15240" anchor="ctr"/>
                </a:tc>
                <a:tc>
                  <a:txBody>
                    <a:bodyPr/>
                    <a:lstStyle/>
                    <a:p>
                      <a:r>
                        <a:rPr lang="en-GB" sz="1600">
                          <a:effectLst/>
                        </a:rPr>
                        <a:t>-128 tới 127</a:t>
                      </a:r>
                    </a:p>
                  </a:txBody>
                  <a:tcPr marL="60960" marR="60960" marT="15240" marB="15240" anchor="ctr"/>
                </a:tc>
                <a:tc>
                  <a:txBody>
                    <a:bodyPr/>
                    <a:lstStyle/>
                    <a:p>
                      <a:r>
                        <a:rPr lang="en-GB" sz="1600">
                          <a:effectLst/>
                        </a:rPr>
                        <a:t>signed char</a:t>
                      </a:r>
                    </a:p>
                  </a:txBody>
                  <a:tcPr marL="60960" marR="60960" marT="15240" marB="15240" anchor="ctr"/>
                </a:tc>
                <a:tc>
                  <a:txBody>
                    <a:bodyPr/>
                    <a:lstStyle/>
                    <a:p>
                      <a:r>
                        <a:rPr lang="en-GB" sz="1600">
                          <a:effectLst/>
                        </a:rPr>
                        <a:t>1 byte</a:t>
                      </a:r>
                    </a:p>
                  </a:txBody>
                  <a:tcPr marL="60960" marR="60960" marT="15240" marB="15240" anchor="ctr"/>
                </a:tc>
                <a:extLst>
                  <a:ext uri="{0D108BD9-81ED-4DB2-BD59-A6C34878D82A}">
                    <a16:rowId xmlns:a16="http://schemas.microsoft.com/office/drawing/2014/main" val="2024962328"/>
                  </a:ext>
                </a:extLst>
              </a:tr>
              <a:tr h="370840">
                <a:tc>
                  <a:txBody>
                    <a:bodyPr/>
                    <a:lstStyle/>
                    <a:p>
                      <a:r>
                        <a:rPr lang="en-GB" sz="1600">
                          <a:effectLst/>
                        </a:rPr>
                        <a:t>int</a:t>
                      </a:r>
                    </a:p>
                  </a:txBody>
                  <a:tcPr marL="60960" marR="60960" marT="15240" marB="15240" anchor="ctr"/>
                </a:tc>
                <a:tc>
                  <a:txBody>
                    <a:bodyPr/>
                    <a:lstStyle/>
                    <a:p>
                      <a:r>
                        <a:rPr lang="en-GB" sz="1600">
                          <a:effectLst/>
                        </a:rPr>
                        <a:t>2 hoặc 4 bytes</a:t>
                      </a:r>
                    </a:p>
                  </a:txBody>
                  <a:tcPr marL="60960" marR="60960" marT="15240" marB="15240" anchor="ctr"/>
                </a:tc>
                <a:tc>
                  <a:txBody>
                    <a:bodyPr/>
                    <a:lstStyle/>
                    <a:p>
                      <a:r>
                        <a:rPr lang="en-GB" sz="1600">
                          <a:effectLst/>
                        </a:rPr>
                        <a:t>-32,768 tới 32,767 hoặc -2,147,483,648 tới 2,147,483,647</a:t>
                      </a:r>
                    </a:p>
                  </a:txBody>
                  <a:tcPr marL="60960" marR="60960" marT="15240" marB="15240" anchor="ctr"/>
                </a:tc>
                <a:tc>
                  <a:txBody>
                    <a:bodyPr/>
                    <a:lstStyle/>
                    <a:p>
                      <a:r>
                        <a:rPr lang="en-GB" sz="1600">
                          <a:effectLst/>
                        </a:rPr>
                        <a:t>int</a:t>
                      </a:r>
                    </a:p>
                  </a:txBody>
                  <a:tcPr marL="60960" marR="60960" marT="15240" marB="15240" anchor="ctr"/>
                </a:tc>
                <a:tc>
                  <a:txBody>
                    <a:bodyPr/>
                    <a:lstStyle/>
                    <a:p>
                      <a:r>
                        <a:rPr lang="en-GB" sz="1600" dirty="0">
                          <a:effectLst/>
                        </a:rPr>
                        <a:t>2 </a:t>
                      </a:r>
                      <a:r>
                        <a:rPr lang="en-GB" sz="1600" dirty="0" err="1">
                          <a:effectLst/>
                        </a:rPr>
                        <a:t>hoặc</a:t>
                      </a:r>
                      <a:r>
                        <a:rPr lang="en-GB" sz="1600" dirty="0">
                          <a:effectLst/>
                        </a:rPr>
                        <a:t> 4 bytes</a:t>
                      </a:r>
                    </a:p>
                  </a:txBody>
                  <a:tcPr marL="60960" marR="60960" marT="15240" marB="15240" anchor="ctr"/>
                </a:tc>
                <a:extLst>
                  <a:ext uri="{0D108BD9-81ED-4DB2-BD59-A6C34878D82A}">
                    <a16:rowId xmlns:a16="http://schemas.microsoft.com/office/drawing/2014/main" val="2733634673"/>
                  </a:ext>
                </a:extLst>
              </a:tr>
            </a:tbl>
          </a:graphicData>
        </a:graphic>
      </p:graphicFrame>
    </p:spTree>
    <p:extLst>
      <p:ext uri="{BB962C8B-B14F-4D97-AF65-F5344CB8AC3E}">
        <p14:creationId xmlns:p14="http://schemas.microsoft.com/office/powerpoint/2010/main" val="4205754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897D63-1E8D-18E7-8389-927FFD9503EA}"/>
              </a:ext>
            </a:extLst>
          </p:cNvPr>
          <p:cNvPicPr>
            <a:picLocks noChangeAspect="1"/>
          </p:cNvPicPr>
          <p:nvPr/>
        </p:nvPicPr>
        <p:blipFill>
          <a:blip r:embed="rId2"/>
          <a:stretch>
            <a:fillRect/>
          </a:stretch>
        </p:blipFill>
        <p:spPr>
          <a:xfrm>
            <a:off x="558962" y="0"/>
            <a:ext cx="10725150" cy="3438525"/>
          </a:xfrm>
          <a:prstGeom prst="rect">
            <a:avLst/>
          </a:prstGeom>
        </p:spPr>
      </p:pic>
      <p:pic>
        <p:nvPicPr>
          <p:cNvPr id="7" name="Picture 6">
            <a:extLst>
              <a:ext uri="{FF2B5EF4-FFF2-40B4-BE49-F238E27FC236}">
                <a16:creationId xmlns:a16="http://schemas.microsoft.com/office/drawing/2014/main" id="{0DC4BB53-1C73-E4F6-3227-F203722186C5}"/>
              </a:ext>
            </a:extLst>
          </p:cNvPr>
          <p:cNvPicPr>
            <a:picLocks noChangeAspect="1"/>
          </p:cNvPicPr>
          <p:nvPr/>
        </p:nvPicPr>
        <p:blipFill>
          <a:blip r:embed="rId3"/>
          <a:stretch>
            <a:fillRect/>
          </a:stretch>
        </p:blipFill>
        <p:spPr>
          <a:xfrm>
            <a:off x="558962" y="3506074"/>
            <a:ext cx="10725150" cy="3124200"/>
          </a:xfrm>
          <a:prstGeom prst="rect">
            <a:avLst/>
          </a:prstGeom>
        </p:spPr>
      </p:pic>
    </p:spTree>
    <p:extLst>
      <p:ext uri="{BB962C8B-B14F-4D97-AF65-F5344CB8AC3E}">
        <p14:creationId xmlns:p14="http://schemas.microsoft.com/office/powerpoint/2010/main" val="659118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854B-FFE6-07E9-0E2C-AB0CC3EB2549}"/>
              </a:ext>
            </a:extLst>
          </p:cNvPr>
          <p:cNvSpPr>
            <a:spLocks noGrp="1"/>
          </p:cNvSpPr>
          <p:nvPr>
            <p:ph type="title"/>
          </p:nvPr>
        </p:nvSpPr>
        <p:spPr/>
        <p:txBody>
          <a:bodyPr/>
          <a:lstStyle/>
          <a:p>
            <a:r>
              <a:rPr lang="en-US" dirty="0"/>
              <a:t>3. </a:t>
            </a:r>
            <a:r>
              <a:rPr lang="en-US" dirty="0" err="1"/>
              <a:t>Sizeof</a:t>
            </a:r>
            <a:r>
              <a:rPr lang="en-US" dirty="0"/>
              <a:t> and Modifier</a:t>
            </a:r>
            <a:endParaRPr lang="en-GB" dirty="0"/>
          </a:p>
        </p:txBody>
      </p:sp>
      <p:sp>
        <p:nvSpPr>
          <p:cNvPr id="4" name="TextBox 3">
            <a:extLst>
              <a:ext uri="{FF2B5EF4-FFF2-40B4-BE49-F238E27FC236}">
                <a16:creationId xmlns:a16="http://schemas.microsoft.com/office/drawing/2014/main" id="{DA0F035F-F16D-65FB-E5DC-568648448A0A}"/>
              </a:ext>
            </a:extLst>
          </p:cNvPr>
          <p:cNvSpPr txBox="1"/>
          <p:nvPr/>
        </p:nvSpPr>
        <p:spPr>
          <a:xfrm>
            <a:off x="811764" y="2183363"/>
            <a:ext cx="10095722" cy="2031325"/>
          </a:xfrm>
          <a:prstGeom prst="rect">
            <a:avLst/>
          </a:prstGeom>
          <a:noFill/>
        </p:spPr>
        <p:txBody>
          <a:bodyPr wrap="square" rtlCol="0">
            <a:spAutoFit/>
          </a:bodyPr>
          <a:lstStyle/>
          <a:p>
            <a:pPr marL="285750" indent="-285750">
              <a:buFont typeface="Arial" panose="020B0604020202020204" pitchFamily="34" charset="0"/>
              <a:buChar char="•"/>
            </a:pPr>
            <a:r>
              <a:rPr lang="en-US" dirty="0" err="1"/>
              <a:t>Sizeof</a:t>
            </a:r>
            <a:r>
              <a:rPr lang="en-US" dirty="0"/>
              <a:t> :</a:t>
            </a:r>
            <a:r>
              <a:rPr lang="en-US" dirty="0" err="1"/>
              <a:t>toán</a:t>
            </a:r>
            <a:r>
              <a:rPr lang="en-US" dirty="0"/>
              <a:t> </a:t>
            </a:r>
            <a:r>
              <a:rPr lang="en-US" dirty="0" err="1"/>
              <a:t>tử</a:t>
            </a:r>
            <a:r>
              <a:rPr lang="en-US" dirty="0"/>
              <a:t> </a:t>
            </a:r>
            <a:r>
              <a:rPr lang="en-US" dirty="0" err="1"/>
              <a:t>trả</a:t>
            </a:r>
            <a:r>
              <a:rPr lang="en-US" dirty="0"/>
              <a:t> </a:t>
            </a:r>
            <a:r>
              <a:rPr lang="en-US" dirty="0" err="1"/>
              <a:t>về</a:t>
            </a:r>
            <a:r>
              <a:rPr lang="en-US" dirty="0"/>
              <a:t> </a:t>
            </a:r>
            <a:r>
              <a:rPr lang="en-US" dirty="0" err="1"/>
              <a:t>kích</a:t>
            </a:r>
            <a:r>
              <a:rPr lang="en-US" dirty="0"/>
              <a:t> </a:t>
            </a:r>
            <a:r>
              <a:rPr lang="en-US" dirty="0" err="1"/>
              <a:t>thước</a:t>
            </a:r>
            <a:r>
              <a:rPr lang="en-US" dirty="0"/>
              <a:t> </a:t>
            </a:r>
            <a:r>
              <a:rPr lang="en-US" dirty="0" err="1"/>
              <a:t>của</a:t>
            </a:r>
            <a:r>
              <a:rPr lang="en-US" dirty="0"/>
              <a:t> </a:t>
            </a:r>
            <a:r>
              <a:rPr lang="en-US" dirty="0" err="1"/>
              <a:t>một</a:t>
            </a:r>
            <a:r>
              <a:rPr lang="en-US" dirty="0"/>
              <a:t> </a:t>
            </a:r>
            <a:r>
              <a:rPr lang="en-US" dirty="0" err="1"/>
              <a:t>biến</a:t>
            </a:r>
            <a:r>
              <a:rPr lang="en-US" dirty="0"/>
              <a:t> </a:t>
            </a:r>
            <a:r>
              <a:rPr lang="en-US" dirty="0" err="1"/>
              <a:t>hoặc</a:t>
            </a:r>
            <a:r>
              <a:rPr lang="en-US" dirty="0"/>
              <a:t> </a:t>
            </a:r>
            <a:r>
              <a:rPr lang="en-US" dirty="0" err="1"/>
              <a:t>một</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tính</a:t>
            </a:r>
            <a:r>
              <a:rPr lang="en-US" dirty="0"/>
              <a:t> </a:t>
            </a:r>
            <a:r>
              <a:rPr lang="en-US" dirty="0" err="1"/>
              <a:t>bằng</a:t>
            </a:r>
            <a:r>
              <a:rPr lang="en-US" dirty="0"/>
              <a:t> Byte</a:t>
            </a:r>
          </a:p>
          <a:p>
            <a:pPr marL="285750" indent="-285750">
              <a:buFont typeface="Arial" panose="020B0604020202020204" pitchFamily="34" charset="0"/>
              <a:buChar char="•"/>
            </a:pPr>
            <a:r>
              <a:rPr lang="en-US" dirty="0"/>
              <a:t>Modifier : C++ modifier </a:t>
            </a:r>
            <a:r>
              <a:rPr lang="en-US" dirty="0" err="1"/>
              <a:t>cung</a:t>
            </a:r>
            <a:r>
              <a:rPr lang="en-US" dirty="0"/>
              <a:t> </a:t>
            </a:r>
            <a:r>
              <a:rPr lang="en-US" dirty="0" err="1"/>
              <a:t>cấp</a:t>
            </a:r>
            <a:r>
              <a:rPr lang="en-US" dirty="0"/>
              <a:t> </a:t>
            </a:r>
            <a:r>
              <a:rPr lang="en-US" dirty="0" err="1"/>
              <a:t>khả</a:t>
            </a:r>
            <a:r>
              <a:rPr lang="en-US" dirty="0"/>
              <a:t> </a:t>
            </a:r>
            <a:r>
              <a:rPr lang="en-US" dirty="0" err="1"/>
              <a:t>năng</a:t>
            </a:r>
            <a:r>
              <a:rPr lang="en-US" dirty="0"/>
              <a:t> </a:t>
            </a:r>
            <a:r>
              <a:rPr lang="en-US" dirty="0" err="1"/>
              <a:t>thay</a:t>
            </a:r>
            <a:r>
              <a:rPr lang="en-US" dirty="0"/>
              <a:t> </a:t>
            </a:r>
            <a:r>
              <a:rPr lang="en-US" dirty="0" err="1"/>
              <a:t>đổi</a:t>
            </a:r>
            <a:r>
              <a:rPr lang="en-US" dirty="0"/>
              <a:t> </a:t>
            </a:r>
            <a:r>
              <a:rPr lang="en-US" dirty="0" err="1"/>
              <a:t>tính</a:t>
            </a:r>
            <a:r>
              <a:rPr lang="en-US" dirty="0"/>
              <a:t> </a:t>
            </a:r>
            <a:r>
              <a:rPr lang="en-US" dirty="0" err="1"/>
              <a:t>chất</a:t>
            </a:r>
            <a:r>
              <a:rPr lang="en-US" dirty="0"/>
              <a:t> </a:t>
            </a:r>
            <a:r>
              <a:rPr lang="en-US" dirty="0" err="1"/>
              <a:t>của</a:t>
            </a:r>
            <a:r>
              <a:rPr lang="en-US" dirty="0"/>
              <a:t> </a:t>
            </a:r>
            <a:r>
              <a:rPr lang="en-US" dirty="0" err="1"/>
              <a:t>các</a:t>
            </a:r>
            <a:r>
              <a:rPr lang="en-US" dirty="0"/>
              <a:t> </a:t>
            </a:r>
            <a:r>
              <a:rPr lang="en-US" dirty="0" err="1"/>
              <a:t>kiểu</a:t>
            </a:r>
            <a:r>
              <a:rPr lang="en-US" dirty="0"/>
              <a:t> </a:t>
            </a:r>
            <a:r>
              <a:rPr lang="en-US" dirty="0" err="1"/>
              <a:t>cơ</a:t>
            </a:r>
            <a:r>
              <a:rPr lang="en-US" dirty="0"/>
              <a:t> </a:t>
            </a:r>
            <a:r>
              <a:rPr lang="en-US" dirty="0" err="1"/>
              <a:t>bản</a:t>
            </a:r>
            <a:r>
              <a:rPr lang="en-US" dirty="0"/>
              <a:t> :</a:t>
            </a:r>
          </a:p>
          <a:p>
            <a:pPr marL="800100" lvl="1" indent="-342900">
              <a:buFont typeface="+mj-lt"/>
              <a:buAutoNum type="arabicPeriod"/>
            </a:pPr>
            <a:r>
              <a:rPr lang="en-GB" b="1" i="0" dirty="0">
                <a:solidFill>
                  <a:srgbClr val="273239"/>
                </a:solidFill>
                <a:effectLst/>
                <a:latin typeface="Nunito" panose="020F0502020204030204" pitchFamily="2" charset="0"/>
              </a:rPr>
              <a:t>signed  : </a:t>
            </a:r>
            <a:r>
              <a:rPr lang="en-GB" b="1" i="0" dirty="0" err="1">
                <a:solidFill>
                  <a:srgbClr val="273239"/>
                </a:solidFill>
                <a:effectLst/>
                <a:latin typeface="Nunito" panose="020F0502020204030204" pitchFamily="2" charset="0"/>
              </a:rPr>
              <a:t>khai</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báo</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biếncó</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thể</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chứa</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các</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giá</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trị</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có</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dấu</a:t>
            </a:r>
            <a:endParaRPr lang="en-GB" b="1" i="0" dirty="0">
              <a:solidFill>
                <a:srgbClr val="273239"/>
              </a:solidFill>
              <a:effectLst/>
              <a:latin typeface="Nunito" panose="020F0502020204030204" pitchFamily="2" charset="0"/>
            </a:endParaRPr>
          </a:p>
          <a:p>
            <a:pPr marL="800100" lvl="1" indent="-342900">
              <a:buFont typeface="+mj-lt"/>
              <a:buAutoNum type="arabicPeriod"/>
            </a:pPr>
            <a:r>
              <a:rPr lang="en-GB" b="1" i="0" dirty="0">
                <a:solidFill>
                  <a:srgbClr val="273239"/>
                </a:solidFill>
                <a:effectLst/>
                <a:latin typeface="Nunito" panose="020F0502020204030204" pitchFamily="2" charset="0"/>
              </a:rPr>
              <a:t>unsigned : </a:t>
            </a:r>
            <a:r>
              <a:rPr lang="en-GB" b="1" i="0" dirty="0" err="1">
                <a:solidFill>
                  <a:srgbClr val="273239"/>
                </a:solidFill>
                <a:effectLst/>
                <a:latin typeface="Nunito" panose="020F0502020204030204" pitchFamily="2" charset="0"/>
              </a:rPr>
              <a:t>khai</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báo</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biến</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chỉ</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có</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thể</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chứa</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các</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giá</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trị</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không</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dấu</a:t>
            </a:r>
            <a:endParaRPr lang="en-GB" b="1" i="0" dirty="0">
              <a:solidFill>
                <a:srgbClr val="273239"/>
              </a:solidFill>
              <a:effectLst/>
              <a:latin typeface="Nunito" panose="020F0502020204030204" pitchFamily="2" charset="0"/>
            </a:endParaRPr>
          </a:p>
          <a:p>
            <a:pPr marL="800100" lvl="1" indent="-342900">
              <a:buFont typeface="+mj-lt"/>
              <a:buAutoNum type="arabicPeriod"/>
            </a:pPr>
            <a:r>
              <a:rPr lang="en-GB" b="1" dirty="0">
                <a:solidFill>
                  <a:srgbClr val="273239"/>
                </a:solidFill>
                <a:latin typeface="Nunito" panose="020F0502020204030204" pitchFamily="2" charset="0"/>
              </a:rPr>
              <a:t>s</a:t>
            </a:r>
            <a:r>
              <a:rPr lang="en-GB" b="1" i="0" dirty="0">
                <a:solidFill>
                  <a:srgbClr val="273239"/>
                </a:solidFill>
                <a:effectLst/>
                <a:latin typeface="Nunito" panose="020F0502020204030204" pitchFamily="2" charset="0"/>
              </a:rPr>
              <a:t>hort  : </a:t>
            </a:r>
            <a:r>
              <a:rPr lang="en-GB" b="1" i="0" dirty="0" err="1">
                <a:solidFill>
                  <a:srgbClr val="273239"/>
                </a:solidFill>
                <a:effectLst/>
                <a:latin typeface="Nunito" panose="020F0502020204030204" pitchFamily="2" charset="0"/>
              </a:rPr>
              <a:t>sửa</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đổi</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các</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giá</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trị</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tối</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thiểu</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mà</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kiểu</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có</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thể</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giữ</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sử</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dụng</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ít</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bộ</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nhớ</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hơn</a:t>
            </a:r>
            <a:r>
              <a:rPr lang="en-GB" b="1" i="0" dirty="0">
                <a:solidFill>
                  <a:srgbClr val="273239"/>
                </a:solidFill>
                <a:effectLst/>
                <a:latin typeface="Nunito" panose="020F0502020204030204" pitchFamily="2" charset="0"/>
              </a:rPr>
              <a:t> </a:t>
            </a:r>
          </a:p>
          <a:p>
            <a:pPr marL="800100" lvl="1" indent="-342900">
              <a:buFont typeface="+mj-lt"/>
              <a:buAutoNum type="arabicPeriod"/>
            </a:pPr>
            <a:r>
              <a:rPr lang="en-GB" b="1" i="0" dirty="0">
                <a:solidFill>
                  <a:srgbClr val="273239"/>
                </a:solidFill>
                <a:effectLst/>
                <a:latin typeface="Nunito" panose="020F0502020204030204" pitchFamily="2" charset="0"/>
              </a:rPr>
              <a:t>Long : </a:t>
            </a:r>
            <a:r>
              <a:rPr lang="en-GB" b="1" i="0" dirty="0" err="1">
                <a:solidFill>
                  <a:srgbClr val="273239"/>
                </a:solidFill>
                <a:effectLst/>
                <a:latin typeface="Nunito" panose="020F0502020204030204" pitchFamily="2" charset="0"/>
              </a:rPr>
              <a:t>sửa</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đổi</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các</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giá</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trị</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tối</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đa</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mà</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biến</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có</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thể</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giữ</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sử</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dụng</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nhiều</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bộ</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nhớ</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hơn</a:t>
            </a:r>
            <a:r>
              <a:rPr lang="en-GB" b="1" i="0" dirty="0">
                <a:solidFill>
                  <a:srgbClr val="273239"/>
                </a:solidFill>
                <a:effectLst/>
                <a:latin typeface="Nunito" panose="020F0502020204030204" pitchFamily="2" charset="0"/>
              </a:rPr>
              <a:t> </a:t>
            </a:r>
          </a:p>
          <a:p>
            <a:pPr marL="800100" lvl="1" indent="-342900">
              <a:buFont typeface="+mj-lt"/>
              <a:buAutoNum type="arabicPeriod"/>
            </a:pPr>
            <a:endParaRPr lang="en-GB" dirty="0"/>
          </a:p>
        </p:txBody>
      </p:sp>
      <p:pic>
        <p:nvPicPr>
          <p:cNvPr id="6" name="Picture 5">
            <a:extLst>
              <a:ext uri="{FF2B5EF4-FFF2-40B4-BE49-F238E27FC236}">
                <a16:creationId xmlns:a16="http://schemas.microsoft.com/office/drawing/2014/main" id="{D2A7F29C-1772-CB23-277B-470DC7AB5D46}"/>
              </a:ext>
            </a:extLst>
          </p:cNvPr>
          <p:cNvPicPr>
            <a:picLocks noChangeAspect="1"/>
          </p:cNvPicPr>
          <p:nvPr/>
        </p:nvPicPr>
        <p:blipFill>
          <a:blip r:embed="rId2"/>
          <a:stretch>
            <a:fillRect/>
          </a:stretch>
        </p:blipFill>
        <p:spPr>
          <a:xfrm>
            <a:off x="1284514" y="4214688"/>
            <a:ext cx="5238750" cy="1533525"/>
          </a:xfrm>
          <a:prstGeom prst="rect">
            <a:avLst/>
          </a:prstGeom>
        </p:spPr>
      </p:pic>
    </p:spTree>
    <p:extLst>
      <p:ext uri="{BB962C8B-B14F-4D97-AF65-F5344CB8AC3E}">
        <p14:creationId xmlns:p14="http://schemas.microsoft.com/office/powerpoint/2010/main" val="4010280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6ADA6-98FE-A30A-0D22-E7B4CA309A4B}"/>
              </a:ext>
            </a:extLst>
          </p:cNvPr>
          <p:cNvSpPr>
            <a:spLocks noGrp="1"/>
          </p:cNvSpPr>
          <p:nvPr>
            <p:ph type="title"/>
          </p:nvPr>
        </p:nvSpPr>
        <p:spPr/>
        <p:txBody>
          <a:bodyPr/>
          <a:lstStyle/>
          <a:p>
            <a:r>
              <a:rPr lang="en-US" dirty="0"/>
              <a:t>4. Store classes</a:t>
            </a:r>
            <a:endParaRPr lang="en-GB" dirty="0"/>
          </a:p>
        </p:txBody>
      </p:sp>
      <p:sp>
        <p:nvSpPr>
          <p:cNvPr id="3" name="TextBox 2">
            <a:extLst>
              <a:ext uri="{FF2B5EF4-FFF2-40B4-BE49-F238E27FC236}">
                <a16:creationId xmlns:a16="http://schemas.microsoft.com/office/drawing/2014/main" id="{BAA54825-3FAD-E3FF-648B-F0D6C321AE70}"/>
              </a:ext>
            </a:extLst>
          </p:cNvPr>
          <p:cNvSpPr txBox="1"/>
          <p:nvPr/>
        </p:nvSpPr>
        <p:spPr>
          <a:xfrm>
            <a:off x="680321" y="2258009"/>
            <a:ext cx="10898969" cy="3693319"/>
          </a:xfrm>
          <a:prstGeom prst="rect">
            <a:avLst/>
          </a:prstGeom>
          <a:noFill/>
        </p:spPr>
        <p:txBody>
          <a:bodyPr wrap="square" rtlCol="0">
            <a:spAutoFit/>
          </a:bodyPr>
          <a:lstStyle/>
          <a:p>
            <a:pPr marL="285750" indent="-285750">
              <a:buFont typeface="Arial" panose="020B0604020202020204" pitchFamily="34" charset="0"/>
              <a:buChar char="•"/>
            </a:pPr>
            <a:r>
              <a:rPr lang="en-US" dirty="0" err="1"/>
              <a:t>Timelife</a:t>
            </a:r>
            <a:r>
              <a:rPr lang="en-US" dirty="0"/>
              <a:t> </a:t>
            </a:r>
            <a:r>
              <a:rPr lang="en-US" dirty="0" err="1"/>
              <a:t>của</a:t>
            </a:r>
            <a:r>
              <a:rPr lang="en-US" dirty="0"/>
              <a:t> </a:t>
            </a:r>
            <a:r>
              <a:rPr lang="en-US" dirty="0" err="1"/>
              <a:t>biến</a:t>
            </a:r>
            <a:r>
              <a:rPr lang="en-US" dirty="0"/>
              <a:t> </a:t>
            </a:r>
            <a:r>
              <a:rPr lang="en-US" dirty="0" err="1"/>
              <a:t>là</a:t>
            </a:r>
            <a:r>
              <a:rPr lang="en-US" dirty="0"/>
              <a:t> </a:t>
            </a:r>
            <a:r>
              <a:rPr lang="en-US" dirty="0" err="1"/>
              <a:t>thời</a:t>
            </a:r>
            <a:r>
              <a:rPr lang="en-US" dirty="0"/>
              <a:t> </a:t>
            </a:r>
            <a:r>
              <a:rPr lang="en-US" dirty="0" err="1"/>
              <a:t>gian</a:t>
            </a:r>
            <a:r>
              <a:rPr lang="en-US" dirty="0"/>
              <a:t> </a:t>
            </a:r>
            <a:r>
              <a:rPr lang="en-US" dirty="0" err="1"/>
              <a:t>mà</a:t>
            </a:r>
            <a:r>
              <a:rPr lang="en-US" dirty="0"/>
              <a:t> </a:t>
            </a:r>
            <a:r>
              <a:rPr lang="en-US" dirty="0" err="1"/>
              <a:t>biến</a:t>
            </a:r>
            <a:r>
              <a:rPr lang="en-US" dirty="0"/>
              <a:t> </a:t>
            </a:r>
            <a:r>
              <a:rPr lang="en-US" dirty="0" err="1"/>
              <a:t>đó</a:t>
            </a:r>
            <a:r>
              <a:rPr lang="en-US" dirty="0"/>
              <a:t> </a:t>
            </a:r>
            <a:r>
              <a:rPr lang="en-US" dirty="0" err="1"/>
              <a:t>được</a:t>
            </a:r>
            <a:r>
              <a:rPr lang="en-US" dirty="0"/>
              <a:t> </a:t>
            </a:r>
            <a:r>
              <a:rPr lang="en-US" dirty="0" err="1"/>
              <a:t>cấp</a:t>
            </a:r>
            <a:r>
              <a:rPr lang="en-US" dirty="0"/>
              <a:t> </a:t>
            </a:r>
            <a:r>
              <a:rPr lang="en-US" dirty="0" err="1"/>
              <a:t>phát</a:t>
            </a:r>
            <a:r>
              <a:rPr lang="en-US" dirty="0"/>
              <a:t> </a:t>
            </a:r>
            <a:r>
              <a:rPr lang="en-US" dirty="0" err="1"/>
              <a:t>bộ</a:t>
            </a:r>
            <a:r>
              <a:rPr lang="en-US" dirty="0"/>
              <a:t> </a:t>
            </a:r>
            <a:r>
              <a:rPr lang="en-US" dirty="0" err="1"/>
              <a:t>nhớ</a:t>
            </a:r>
            <a:endParaRPr lang="en-US" dirty="0"/>
          </a:p>
          <a:p>
            <a:pPr marL="285750" indent="-285750">
              <a:buFont typeface="Arial" panose="020B0604020202020204" pitchFamily="34" charset="0"/>
              <a:buChar char="•"/>
            </a:pPr>
            <a:r>
              <a:rPr lang="en-US" dirty="0"/>
              <a:t>Scope </a:t>
            </a:r>
            <a:r>
              <a:rPr lang="en-US" dirty="0" err="1"/>
              <a:t>là</a:t>
            </a:r>
            <a:r>
              <a:rPr lang="en-US" dirty="0"/>
              <a:t> </a:t>
            </a:r>
            <a:r>
              <a:rPr lang="en-US" dirty="0" err="1"/>
              <a:t>phần</a:t>
            </a:r>
            <a:r>
              <a:rPr lang="en-US" dirty="0"/>
              <a:t> </a:t>
            </a:r>
            <a:r>
              <a:rPr lang="en-US" dirty="0" err="1"/>
              <a:t>chương</a:t>
            </a:r>
            <a:r>
              <a:rPr lang="en-US" dirty="0"/>
              <a:t> </a:t>
            </a:r>
            <a:r>
              <a:rPr lang="en-US" dirty="0" err="1"/>
              <a:t>trình</a:t>
            </a:r>
            <a:r>
              <a:rPr lang="en-US" dirty="0"/>
              <a:t> </a:t>
            </a:r>
            <a:r>
              <a:rPr lang="en-US" dirty="0" err="1"/>
              <a:t>mà</a:t>
            </a:r>
            <a:r>
              <a:rPr lang="en-US" dirty="0"/>
              <a:t> </a:t>
            </a:r>
            <a:r>
              <a:rPr lang="en-US" dirty="0" err="1"/>
              <a:t>biến</a:t>
            </a:r>
            <a:r>
              <a:rPr lang="en-US" dirty="0"/>
              <a:t> </a:t>
            </a:r>
            <a:r>
              <a:rPr lang="en-US" dirty="0" err="1"/>
              <a:t>được</a:t>
            </a:r>
            <a:r>
              <a:rPr lang="en-US" dirty="0"/>
              <a:t> </a:t>
            </a:r>
            <a:r>
              <a:rPr lang="en-US" dirty="0" err="1"/>
              <a:t>khai</a:t>
            </a:r>
            <a:r>
              <a:rPr lang="en-US" dirty="0"/>
              <a:t> </a:t>
            </a:r>
            <a:r>
              <a:rPr lang="en-US" dirty="0" err="1"/>
              <a:t>báo</a:t>
            </a:r>
            <a:r>
              <a:rPr lang="en-US" dirty="0"/>
              <a:t> </a:t>
            </a:r>
            <a:r>
              <a:rPr lang="en-US" dirty="0" err="1"/>
              <a:t>có</a:t>
            </a:r>
            <a:r>
              <a:rPr lang="en-US" dirty="0"/>
              <a:t> </a:t>
            </a:r>
            <a:r>
              <a:rPr lang="en-US" dirty="0" err="1"/>
              <a:t>hiệu</a:t>
            </a:r>
            <a:r>
              <a:rPr lang="en-US" dirty="0"/>
              <a:t> </a:t>
            </a:r>
            <a:r>
              <a:rPr lang="en-US" dirty="0" err="1"/>
              <a:t>lực</a:t>
            </a:r>
            <a:endParaRPr lang="en-US" dirty="0"/>
          </a:p>
          <a:p>
            <a:pPr marL="285750" indent="-285750">
              <a:buFont typeface="Arial" panose="020B0604020202020204" pitchFamily="34" charset="0"/>
              <a:buChar char="•"/>
            </a:pPr>
            <a:r>
              <a:rPr lang="en-US" dirty="0" err="1"/>
              <a:t>Biến</a:t>
            </a:r>
            <a:r>
              <a:rPr lang="en-US" dirty="0"/>
              <a:t> local : </a:t>
            </a:r>
            <a:r>
              <a:rPr lang="vi-VN" dirty="0"/>
              <a:t>Biến được khai báo trong một hàm hoặc một khối lệnh. Thời gian sống của biến này chỉ tồn tại trong phạm vi của hàm hoặc khối lệnh đó.</a:t>
            </a:r>
            <a:endParaRPr lang="en-US" dirty="0"/>
          </a:p>
          <a:p>
            <a:pPr marL="285750" indent="-285750">
              <a:buFont typeface="Arial" panose="020B0604020202020204" pitchFamily="34" charset="0"/>
              <a:buChar char="•"/>
            </a:pPr>
            <a:r>
              <a:rPr lang="en-US" dirty="0" err="1"/>
              <a:t>Biến</a:t>
            </a:r>
            <a:r>
              <a:rPr lang="en-US" dirty="0"/>
              <a:t> global: </a:t>
            </a:r>
            <a:r>
              <a:rPr lang="vi-VN" dirty="0"/>
              <a:t>Biến được khai báo ngoài tất cả các hàm và khối lệnh. Thời gian sống của biến này kéo dài từ khi chương trình bắt đầu chạy đến khi kết thúc chương trình</a:t>
            </a:r>
            <a:endParaRPr lang="en-US" dirty="0"/>
          </a:p>
          <a:p>
            <a:pPr marL="285750" indent="-285750">
              <a:buFont typeface="Arial" panose="020B0604020202020204" pitchFamily="34" charset="0"/>
              <a:buChar char="•"/>
            </a:pPr>
            <a:r>
              <a:rPr lang="en-US" dirty="0"/>
              <a:t>C++ </a:t>
            </a:r>
            <a:r>
              <a:rPr lang="en-US" dirty="0" err="1"/>
              <a:t>cung</a:t>
            </a:r>
            <a:r>
              <a:rPr lang="en-US" dirty="0"/>
              <a:t> </a:t>
            </a:r>
            <a:r>
              <a:rPr lang="en-US" dirty="0" err="1"/>
              <a:t>cấp</a:t>
            </a:r>
            <a:r>
              <a:rPr lang="en-US" dirty="0"/>
              <a:t> </a:t>
            </a:r>
            <a:r>
              <a:rPr lang="en-US" dirty="0" err="1"/>
              <a:t>các</a:t>
            </a:r>
            <a:r>
              <a:rPr lang="en-US" dirty="0"/>
              <a:t> </a:t>
            </a:r>
            <a:r>
              <a:rPr lang="en-US" dirty="0" err="1"/>
              <a:t>lớp</a:t>
            </a:r>
            <a:r>
              <a:rPr lang="en-US" dirty="0"/>
              <a:t> </a:t>
            </a:r>
            <a:r>
              <a:rPr lang="en-US" dirty="0" err="1"/>
              <a:t>lưu</a:t>
            </a:r>
            <a:r>
              <a:rPr lang="en-US" dirty="0"/>
              <a:t> </a:t>
            </a:r>
            <a:r>
              <a:rPr lang="en-US" dirty="0" err="1"/>
              <a:t>trữ</a:t>
            </a:r>
            <a:r>
              <a:rPr lang="en-US" dirty="0"/>
              <a:t> </a:t>
            </a:r>
            <a:r>
              <a:rPr lang="en-US" dirty="0" err="1"/>
              <a:t>để</a:t>
            </a:r>
            <a:r>
              <a:rPr lang="en-US" dirty="0"/>
              <a:t> </a:t>
            </a:r>
            <a:r>
              <a:rPr lang="en-US" dirty="0" err="1"/>
              <a:t>quản</a:t>
            </a:r>
            <a:r>
              <a:rPr lang="en-US" dirty="0"/>
              <a:t> </a:t>
            </a:r>
            <a:r>
              <a:rPr lang="en-US" dirty="0" err="1"/>
              <a:t>lí</a:t>
            </a:r>
            <a:r>
              <a:rPr lang="en-US" dirty="0"/>
              <a:t> </a:t>
            </a:r>
            <a:r>
              <a:rPr lang="en-US" dirty="0" err="1"/>
              <a:t>vùng</a:t>
            </a:r>
            <a:r>
              <a:rPr lang="en-US" dirty="0"/>
              <a:t> </a:t>
            </a:r>
            <a:r>
              <a:rPr lang="en-US" dirty="0" err="1"/>
              <a:t>nhớ</a:t>
            </a:r>
            <a:r>
              <a:rPr lang="en-US" dirty="0"/>
              <a:t> </a:t>
            </a:r>
            <a:r>
              <a:rPr lang="en-US" dirty="0" err="1"/>
              <a:t>và</a:t>
            </a:r>
            <a:r>
              <a:rPr lang="en-US" dirty="0"/>
              <a:t> </a:t>
            </a:r>
            <a:r>
              <a:rPr lang="en-US" dirty="0" err="1"/>
              <a:t>vòng</a:t>
            </a:r>
            <a:r>
              <a:rPr lang="en-US" dirty="0"/>
              <a:t> </a:t>
            </a:r>
            <a:r>
              <a:rPr lang="en-US" dirty="0" err="1"/>
              <a:t>đời</a:t>
            </a:r>
            <a:r>
              <a:rPr lang="en-US" dirty="0"/>
              <a:t> </a:t>
            </a:r>
            <a:r>
              <a:rPr lang="en-US" dirty="0" err="1"/>
              <a:t>của</a:t>
            </a:r>
            <a:r>
              <a:rPr lang="en-US" dirty="0"/>
              <a:t> </a:t>
            </a:r>
            <a:r>
              <a:rPr lang="en-US" dirty="0" err="1"/>
              <a:t>biến</a:t>
            </a:r>
            <a:r>
              <a:rPr lang="en-US" dirty="0"/>
              <a:t> :</a:t>
            </a:r>
          </a:p>
          <a:p>
            <a:pPr marL="800100" lvl="1" indent="-342900">
              <a:buFont typeface="+mj-lt"/>
              <a:buAutoNum type="arabicPeriod"/>
            </a:pPr>
            <a:r>
              <a:rPr lang="en-US" dirty="0"/>
              <a:t>Auto : </a:t>
            </a:r>
            <a:r>
              <a:rPr lang="en-US" dirty="0" err="1"/>
              <a:t>Kiểu</a:t>
            </a:r>
            <a:r>
              <a:rPr lang="en-US" dirty="0"/>
              <a:t> </a:t>
            </a:r>
            <a:r>
              <a:rPr lang="en-US" dirty="0" err="1"/>
              <a:t>dữ</a:t>
            </a:r>
            <a:r>
              <a:rPr lang="en-US" dirty="0"/>
              <a:t> </a:t>
            </a:r>
            <a:r>
              <a:rPr lang="en-US" dirty="0" err="1"/>
              <a:t>liệu</a:t>
            </a:r>
            <a:r>
              <a:rPr lang="en-US" dirty="0"/>
              <a:t> </a:t>
            </a:r>
            <a:r>
              <a:rPr lang="en-US" dirty="0" err="1"/>
              <a:t>tự</a:t>
            </a:r>
            <a:r>
              <a:rPr lang="en-US" dirty="0"/>
              <a:t> </a:t>
            </a:r>
            <a:r>
              <a:rPr lang="en-US" dirty="0" err="1"/>
              <a:t>động</a:t>
            </a:r>
            <a:r>
              <a:rPr lang="en-US" dirty="0"/>
              <a:t> </a:t>
            </a:r>
            <a:r>
              <a:rPr lang="en-US" dirty="0" err="1"/>
              <a:t>suy</a:t>
            </a:r>
            <a:r>
              <a:rPr lang="en-US" dirty="0"/>
              <a:t> </a:t>
            </a:r>
            <a:r>
              <a:rPr lang="en-US" dirty="0" err="1"/>
              <a:t>ra</a:t>
            </a:r>
            <a:r>
              <a:rPr lang="en-US" dirty="0"/>
              <a:t> </a:t>
            </a:r>
            <a:r>
              <a:rPr lang="en-US" dirty="0" err="1"/>
              <a:t>từ</a:t>
            </a:r>
            <a:r>
              <a:rPr lang="en-US" dirty="0"/>
              <a:t> </a:t>
            </a:r>
            <a:r>
              <a:rPr lang="en-US" dirty="0" err="1"/>
              <a:t>giá</a:t>
            </a:r>
            <a:r>
              <a:rPr lang="en-US" dirty="0"/>
              <a:t> </a:t>
            </a:r>
            <a:r>
              <a:rPr lang="en-US" dirty="0" err="1"/>
              <a:t>trị</a:t>
            </a:r>
            <a:r>
              <a:rPr lang="en-US" dirty="0"/>
              <a:t> </a:t>
            </a:r>
            <a:r>
              <a:rPr lang="en-US" dirty="0" err="1"/>
              <a:t>được</a:t>
            </a:r>
            <a:r>
              <a:rPr lang="en-US" dirty="0"/>
              <a:t> </a:t>
            </a:r>
            <a:r>
              <a:rPr lang="en-US" dirty="0" err="1"/>
              <a:t>gán</a:t>
            </a:r>
            <a:r>
              <a:rPr lang="en-US" dirty="0"/>
              <a:t> </a:t>
            </a:r>
          </a:p>
          <a:p>
            <a:pPr marL="800100" lvl="1" indent="-342900">
              <a:buFont typeface="+mj-lt"/>
              <a:buAutoNum type="arabicPeriod"/>
            </a:pPr>
            <a:r>
              <a:rPr lang="en-US" dirty="0"/>
              <a:t>Register : </a:t>
            </a:r>
            <a:r>
              <a:rPr lang="en-US" dirty="0" err="1"/>
              <a:t>Kiểu</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lưu</a:t>
            </a:r>
            <a:r>
              <a:rPr lang="en-US" dirty="0"/>
              <a:t> </a:t>
            </a:r>
            <a:r>
              <a:rPr lang="en-US" dirty="0" err="1"/>
              <a:t>trong</a:t>
            </a:r>
            <a:r>
              <a:rPr lang="en-US" dirty="0"/>
              <a:t> </a:t>
            </a:r>
            <a:r>
              <a:rPr lang="en-US" dirty="0" err="1"/>
              <a:t>thanh</a:t>
            </a:r>
            <a:r>
              <a:rPr lang="en-US" dirty="0"/>
              <a:t> </a:t>
            </a:r>
            <a:r>
              <a:rPr lang="en-US" dirty="0" err="1"/>
              <a:t>ghi</a:t>
            </a:r>
            <a:r>
              <a:rPr lang="en-US" dirty="0"/>
              <a:t> </a:t>
            </a:r>
            <a:r>
              <a:rPr lang="en-US" dirty="0" err="1"/>
              <a:t>của</a:t>
            </a:r>
            <a:r>
              <a:rPr lang="en-US" dirty="0"/>
              <a:t> CPU </a:t>
            </a:r>
            <a:r>
              <a:rPr lang="en-US" dirty="0" err="1"/>
              <a:t>thay</a:t>
            </a:r>
            <a:r>
              <a:rPr lang="en-US" dirty="0"/>
              <a:t> </a:t>
            </a:r>
            <a:r>
              <a:rPr lang="en-US" dirty="0" err="1"/>
              <a:t>cho</a:t>
            </a:r>
            <a:r>
              <a:rPr lang="en-US" dirty="0"/>
              <a:t> </a:t>
            </a:r>
            <a:r>
              <a:rPr lang="en-US" dirty="0" err="1"/>
              <a:t>bộ</a:t>
            </a:r>
            <a:r>
              <a:rPr lang="en-US" dirty="0"/>
              <a:t> </a:t>
            </a:r>
            <a:r>
              <a:rPr lang="en-US" dirty="0" err="1"/>
              <a:t>nhớ</a:t>
            </a:r>
            <a:r>
              <a:rPr lang="en-US" dirty="0"/>
              <a:t> </a:t>
            </a:r>
          </a:p>
          <a:p>
            <a:pPr marL="800100" lvl="1" indent="-342900">
              <a:buFont typeface="+mj-lt"/>
              <a:buAutoNum type="arabicPeriod"/>
            </a:pPr>
            <a:r>
              <a:rPr lang="en-US" dirty="0"/>
              <a:t>Static : </a:t>
            </a:r>
            <a:r>
              <a:rPr lang="vi-VN" dirty="0"/>
              <a:t>Biến được khai báo trong một hàm hoặc một khối lệnh với từ khóa static.</a:t>
            </a:r>
            <a:r>
              <a:rPr lang="en-US" dirty="0"/>
              <a:t> </a:t>
            </a:r>
            <a:r>
              <a:rPr lang="en-US" dirty="0" err="1"/>
              <a:t>Biến</a:t>
            </a:r>
            <a:r>
              <a:rPr lang="en-US" dirty="0"/>
              <a:t> </a:t>
            </a:r>
            <a:r>
              <a:rPr lang="en-US" dirty="0" err="1"/>
              <a:t>sẽ</a:t>
            </a:r>
            <a:r>
              <a:rPr lang="en-US" dirty="0"/>
              <a:t> </a:t>
            </a:r>
            <a:r>
              <a:rPr lang="en-US" dirty="0" err="1"/>
              <a:t>tồn</a:t>
            </a:r>
            <a:r>
              <a:rPr lang="en-US" dirty="0"/>
              <a:t> </a:t>
            </a:r>
            <a:r>
              <a:rPr lang="en-US" dirty="0" err="1"/>
              <a:t>tại</a:t>
            </a:r>
            <a:r>
              <a:rPr lang="en-US" dirty="0"/>
              <a:t> </a:t>
            </a:r>
            <a:r>
              <a:rPr lang="en-US" dirty="0" err="1"/>
              <a:t>suốt</a:t>
            </a:r>
            <a:r>
              <a:rPr lang="en-US" dirty="0"/>
              <a:t> </a:t>
            </a:r>
            <a:r>
              <a:rPr lang="en-US" dirty="0" err="1"/>
              <a:t>vòng</a:t>
            </a:r>
            <a:r>
              <a:rPr lang="en-US" dirty="0"/>
              <a:t> </a:t>
            </a:r>
            <a:r>
              <a:rPr lang="en-US" dirty="0" err="1"/>
              <a:t>đời</a:t>
            </a:r>
            <a:r>
              <a:rPr lang="en-US" dirty="0"/>
              <a:t> </a:t>
            </a:r>
            <a:r>
              <a:rPr lang="en-US" dirty="0" err="1"/>
              <a:t>của</a:t>
            </a:r>
            <a:r>
              <a:rPr lang="en-US" dirty="0"/>
              <a:t> </a:t>
            </a:r>
            <a:r>
              <a:rPr lang="en-US" dirty="0" err="1"/>
              <a:t>chương</a:t>
            </a:r>
            <a:r>
              <a:rPr lang="en-US" dirty="0"/>
              <a:t> </a:t>
            </a:r>
            <a:r>
              <a:rPr lang="en-US" dirty="0" err="1"/>
              <a:t>trình</a:t>
            </a:r>
            <a:endParaRPr lang="en-US" dirty="0"/>
          </a:p>
          <a:p>
            <a:pPr marL="800100" lvl="1" indent="-342900">
              <a:buFont typeface="+mj-lt"/>
              <a:buAutoNum type="arabicPeriod"/>
            </a:pPr>
            <a:r>
              <a:rPr lang="en-US" dirty="0"/>
              <a:t>Extern : </a:t>
            </a:r>
            <a:r>
              <a:rPr lang="en-US" dirty="0" err="1"/>
              <a:t>Biến</a:t>
            </a:r>
            <a:r>
              <a:rPr lang="en-US" dirty="0"/>
              <a:t> global ,</a:t>
            </a:r>
            <a:r>
              <a:rPr lang="en-US" dirty="0" err="1"/>
              <a:t>được</a:t>
            </a:r>
            <a:r>
              <a:rPr lang="en-US" dirty="0"/>
              <a:t> </a:t>
            </a:r>
            <a:r>
              <a:rPr lang="en-US" dirty="0" err="1"/>
              <a:t>khai</a:t>
            </a:r>
            <a:r>
              <a:rPr lang="en-US" dirty="0"/>
              <a:t> </a:t>
            </a:r>
            <a:r>
              <a:rPr lang="en-US" dirty="0" err="1"/>
              <a:t>báo</a:t>
            </a:r>
            <a:r>
              <a:rPr lang="en-US" dirty="0"/>
              <a:t> </a:t>
            </a:r>
            <a:r>
              <a:rPr lang="en-US" dirty="0" err="1"/>
              <a:t>mà</a:t>
            </a:r>
            <a:r>
              <a:rPr lang="en-US" dirty="0"/>
              <a:t> </a:t>
            </a:r>
            <a:r>
              <a:rPr lang="en-US" dirty="0" err="1"/>
              <a:t>không</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bộ</a:t>
            </a:r>
            <a:r>
              <a:rPr lang="en-US" dirty="0"/>
              <a:t> </a:t>
            </a:r>
            <a:r>
              <a:rPr lang="en-US" dirty="0" err="1"/>
              <a:t>nhớ</a:t>
            </a:r>
            <a:r>
              <a:rPr lang="en-US" dirty="0"/>
              <a:t> </a:t>
            </a:r>
            <a:r>
              <a:rPr lang="en-US" dirty="0" err="1"/>
              <a:t>đính</a:t>
            </a:r>
            <a:r>
              <a:rPr lang="en-US" dirty="0"/>
              <a:t> </a:t>
            </a:r>
            <a:r>
              <a:rPr lang="en-US" dirty="0" err="1"/>
              <a:t>kèm</a:t>
            </a:r>
            <a:r>
              <a:rPr lang="en-US" dirty="0"/>
              <a:t>, </a:t>
            </a:r>
            <a:r>
              <a:rPr lang="en-US" dirty="0" err="1"/>
              <a:t>thường</a:t>
            </a:r>
            <a:r>
              <a:rPr lang="en-US" dirty="0"/>
              <a:t> </a:t>
            </a:r>
            <a:r>
              <a:rPr lang="en-US" dirty="0" err="1"/>
              <a:t>được</a:t>
            </a:r>
            <a:r>
              <a:rPr lang="en-US" dirty="0"/>
              <a:t> </a:t>
            </a:r>
            <a:r>
              <a:rPr lang="en-US" dirty="0" err="1"/>
              <a:t>khai</a:t>
            </a:r>
            <a:r>
              <a:rPr lang="en-US" dirty="0"/>
              <a:t> </a:t>
            </a:r>
            <a:r>
              <a:rPr lang="en-US" dirty="0" err="1"/>
              <a:t>báo</a:t>
            </a:r>
            <a:r>
              <a:rPr lang="en-US" dirty="0"/>
              <a:t> </a:t>
            </a:r>
            <a:r>
              <a:rPr lang="en-US" dirty="0" err="1"/>
              <a:t>là</a:t>
            </a:r>
            <a:r>
              <a:rPr lang="en-US" dirty="0"/>
              <a:t> </a:t>
            </a:r>
            <a:r>
              <a:rPr lang="en-US" dirty="0" err="1"/>
              <a:t>tham</a:t>
            </a:r>
            <a:r>
              <a:rPr lang="en-US" dirty="0"/>
              <a:t> </a:t>
            </a:r>
            <a:r>
              <a:rPr lang="en-US" dirty="0" err="1"/>
              <a:t>chiếu</a:t>
            </a:r>
            <a:r>
              <a:rPr lang="en-US" dirty="0"/>
              <a:t> </a:t>
            </a:r>
            <a:r>
              <a:rPr lang="en-US" dirty="0" err="1"/>
              <a:t>của</a:t>
            </a:r>
            <a:r>
              <a:rPr lang="en-US" dirty="0"/>
              <a:t> </a:t>
            </a:r>
            <a:r>
              <a:rPr lang="en-US" dirty="0" err="1"/>
              <a:t>một</a:t>
            </a:r>
            <a:r>
              <a:rPr lang="en-US" dirty="0"/>
              <a:t> </a:t>
            </a:r>
            <a:r>
              <a:rPr lang="en-US" dirty="0" err="1"/>
              <a:t>biến</a:t>
            </a:r>
            <a:r>
              <a:rPr lang="en-US" dirty="0"/>
              <a:t> , </a:t>
            </a:r>
            <a:r>
              <a:rPr lang="en-US" dirty="0" err="1"/>
              <a:t>hàm</a:t>
            </a:r>
            <a:r>
              <a:rPr lang="en-US" dirty="0"/>
              <a:t> </a:t>
            </a:r>
            <a:r>
              <a:rPr lang="en-US" dirty="0" err="1"/>
              <a:t>cùng</a:t>
            </a:r>
            <a:r>
              <a:rPr lang="en-US" dirty="0"/>
              <a:t> </a:t>
            </a:r>
            <a:r>
              <a:rPr lang="en-US" dirty="0" err="1"/>
              <a:t>tên</a:t>
            </a:r>
            <a:r>
              <a:rPr lang="en-US" dirty="0"/>
              <a:t> </a:t>
            </a:r>
            <a:r>
              <a:rPr lang="en-US" dirty="0" err="1"/>
              <a:t>được</a:t>
            </a:r>
            <a:r>
              <a:rPr lang="en-US" dirty="0"/>
              <a:t> </a:t>
            </a:r>
            <a:r>
              <a:rPr lang="en-US" dirty="0" err="1"/>
              <a:t>định</a:t>
            </a:r>
            <a:r>
              <a:rPr lang="en-US" dirty="0"/>
              <a:t> </a:t>
            </a:r>
            <a:r>
              <a:rPr lang="en-US" dirty="0" err="1"/>
              <a:t>nghĩa</a:t>
            </a:r>
            <a:r>
              <a:rPr lang="en-US" dirty="0"/>
              <a:t> ở </a:t>
            </a:r>
            <a:r>
              <a:rPr lang="en-US" dirty="0" err="1"/>
              <a:t>bên</a:t>
            </a:r>
            <a:r>
              <a:rPr lang="en-US" dirty="0"/>
              <a:t> </a:t>
            </a:r>
            <a:r>
              <a:rPr lang="en-US" dirty="0" err="1"/>
              <a:t>ngoài</a:t>
            </a:r>
            <a:endParaRPr lang="en-GB" dirty="0"/>
          </a:p>
        </p:txBody>
      </p:sp>
    </p:spTree>
    <p:extLst>
      <p:ext uri="{BB962C8B-B14F-4D97-AF65-F5344CB8AC3E}">
        <p14:creationId xmlns:p14="http://schemas.microsoft.com/office/powerpoint/2010/main" val="1098093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1506D-60B9-D705-0621-6A4C5D662A09}"/>
              </a:ext>
            </a:extLst>
          </p:cNvPr>
          <p:cNvSpPr>
            <a:spLocks noGrp="1"/>
          </p:cNvSpPr>
          <p:nvPr>
            <p:ph type="title"/>
          </p:nvPr>
        </p:nvSpPr>
        <p:spPr/>
        <p:txBody>
          <a:bodyPr/>
          <a:lstStyle/>
          <a:p>
            <a:r>
              <a:rPr lang="en-US" dirty="0"/>
              <a:t> 5.Lvalues,Rvalues</a:t>
            </a:r>
            <a:endParaRPr lang="en-GB" dirty="0"/>
          </a:p>
        </p:txBody>
      </p:sp>
      <p:sp>
        <p:nvSpPr>
          <p:cNvPr id="3" name="Content Placeholder 2">
            <a:extLst>
              <a:ext uri="{FF2B5EF4-FFF2-40B4-BE49-F238E27FC236}">
                <a16:creationId xmlns:a16="http://schemas.microsoft.com/office/drawing/2014/main" id="{1EB8636E-41D7-7165-9DD8-F9B51681BCC3}"/>
              </a:ext>
            </a:extLst>
          </p:cNvPr>
          <p:cNvSpPr>
            <a:spLocks noGrp="1"/>
          </p:cNvSpPr>
          <p:nvPr>
            <p:ph sz="half" idx="1"/>
          </p:nvPr>
        </p:nvSpPr>
        <p:spPr/>
        <p:txBody>
          <a:bodyPr>
            <a:normAutofit/>
          </a:bodyPr>
          <a:lstStyle/>
          <a:p>
            <a:pPr marL="0" indent="0" algn="ctr">
              <a:buNone/>
            </a:pPr>
            <a:r>
              <a:rPr lang="en-US" b="1" dirty="0" err="1"/>
              <a:t>Lvalues</a:t>
            </a:r>
            <a:endParaRPr lang="en-US" b="1" dirty="0"/>
          </a:p>
          <a:p>
            <a:r>
              <a:rPr lang="vi-VN" sz="1600" dirty="0"/>
              <a:t>L</a:t>
            </a:r>
            <a:r>
              <a:rPr lang="en-US" sz="1600" dirty="0"/>
              <a:t>eft </a:t>
            </a:r>
            <a:r>
              <a:rPr lang="vi-VN" sz="1600" dirty="0"/>
              <a:t>value: là phép gán giá trị. Left value thường đại diện như một định danh</a:t>
            </a:r>
            <a:r>
              <a:rPr lang="en-US" sz="1600" dirty="0"/>
              <a:t>, </a:t>
            </a:r>
            <a:r>
              <a:rPr lang="en-US" sz="1600" dirty="0" err="1"/>
              <a:t>tên</a:t>
            </a:r>
            <a:r>
              <a:rPr lang="en-US" sz="1600" dirty="0"/>
              <a:t> </a:t>
            </a:r>
            <a:r>
              <a:rPr lang="en-US" sz="1600" dirty="0" err="1"/>
              <a:t>gọi</a:t>
            </a:r>
            <a:r>
              <a:rPr lang="vi-VN" sz="1600" dirty="0"/>
              <a:t>. </a:t>
            </a:r>
            <a:endParaRPr lang="en-US" sz="1600" dirty="0"/>
          </a:p>
          <a:p>
            <a:r>
              <a:rPr lang="vi-VN" sz="1600" dirty="0"/>
              <a:t>Các biểu thức đề cập đến các vị trí có thể sửa đổi được gọi là các left value, giá trị có thể thay đổi được. Left value có thể sửa đổi thì không thể có thuộc tính const. Để các cấu trúc và định danh có thể thay đổi giá trị, chúng không được có bất kỳ thành viên nào có thuộc tính const. Tên của định danh biểu thị một vị trí lưu trữ, trong khi giá trị của biến là giá trị được lưu trữ tại vị trí đó.</a:t>
            </a:r>
            <a:endParaRPr lang="en-US" sz="1600" dirty="0"/>
          </a:p>
          <a:p>
            <a:endParaRPr lang="en-GB" sz="1600" dirty="0"/>
          </a:p>
        </p:txBody>
      </p:sp>
      <p:sp>
        <p:nvSpPr>
          <p:cNvPr id="4" name="Content Placeholder 3">
            <a:extLst>
              <a:ext uri="{FF2B5EF4-FFF2-40B4-BE49-F238E27FC236}">
                <a16:creationId xmlns:a16="http://schemas.microsoft.com/office/drawing/2014/main" id="{F09633F5-6EF5-33DE-5D03-418FA9CB2647}"/>
              </a:ext>
            </a:extLst>
          </p:cNvPr>
          <p:cNvSpPr>
            <a:spLocks noGrp="1"/>
          </p:cNvSpPr>
          <p:nvPr>
            <p:ph sz="half" idx="2"/>
          </p:nvPr>
        </p:nvSpPr>
        <p:spPr/>
        <p:txBody>
          <a:bodyPr>
            <a:normAutofit/>
          </a:bodyPr>
          <a:lstStyle/>
          <a:p>
            <a:pPr marL="0" indent="0" algn="ctr">
              <a:buNone/>
            </a:pPr>
            <a:r>
              <a:rPr lang="en-US" sz="2800" dirty="0" err="1"/>
              <a:t>Rvalues</a:t>
            </a:r>
            <a:endParaRPr lang="en-GB" sz="2800" dirty="0"/>
          </a:p>
          <a:p>
            <a:r>
              <a:rPr lang="vi-VN" sz="1600" dirty="0"/>
              <a:t>Right value: có nghĩa là giá trị dữ liệu được l</a:t>
            </a:r>
            <a:r>
              <a:rPr lang="en-US" sz="1600" dirty="0" err="1"/>
              <a:t>ưu</a:t>
            </a:r>
            <a:r>
              <a:rPr lang="vi-VN" sz="1600" dirty="0"/>
              <a:t> trữ tại một địa chỉ trong bộ nhớ. </a:t>
            </a:r>
            <a:endParaRPr lang="en-US" sz="1600" dirty="0"/>
          </a:p>
          <a:p>
            <a:r>
              <a:rPr lang="vi-VN" sz="1600" dirty="0"/>
              <a:t>Right valuelà một biểu thức có thể có một giá trị được gán, và giá trị của right value này có thể được thay đổi thông qua một định danh khác</a:t>
            </a:r>
            <a:r>
              <a:rPr lang="en-US" sz="1600" dirty="0"/>
              <a:t>.</a:t>
            </a:r>
          </a:p>
        </p:txBody>
      </p:sp>
    </p:spTree>
    <p:extLst>
      <p:ext uri="{BB962C8B-B14F-4D97-AF65-F5344CB8AC3E}">
        <p14:creationId xmlns:p14="http://schemas.microsoft.com/office/powerpoint/2010/main" val="297351873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103</TotalTime>
  <Words>676</Words>
  <Application>Microsoft Office PowerPoint</Application>
  <PresentationFormat>Widescreen</PresentationFormat>
  <Paragraphs>77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Nunito</vt:lpstr>
      <vt:lpstr>Trebuchet MS</vt:lpstr>
      <vt:lpstr>Berlin</vt:lpstr>
      <vt:lpstr>Data Types &amp; Variables</vt:lpstr>
      <vt:lpstr>I. Kiểu số nguyên (integer)</vt:lpstr>
      <vt:lpstr>2. Kiểu số thực(float)</vt:lpstr>
      <vt:lpstr>PowerPoint Presentation</vt:lpstr>
      <vt:lpstr>3. Sizeof and Modifier</vt:lpstr>
      <vt:lpstr>4. Store classes</vt:lpstr>
      <vt:lpstr> 5.Lvalues,Rvalues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Types &amp; Variables</dc:title>
  <dc:creator>Đạt Nguyễn Tiến</dc:creator>
  <cp:lastModifiedBy>Đạt Nguyễn Tiến</cp:lastModifiedBy>
  <cp:revision>1</cp:revision>
  <dcterms:created xsi:type="dcterms:W3CDTF">2023-08-08T14:45:51Z</dcterms:created>
  <dcterms:modified xsi:type="dcterms:W3CDTF">2023-08-08T16:29:33Z</dcterms:modified>
</cp:coreProperties>
</file>