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sldIdLst>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7A388-CC43-40B2-8022-3B2DA9CA86CD}" v="608" dt="2023-08-22T14:32:59.395"/>
    <p1510:client id="{A338991E-823F-45B1-8D8C-DFCE4C93543F}" v="202" dt="2023-08-22T07:36:49.122"/>
    <p1510:client id="{EDB07C8F-B6F7-43B5-9019-01400B8CD165}" v="87" dt="2023-08-23T15:45:39.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5" r:id="rId3"/>
    <p:sldLayoutId id="2147483664" r:id="rId4"/>
    <p:sldLayoutId id="2147483665" r:id="rId5"/>
    <p:sldLayoutId id="2147483674" r:id="rId6"/>
    <p:sldLayoutId id="2147483676" r:id="rId7"/>
    <p:sldLayoutId id="2147483677"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6391CC-47E7-3CED-1D2D-2D3E0FD85AF2}"/>
              </a:ext>
            </a:extLst>
          </p:cNvPr>
          <p:cNvSpPr>
            <a:spLocks noGrp="1"/>
          </p:cNvSpPr>
          <p:nvPr>
            <p:ph type="ctrTitle"/>
          </p:nvPr>
        </p:nvSpPr>
        <p:spPr/>
        <p:txBody>
          <a:bodyPr/>
          <a:lstStyle/>
          <a:p>
            <a:r>
              <a:rPr lang="vi-VN" dirty="0">
                <a:latin typeface="Times New Roman"/>
                <a:cs typeface="Times New Roman"/>
              </a:rPr>
              <a:t>LAMBDA EXPRESSION</a:t>
            </a:r>
          </a:p>
        </p:txBody>
      </p:sp>
      <p:sp>
        <p:nvSpPr>
          <p:cNvPr id="3" name="Tiêu đề phụ 2">
            <a:extLst>
              <a:ext uri="{FF2B5EF4-FFF2-40B4-BE49-F238E27FC236}">
                <a16:creationId xmlns:a16="http://schemas.microsoft.com/office/drawing/2014/main" id="{B6473C88-A899-7A87-25C9-2B94F50B01C2}"/>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0868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1B43-F95D-60B7-E2F7-4518F31AB225}"/>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AFFD81B2-B28C-38EE-7903-F67C88F49B3D}"/>
              </a:ext>
            </a:extLst>
          </p:cNvPr>
          <p:cNvSpPr>
            <a:spLocks noGrp="1"/>
          </p:cNvSpPr>
          <p:nvPr>
            <p:ph idx="1"/>
          </p:nvPr>
        </p:nvSpPr>
        <p:spPr/>
        <p:txBody>
          <a:bodyPr vert="horz" lIns="91440" tIns="45720" rIns="91440" bIns="45720" rtlCol="0" anchor="t">
            <a:normAutofit/>
          </a:bodyPr>
          <a:lstStyle/>
          <a:p>
            <a:r>
              <a:rPr lang="en-US" dirty="0"/>
              <a:t>Definition of lambda expression</a:t>
            </a:r>
          </a:p>
          <a:p>
            <a:r>
              <a:rPr lang="en-US" dirty="0"/>
              <a:t>Examples of lambda expression</a:t>
            </a:r>
          </a:p>
          <a:p>
            <a:r>
              <a:rPr lang="en-US"/>
              <a:t>Pass by value </a:t>
            </a:r>
            <a:endParaRPr lang="en-US" dirty="0"/>
          </a:p>
          <a:p>
            <a:r>
              <a:rPr lang="en-US" dirty="0"/>
              <a:t>Pass by pointer</a:t>
            </a:r>
          </a:p>
        </p:txBody>
      </p:sp>
    </p:spTree>
    <p:extLst>
      <p:ext uri="{BB962C8B-B14F-4D97-AF65-F5344CB8AC3E}">
        <p14:creationId xmlns:p14="http://schemas.microsoft.com/office/powerpoint/2010/main" val="48626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6520-F839-590D-B6A3-11EB37F36FE8}"/>
              </a:ext>
            </a:extLst>
          </p:cNvPr>
          <p:cNvSpPr>
            <a:spLocks noGrp="1"/>
          </p:cNvSpPr>
          <p:nvPr>
            <p:ph type="title"/>
          </p:nvPr>
        </p:nvSpPr>
        <p:spPr/>
        <p:txBody>
          <a:bodyPr/>
          <a:lstStyle/>
          <a:p>
            <a:pPr algn="ctr"/>
            <a:r>
              <a:rPr lang="en-US" dirty="0"/>
              <a:t>DEFINITION</a:t>
            </a:r>
          </a:p>
        </p:txBody>
      </p:sp>
      <p:sp>
        <p:nvSpPr>
          <p:cNvPr id="3" name="Content Placeholder 2">
            <a:extLst>
              <a:ext uri="{FF2B5EF4-FFF2-40B4-BE49-F238E27FC236}">
                <a16:creationId xmlns:a16="http://schemas.microsoft.com/office/drawing/2014/main" id="{93B6A5EA-0DAB-E16E-89D9-CC38A9AE49F3}"/>
              </a:ext>
            </a:extLst>
          </p:cNvPr>
          <p:cNvSpPr>
            <a:spLocks noGrp="1"/>
          </p:cNvSpPr>
          <p:nvPr>
            <p:ph idx="1"/>
          </p:nvPr>
        </p:nvSpPr>
        <p:spPr>
          <a:xfrm>
            <a:off x="680321" y="2336873"/>
            <a:ext cx="10824097" cy="3599316"/>
          </a:xfrm>
        </p:spPr>
        <p:txBody>
          <a:bodyPr vert="horz" lIns="91440" tIns="45720" rIns="91440" bIns="45720" rtlCol="0" anchor="t">
            <a:normAutofit/>
          </a:bodyPr>
          <a:lstStyle/>
          <a:p>
            <a:r>
              <a:rPr lang="en-US" sz="1800" dirty="0">
                <a:solidFill>
                  <a:srgbClr val="273239"/>
                </a:solidFill>
                <a:ea typeface="+mn-lt"/>
                <a:cs typeface="+mn-lt"/>
              </a:rPr>
              <a:t>Lambda expressions to allow inline functions which can be used for short snippets of code that are not going to be reused and therefore do not require a name. In their simplest form a lambda expression can be defined as follows: </a:t>
            </a:r>
            <a:endParaRPr lang="en-US" sz="1800" dirty="0"/>
          </a:p>
        </p:txBody>
      </p:sp>
      <p:sp>
        <p:nvSpPr>
          <p:cNvPr id="4" name="TextBox 3">
            <a:extLst>
              <a:ext uri="{FF2B5EF4-FFF2-40B4-BE49-F238E27FC236}">
                <a16:creationId xmlns:a16="http://schemas.microsoft.com/office/drawing/2014/main" id="{3A9B30C6-4ED1-A9D3-C667-63F6F9D4BE94}"/>
              </a:ext>
            </a:extLst>
          </p:cNvPr>
          <p:cNvSpPr txBox="1"/>
          <p:nvPr/>
        </p:nvSpPr>
        <p:spPr>
          <a:xfrm>
            <a:off x="1425388" y="3299010"/>
            <a:ext cx="55581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t>[ capture clause ] (parameters) -&gt; return-type </a:t>
            </a:r>
            <a:endParaRPr lang="en-US"/>
          </a:p>
          <a:p>
            <a:r>
              <a:rPr lang="en-US" b="1" i="1" dirty="0"/>
              <a:t>{</a:t>
            </a:r>
            <a:endParaRPr lang="en-US" dirty="0"/>
          </a:p>
          <a:p>
            <a:pPr algn="ctr"/>
            <a:r>
              <a:rPr lang="en-US" b="1" i="1"/>
              <a:t>  definition of method </a:t>
            </a:r>
            <a:endParaRPr lang="en-US" dirty="0"/>
          </a:p>
          <a:p>
            <a:r>
              <a:rPr lang="en-US" b="1" i="1" dirty="0"/>
              <a:t>} </a:t>
            </a:r>
            <a:endParaRPr lang="en-US" dirty="0"/>
          </a:p>
        </p:txBody>
      </p:sp>
      <p:sp>
        <p:nvSpPr>
          <p:cNvPr id="5" name="TextBox 4">
            <a:extLst>
              <a:ext uri="{FF2B5EF4-FFF2-40B4-BE49-F238E27FC236}">
                <a16:creationId xmlns:a16="http://schemas.microsoft.com/office/drawing/2014/main" id="{A2043D0F-CAFF-71A4-56E6-920869908849}"/>
              </a:ext>
            </a:extLst>
          </p:cNvPr>
          <p:cNvSpPr txBox="1"/>
          <p:nvPr/>
        </p:nvSpPr>
        <p:spPr>
          <a:xfrm>
            <a:off x="681318" y="4536142"/>
            <a:ext cx="105649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Nunito"/>
                <a:ea typeface="Nunito"/>
                <a:cs typeface="Nunito"/>
              </a:rPr>
              <a:t>Generally, the return-type in lambda expressions is evaluated by the compiler itself and we don’t need to specify it explicitly. Also the -&gt; return-type part can be ignored.  However, in some complex cases e.g. conditional statements, the compiler can’t determine the return type and explicit specification is required. </a:t>
            </a:r>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BAD4DE82-82D2-F452-C458-5A6A9C2FDD7A}"/>
              </a:ext>
            </a:extLst>
          </p:cNvPr>
          <p:cNvPicPr>
            <a:picLocks noChangeAspect="1"/>
          </p:cNvPicPr>
          <p:nvPr/>
        </p:nvPicPr>
        <p:blipFill>
          <a:blip r:embed="rId2"/>
          <a:stretch>
            <a:fillRect/>
          </a:stretch>
        </p:blipFill>
        <p:spPr>
          <a:xfrm>
            <a:off x="6875929" y="3297658"/>
            <a:ext cx="4693023" cy="1163636"/>
          </a:xfrm>
          <a:prstGeom prst="rect">
            <a:avLst/>
          </a:prstGeom>
        </p:spPr>
      </p:pic>
    </p:spTree>
    <p:extLst>
      <p:ext uri="{BB962C8B-B14F-4D97-AF65-F5344CB8AC3E}">
        <p14:creationId xmlns:p14="http://schemas.microsoft.com/office/powerpoint/2010/main" val="232524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EEF3-4263-F731-A957-65F168525E17}"/>
              </a:ext>
            </a:extLst>
          </p:cNvPr>
          <p:cNvSpPr>
            <a:spLocks noGrp="1"/>
          </p:cNvSpPr>
          <p:nvPr>
            <p:ph type="title"/>
          </p:nvPr>
        </p:nvSpPr>
        <p:spPr/>
        <p:txBody>
          <a:bodyPr/>
          <a:lstStyle/>
          <a:p>
            <a:pPr algn="ctr"/>
            <a:r>
              <a:rPr lang="en-US" dirty="0"/>
              <a:t>EXAMPLE OF LAMBDA</a:t>
            </a:r>
            <a:endParaRPr lang="en-US"/>
          </a:p>
        </p:txBody>
      </p:sp>
      <p:pic>
        <p:nvPicPr>
          <p:cNvPr id="4" name="Content Placeholder 3" descr="A computer screen shot of a black screen&#10;&#10;Description automatically generated">
            <a:extLst>
              <a:ext uri="{FF2B5EF4-FFF2-40B4-BE49-F238E27FC236}">
                <a16:creationId xmlns:a16="http://schemas.microsoft.com/office/drawing/2014/main" id="{C8DDF00D-FCB1-CBC0-2D2B-82D80004674F}"/>
              </a:ext>
            </a:extLst>
          </p:cNvPr>
          <p:cNvPicPr>
            <a:picLocks noGrp="1" noChangeAspect="1"/>
          </p:cNvPicPr>
          <p:nvPr>
            <p:ph idx="1"/>
          </p:nvPr>
        </p:nvPicPr>
        <p:blipFill>
          <a:blip r:embed="rId2"/>
          <a:stretch>
            <a:fillRect/>
          </a:stretch>
        </p:blipFill>
        <p:spPr>
          <a:xfrm>
            <a:off x="1242984" y="2336873"/>
            <a:ext cx="8488535" cy="3599316"/>
          </a:xfrm>
        </p:spPr>
      </p:pic>
    </p:spTree>
    <p:extLst>
      <p:ext uri="{BB962C8B-B14F-4D97-AF65-F5344CB8AC3E}">
        <p14:creationId xmlns:p14="http://schemas.microsoft.com/office/powerpoint/2010/main" val="15136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AA67-0775-7A85-7DCE-9CF2DC9059D8}"/>
              </a:ext>
            </a:extLst>
          </p:cNvPr>
          <p:cNvSpPr>
            <a:spLocks noGrp="1"/>
          </p:cNvSpPr>
          <p:nvPr>
            <p:ph type="title"/>
          </p:nvPr>
        </p:nvSpPr>
        <p:spPr/>
        <p:txBody>
          <a:bodyPr/>
          <a:lstStyle/>
          <a:p>
            <a:pPr algn="ctr"/>
            <a:r>
              <a:rPr lang="en-US" dirty="0"/>
              <a:t>PASS BY VALUE</a:t>
            </a:r>
          </a:p>
        </p:txBody>
      </p:sp>
      <p:pic>
        <p:nvPicPr>
          <p:cNvPr id="4" name="Content Placeholder 3" descr="A computer screen shot of a program code&#10;&#10;Description automatically generated">
            <a:extLst>
              <a:ext uri="{FF2B5EF4-FFF2-40B4-BE49-F238E27FC236}">
                <a16:creationId xmlns:a16="http://schemas.microsoft.com/office/drawing/2014/main" id="{E34CBB95-E379-768A-82ED-8AAD849A6271}"/>
              </a:ext>
            </a:extLst>
          </p:cNvPr>
          <p:cNvPicPr>
            <a:picLocks noGrp="1" noChangeAspect="1"/>
          </p:cNvPicPr>
          <p:nvPr>
            <p:ph idx="1"/>
          </p:nvPr>
        </p:nvPicPr>
        <p:blipFill>
          <a:blip r:embed="rId2"/>
          <a:stretch>
            <a:fillRect/>
          </a:stretch>
        </p:blipFill>
        <p:spPr>
          <a:xfrm>
            <a:off x="6051903" y="2136588"/>
            <a:ext cx="6071614" cy="3599316"/>
          </a:xfrm>
        </p:spPr>
      </p:pic>
      <p:pic>
        <p:nvPicPr>
          <p:cNvPr id="5" name="Picture 4" descr="A black background with white text&#10;&#10;Description automatically generated">
            <a:extLst>
              <a:ext uri="{FF2B5EF4-FFF2-40B4-BE49-F238E27FC236}">
                <a16:creationId xmlns:a16="http://schemas.microsoft.com/office/drawing/2014/main" id="{6B2A9BEA-CD6F-B518-E30A-9D118E6D49BB}"/>
              </a:ext>
            </a:extLst>
          </p:cNvPr>
          <p:cNvPicPr>
            <a:picLocks noChangeAspect="1"/>
          </p:cNvPicPr>
          <p:nvPr/>
        </p:nvPicPr>
        <p:blipFill>
          <a:blip r:embed="rId3"/>
          <a:stretch>
            <a:fillRect/>
          </a:stretch>
        </p:blipFill>
        <p:spPr>
          <a:xfrm>
            <a:off x="8497099" y="5795865"/>
            <a:ext cx="2743200" cy="941305"/>
          </a:xfrm>
          <a:prstGeom prst="rect">
            <a:avLst/>
          </a:prstGeom>
        </p:spPr>
      </p:pic>
      <p:sp>
        <p:nvSpPr>
          <p:cNvPr id="6" name="TextBox 5">
            <a:extLst>
              <a:ext uri="{FF2B5EF4-FFF2-40B4-BE49-F238E27FC236}">
                <a16:creationId xmlns:a16="http://schemas.microsoft.com/office/drawing/2014/main" id="{4B07DA20-813E-3922-FD17-6607BC8A924F}"/>
              </a:ext>
            </a:extLst>
          </p:cNvPr>
          <p:cNvSpPr txBox="1"/>
          <p:nvPr/>
        </p:nvSpPr>
        <p:spPr>
          <a:xfrm>
            <a:off x="779929" y="2297205"/>
            <a:ext cx="453838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Capture is "=".</a:t>
            </a:r>
          </a:p>
          <a:p>
            <a:endParaRPr lang="en-US" dirty="0"/>
          </a:p>
          <a:p>
            <a:r>
              <a:rPr lang="en-US" dirty="0"/>
              <a:t>When we pass by value, the value will be </a:t>
            </a:r>
            <a:r>
              <a:rPr lang="en-US" dirty="0" err="1"/>
              <a:t>coppy</a:t>
            </a:r>
            <a:r>
              <a:rPr lang="en-US" dirty="0"/>
              <a:t> on the stack and we can use it in lambda expression but we can't change the value of this variable.</a:t>
            </a:r>
          </a:p>
          <a:p>
            <a:endParaRPr lang="en-US" dirty="0"/>
          </a:p>
          <a:p>
            <a:r>
              <a:rPr lang="en-US" dirty="0"/>
              <a:t>If we tried to change this variable, this lead to error</a:t>
            </a:r>
          </a:p>
        </p:txBody>
      </p:sp>
      <p:pic>
        <p:nvPicPr>
          <p:cNvPr id="7" name="Picture 6" descr="A black screen with text&#10;&#10;Description automatically generated">
            <a:extLst>
              <a:ext uri="{FF2B5EF4-FFF2-40B4-BE49-F238E27FC236}">
                <a16:creationId xmlns:a16="http://schemas.microsoft.com/office/drawing/2014/main" id="{995DFF6C-D8F5-5C30-5F63-5ED93BA6B20C}"/>
              </a:ext>
            </a:extLst>
          </p:cNvPr>
          <p:cNvPicPr>
            <a:picLocks noChangeAspect="1"/>
          </p:cNvPicPr>
          <p:nvPr/>
        </p:nvPicPr>
        <p:blipFill>
          <a:blip r:embed="rId4"/>
          <a:stretch>
            <a:fillRect/>
          </a:stretch>
        </p:blipFill>
        <p:spPr>
          <a:xfrm>
            <a:off x="779930" y="4982119"/>
            <a:ext cx="2743200" cy="981669"/>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B2477562-E5DB-D086-C78F-532EB44C917C}"/>
              </a:ext>
            </a:extLst>
          </p:cNvPr>
          <p:cNvPicPr>
            <a:picLocks noChangeAspect="1"/>
          </p:cNvPicPr>
          <p:nvPr/>
        </p:nvPicPr>
        <p:blipFill>
          <a:blip r:embed="rId5"/>
          <a:stretch>
            <a:fillRect/>
          </a:stretch>
        </p:blipFill>
        <p:spPr>
          <a:xfrm>
            <a:off x="779930" y="6007333"/>
            <a:ext cx="2743200" cy="517993"/>
          </a:xfrm>
          <a:prstGeom prst="rect">
            <a:avLst/>
          </a:prstGeom>
        </p:spPr>
      </p:pic>
    </p:spTree>
    <p:extLst>
      <p:ext uri="{BB962C8B-B14F-4D97-AF65-F5344CB8AC3E}">
        <p14:creationId xmlns:p14="http://schemas.microsoft.com/office/powerpoint/2010/main" val="6551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37-C8FB-8C06-C191-434221C15FA9}"/>
              </a:ext>
            </a:extLst>
          </p:cNvPr>
          <p:cNvSpPr>
            <a:spLocks noGrp="1"/>
          </p:cNvSpPr>
          <p:nvPr>
            <p:ph type="title"/>
          </p:nvPr>
        </p:nvSpPr>
        <p:spPr/>
        <p:txBody>
          <a:bodyPr/>
          <a:lstStyle/>
          <a:p>
            <a:pPr algn="ctr"/>
            <a:r>
              <a:rPr lang="en-US" dirty="0"/>
              <a:t>PASS BY REFERENCE</a:t>
            </a:r>
          </a:p>
        </p:txBody>
      </p:sp>
      <p:sp>
        <p:nvSpPr>
          <p:cNvPr id="3" name="Content Placeholder 2">
            <a:extLst>
              <a:ext uri="{FF2B5EF4-FFF2-40B4-BE49-F238E27FC236}">
                <a16:creationId xmlns:a16="http://schemas.microsoft.com/office/drawing/2014/main" id="{AD7D57EB-2829-6A1B-EDB2-B9F258896B01}"/>
              </a:ext>
            </a:extLst>
          </p:cNvPr>
          <p:cNvSpPr>
            <a:spLocks noGrp="1"/>
          </p:cNvSpPr>
          <p:nvPr>
            <p:ph idx="1"/>
          </p:nvPr>
        </p:nvSpPr>
        <p:spPr>
          <a:xfrm>
            <a:off x="680321" y="2336873"/>
            <a:ext cx="6274509" cy="3599316"/>
          </a:xfrm>
        </p:spPr>
        <p:txBody>
          <a:bodyPr vert="horz" lIns="91440" tIns="45720" rIns="91440" bIns="45720" rtlCol="0" anchor="t">
            <a:normAutofit/>
          </a:bodyPr>
          <a:lstStyle/>
          <a:p>
            <a:r>
              <a:rPr lang="en-US" dirty="0">
                <a:latin typeface="Trebuchet MS"/>
                <a:cs typeface="Times New Roman"/>
              </a:rPr>
              <a:t>Capture is "</a:t>
            </a:r>
            <a:r>
              <a:rPr lang="en-US" dirty="0">
                <a:latin typeface="Times New Roman"/>
                <a:cs typeface="Times New Roman"/>
              </a:rPr>
              <a:t>&amp;</a:t>
            </a:r>
            <a:r>
              <a:rPr lang="en-US" dirty="0">
                <a:latin typeface="Trebuchet MS"/>
                <a:cs typeface="Times New Roman"/>
              </a:rPr>
              <a:t>", </a:t>
            </a:r>
            <a:r>
              <a:rPr lang="en-US" dirty="0" err="1">
                <a:latin typeface="Trebuchet MS"/>
                <a:cs typeface="Times New Roman"/>
              </a:rPr>
              <a:t>khi</a:t>
            </a:r>
            <a:r>
              <a:rPr lang="en-US" dirty="0">
                <a:latin typeface="Trebuchet MS"/>
                <a:cs typeface="Times New Roman"/>
              </a:rPr>
              <a:t> </a:t>
            </a:r>
            <a:r>
              <a:rPr lang="en-US" dirty="0" err="1">
                <a:latin typeface="Trebuchet MS"/>
                <a:cs typeface="Times New Roman"/>
              </a:rPr>
              <a:t>truyền</a:t>
            </a:r>
            <a:r>
              <a:rPr lang="en-US" dirty="0">
                <a:latin typeface="Trebuchet MS"/>
                <a:cs typeface="Times New Roman"/>
              </a:rPr>
              <a:t> </a:t>
            </a:r>
            <a:r>
              <a:rPr lang="en-US" dirty="0" err="1">
                <a:latin typeface="Trebuchet MS"/>
                <a:cs typeface="Times New Roman"/>
              </a:rPr>
              <a:t>tham</a:t>
            </a:r>
            <a:r>
              <a:rPr lang="en-US" dirty="0">
                <a:latin typeface="Trebuchet MS"/>
                <a:cs typeface="Times New Roman"/>
              </a:rPr>
              <a:t> </a:t>
            </a:r>
            <a:r>
              <a:rPr lang="en-US" dirty="0" err="1">
                <a:latin typeface="Trebuchet MS"/>
                <a:cs typeface="Times New Roman"/>
              </a:rPr>
              <a:t>chiếu</a:t>
            </a:r>
            <a:r>
              <a:rPr lang="en-US" dirty="0">
                <a:latin typeface="Trebuchet MS"/>
                <a:cs typeface="Times New Roman"/>
              </a:rPr>
              <a:t> </a:t>
            </a:r>
            <a:r>
              <a:rPr lang="en-US" dirty="0" err="1">
                <a:latin typeface="Trebuchet MS"/>
                <a:cs typeface="Times New Roman"/>
              </a:rPr>
              <a:t>thì</a:t>
            </a:r>
            <a:r>
              <a:rPr lang="en-US" dirty="0">
                <a:latin typeface="Trebuchet MS"/>
                <a:cs typeface="Times New Roman"/>
              </a:rPr>
              <a:t> lambda object </a:t>
            </a:r>
            <a:r>
              <a:rPr lang="en-US" dirty="0" err="1">
                <a:latin typeface="Trebuchet MS"/>
                <a:cs typeface="Times New Roman"/>
              </a:rPr>
              <a:t>sẽ</a:t>
            </a:r>
            <a:r>
              <a:rPr lang="en-US" dirty="0">
                <a:latin typeface="Trebuchet MS"/>
                <a:cs typeface="Times New Roman"/>
              </a:rPr>
              <a:t> </a:t>
            </a:r>
            <a:r>
              <a:rPr lang="en-US" dirty="0" err="1">
                <a:latin typeface="Trebuchet MS"/>
                <a:cs typeface="Times New Roman"/>
              </a:rPr>
              <a:t>lưu</a:t>
            </a:r>
            <a:r>
              <a:rPr lang="en-US" dirty="0">
                <a:latin typeface="Trebuchet MS"/>
                <a:cs typeface="Times New Roman"/>
              </a:rPr>
              <a:t> </a:t>
            </a:r>
            <a:r>
              <a:rPr lang="en-US" dirty="0" err="1">
                <a:latin typeface="Trebuchet MS"/>
                <a:cs typeface="Times New Roman"/>
              </a:rPr>
              <a:t>địa</a:t>
            </a:r>
            <a:r>
              <a:rPr lang="en-US" dirty="0">
                <a:latin typeface="Trebuchet MS"/>
                <a:cs typeface="Times New Roman"/>
              </a:rPr>
              <a:t> </a:t>
            </a:r>
            <a:r>
              <a:rPr lang="en-US" dirty="0" err="1">
                <a:latin typeface="Trebuchet MS"/>
                <a:cs typeface="Times New Roman"/>
              </a:rPr>
              <a:t>chỉ</a:t>
            </a:r>
            <a:r>
              <a:rPr lang="en-US" dirty="0">
                <a:latin typeface="Trebuchet MS"/>
                <a:cs typeface="Times New Roman"/>
              </a:rPr>
              <a:t> </a:t>
            </a:r>
            <a:r>
              <a:rPr lang="en-US" dirty="0" err="1">
                <a:latin typeface="Trebuchet MS"/>
                <a:cs typeface="Times New Roman"/>
              </a:rPr>
              <a:t>gốc</a:t>
            </a:r>
            <a:r>
              <a:rPr lang="en-US" dirty="0">
                <a:latin typeface="Trebuchet MS"/>
                <a:cs typeface="Times New Roman"/>
              </a:rPr>
              <a:t> </a:t>
            </a:r>
            <a:r>
              <a:rPr lang="en-US" dirty="0" err="1">
                <a:latin typeface="Trebuchet MS"/>
                <a:cs typeface="Times New Roman"/>
              </a:rPr>
              <a:t>của</a:t>
            </a:r>
            <a:r>
              <a:rPr lang="en-US" dirty="0">
                <a:latin typeface="Trebuchet MS"/>
                <a:cs typeface="Times New Roman"/>
              </a:rPr>
              <a:t> </a:t>
            </a:r>
            <a:r>
              <a:rPr lang="en-US" dirty="0" err="1">
                <a:latin typeface="Trebuchet MS"/>
                <a:cs typeface="Times New Roman"/>
              </a:rPr>
              <a:t>biến</a:t>
            </a:r>
            <a:r>
              <a:rPr lang="en-US" dirty="0">
                <a:latin typeface="Trebuchet MS"/>
                <a:cs typeface="Times New Roman"/>
              </a:rPr>
              <a:t> </a:t>
            </a:r>
            <a:r>
              <a:rPr lang="en-US" dirty="0" err="1">
                <a:latin typeface="Trebuchet MS"/>
                <a:cs typeface="Times New Roman"/>
              </a:rPr>
              <a:t>và</a:t>
            </a:r>
            <a:r>
              <a:rPr lang="en-US" dirty="0">
                <a:latin typeface="Trebuchet MS"/>
                <a:cs typeface="Times New Roman"/>
              </a:rPr>
              <a:t> </a:t>
            </a:r>
            <a:r>
              <a:rPr lang="en-US" dirty="0" err="1">
                <a:latin typeface="Trebuchet MS"/>
                <a:cs typeface="Times New Roman"/>
              </a:rPr>
              <a:t>chúng</a:t>
            </a:r>
            <a:r>
              <a:rPr lang="en-US" dirty="0">
                <a:latin typeface="Trebuchet MS"/>
                <a:cs typeface="Times New Roman"/>
              </a:rPr>
              <a:t> ta </a:t>
            </a:r>
            <a:r>
              <a:rPr lang="en-US" dirty="0" err="1">
                <a:latin typeface="Trebuchet MS"/>
                <a:cs typeface="Times New Roman"/>
              </a:rPr>
              <a:t>có</a:t>
            </a:r>
            <a:r>
              <a:rPr lang="en-US" dirty="0">
                <a:latin typeface="Trebuchet MS"/>
                <a:cs typeface="Times New Roman"/>
              </a:rPr>
              <a:t> </a:t>
            </a:r>
            <a:r>
              <a:rPr lang="en-US" dirty="0" err="1">
                <a:latin typeface="Trebuchet MS"/>
                <a:cs typeface="Times New Roman"/>
              </a:rPr>
              <a:t>thể</a:t>
            </a:r>
            <a:r>
              <a:rPr lang="en-US" dirty="0">
                <a:latin typeface="Trebuchet MS"/>
                <a:cs typeface="Times New Roman"/>
              </a:rPr>
              <a:t> </a:t>
            </a:r>
            <a:r>
              <a:rPr lang="en-US" dirty="0" err="1">
                <a:latin typeface="Trebuchet MS"/>
                <a:cs typeface="Times New Roman"/>
              </a:rPr>
              <a:t>thay</a:t>
            </a:r>
            <a:r>
              <a:rPr lang="en-US" dirty="0">
                <a:latin typeface="Trebuchet MS"/>
                <a:cs typeface="Times New Roman"/>
              </a:rPr>
              <a:t> </a:t>
            </a:r>
            <a:r>
              <a:rPr lang="en-US" dirty="0" err="1">
                <a:latin typeface="Trebuchet MS"/>
                <a:cs typeface="Times New Roman"/>
              </a:rPr>
              <a:t>đổi</a:t>
            </a:r>
            <a:r>
              <a:rPr lang="en-US" dirty="0">
                <a:latin typeface="Trebuchet MS"/>
                <a:cs typeface="Times New Roman"/>
              </a:rPr>
              <a:t> </a:t>
            </a:r>
            <a:r>
              <a:rPr lang="en-US" dirty="0" err="1">
                <a:latin typeface="Trebuchet MS"/>
                <a:cs typeface="Times New Roman"/>
              </a:rPr>
              <a:t>giá</a:t>
            </a:r>
            <a:r>
              <a:rPr lang="en-US" dirty="0">
                <a:latin typeface="Trebuchet MS"/>
                <a:cs typeface="Times New Roman"/>
              </a:rPr>
              <a:t> </a:t>
            </a:r>
            <a:r>
              <a:rPr lang="en-US" dirty="0" err="1">
                <a:latin typeface="Trebuchet MS"/>
                <a:cs typeface="Times New Roman"/>
              </a:rPr>
              <a:t>trị</a:t>
            </a:r>
            <a:r>
              <a:rPr lang="en-US" dirty="0">
                <a:latin typeface="Trebuchet MS"/>
                <a:cs typeface="Times New Roman"/>
              </a:rPr>
              <a:t> </a:t>
            </a:r>
            <a:r>
              <a:rPr lang="en-US" dirty="0" err="1">
                <a:latin typeface="Trebuchet MS"/>
                <a:cs typeface="Times New Roman"/>
              </a:rPr>
              <a:t>trực</a:t>
            </a:r>
            <a:r>
              <a:rPr lang="en-US" dirty="0">
                <a:latin typeface="Trebuchet MS"/>
                <a:cs typeface="Times New Roman"/>
              </a:rPr>
              <a:t> </a:t>
            </a:r>
            <a:r>
              <a:rPr lang="en-US" dirty="0" err="1">
                <a:latin typeface="Trebuchet MS"/>
                <a:cs typeface="Times New Roman"/>
              </a:rPr>
              <a:t>tiếp</a:t>
            </a:r>
            <a:r>
              <a:rPr lang="en-US" dirty="0">
                <a:latin typeface="Trebuchet MS"/>
                <a:cs typeface="Times New Roman"/>
              </a:rPr>
              <a:t> </a:t>
            </a:r>
            <a:r>
              <a:rPr lang="en-US" dirty="0" err="1">
                <a:latin typeface="Trebuchet MS"/>
                <a:cs typeface="Times New Roman"/>
              </a:rPr>
              <a:t>của</a:t>
            </a:r>
            <a:r>
              <a:rPr lang="en-US" dirty="0">
                <a:latin typeface="Trebuchet MS"/>
                <a:cs typeface="Times New Roman"/>
              </a:rPr>
              <a:t> </a:t>
            </a:r>
            <a:r>
              <a:rPr lang="en-US" dirty="0" err="1">
                <a:latin typeface="Trebuchet MS"/>
                <a:cs typeface="Times New Roman"/>
              </a:rPr>
              <a:t>biến</a:t>
            </a:r>
            <a:r>
              <a:rPr lang="en-US" dirty="0">
                <a:latin typeface="Trebuchet MS"/>
                <a:cs typeface="Times New Roman"/>
              </a:rPr>
              <a:t> </a:t>
            </a:r>
            <a:r>
              <a:rPr lang="en-US" dirty="0" err="1">
                <a:latin typeface="Trebuchet MS"/>
                <a:cs typeface="Times New Roman"/>
              </a:rPr>
              <a:t>đó</a:t>
            </a:r>
            <a:r>
              <a:rPr lang="en-US" dirty="0">
                <a:latin typeface="Trebuchet MS"/>
                <a:cs typeface="Times New Roman"/>
              </a:rPr>
              <a:t> </a:t>
            </a:r>
            <a:r>
              <a:rPr lang="en-US" dirty="0" err="1">
                <a:latin typeface="Trebuchet MS"/>
                <a:cs typeface="Times New Roman"/>
              </a:rPr>
              <a:t>trong</a:t>
            </a:r>
            <a:r>
              <a:rPr lang="en-US" dirty="0">
                <a:latin typeface="Trebuchet MS"/>
                <a:cs typeface="Times New Roman"/>
              </a:rPr>
              <a:t> </a:t>
            </a:r>
            <a:r>
              <a:rPr lang="en-US" dirty="0" err="1">
                <a:latin typeface="Trebuchet MS"/>
                <a:cs typeface="Times New Roman"/>
              </a:rPr>
              <a:t>hàm</a:t>
            </a:r>
            <a:r>
              <a:rPr lang="en-US" dirty="0">
                <a:latin typeface="Trebuchet MS"/>
                <a:cs typeface="Times New Roman"/>
              </a:rPr>
              <a:t> lambda.</a:t>
            </a:r>
          </a:p>
        </p:txBody>
      </p:sp>
      <p:pic>
        <p:nvPicPr>
          <p:cNvPr id="4" name="Picture 3" descr="A screen shot of a computer program&#10;&#10;Description automatically generated">
            <a:extLst>
              <a:ext uri="{FF2B5EF4-FFF2-40B4-BE49-F238E27FC236}">
                <a16:creationId xmlns:a16="http://schemas.microsoft.com/office/drawing/2014/main" id="{AFCEC08D-5552-1A1B-51A8-8FC5119664D8}"/>
              </a:ext>
            </a:extLst>
          </p:cNvPr>
          <p:cNvPicPr>
            <a:picLocks noChangeAspect="1"/>
          </p:cNvPicPr>
          <p:nvPr/>
        </p:nvPicPr>
        <p:blipFill>
          <a:blip r:embed="rId2"/>
          <a:stretch>
            <a:fillRect/>
          </a:stretch>
        </p:blipFill>
        <p:spPr>
          <a:xfrm>
            <a:off x="1353671" y="3760455"/>
            <a:ext cx="5593976" cy="276608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581E1EA-9F72-BB46-54E2-801FF24C9657}"/>
              </a:ext>
            </a:extLst>
          </p:cNvPr>
          <p:cNvPicPr>
            <a:picLocks noChangeAspect="1"/>
          </p:cNvPicPr>
          <p:nvPr/>
        </p:nvPicPr>
        <p:blipFill>
          <a:blip r:embed="rId3"/>
          <a:stretch>
            <a:fillRect/>
          </a:stretch>
        </p:blipFill>
        <p:spPr>
          <a:xfrm>
            <a:off x="7763435" y="4271386"/>
            <a:ext cx="3841376" cy="1452874"/>
          </a:xfrm>
          <a:prstGeom prst="rect">
            <a:avLst/>
          </a:prstGeom>
        </p:spPr>
      </p:pic>
    </p:spTree>
    <p:extLst>
      <p:ext uri="{BB962C8B-B14F-4D97-AF65-F5344CB8AC3E}">
        <p14:creationId xmlns:p14="http://schemas.microsoft.com/office/powerpoint/2010/main" val="31169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DEC9-8E2E-66D6-2832-8D85A766DAB8}"/>
              </a:ext>
            </a:extLst>
          </p:cNvPr>
          <p:cNvSpPr>
            <a:spLocks noGrp="1"/>
          </p:cNvSpPr>
          <p:nvPr>
            <p:ph type="title"/>
          </p:nvPr>
        </p:nvSpPr>
        <p:spPr/>
        <p:txBody>
          <a:bodyPr/>
          <a:lstStyle/>
          <a:p>
            <a:pPr algn="ctr"/>
            <a:r>
              <a:rPr lang="en-US" dirty="0"/>
              <a:t>COMBINE PASS BY VALUE AND REFERENCE</a:t>
            </a:r>
          </a:p>
        </p:txBody>
      </p:sp>
      <p:pic>
        <p:nvPicPr>
          <p:cNvPr id="4" name="Content Placeholder 3" descr="A screen shot of a computer program&#10;&#10;Description automatically generated">
            <a:extLst>
              <a:ext uri="{FF2B5EF4-FFF2-40B4-BE49-F238E27FC236}">
                <a16:creationId xmlns:a16="http://schemas.microsoft.com/office/drawing/2014/main" id="{B163C957-BDF7-A8D1-C1AA-2A2D4894CFD5}"/>
              </a:ext>
            </a:extLst>
          </p:cNvPr>
          <p:cNvPicPr>
            <a:picLocks noGrp="1" noChangeAspect="1"/>
          </p:cNvPicPr>
          <p:nvPr>
            <p:ph idx="1"/>
          </p:nvPr>
        </p:nvPicPr>
        <p:blipFill>
          <a:blip r:embed="rId2"/>
          <a:stretch>
            <a:fillRect/>
          </a:stretch>
        </p:blipFill>
        <p:spPr>
          <a:xfrm>
            <a:off x="1911142" y="2336873"/>
            <a:ext cx="7967504" cy="4302700"/>
          </a:xfrm>
        </p:spPr>
      </p:pic>
    </p:spTree>
    <p:extLst>
      <p:ext uri="{BB962C8B-B14F-4D97-AF65-F5344CB8AC3E}">
        <p14:creationId xmlns:p14="http://schemas.microsoft.com/office/powerpoint/2010/main" val="415984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E4AE-163D-8A4D-44C8-0047D0D20431}"/>
              </a:ext>
            </a:extLst>
          </p:cNvPr>
          <p:cNvSpPr>
            <a:spLocks noGrp="1"/>
          </p:cNvSpPr>
          <p:nvPr>
            <p:ph type="title"/>
          </p:nvPr>
        </p:nvSpPr>
        <p:spPr/>
        <p:txBody>
          <a:bodyPr/>
          <a:lstStyle/>
          <a:p>
            <a:pPr algn="ctr"/>
            <a:r>
              <a:rPr lang="en-US" dirty="0"/>
              <a:t>LAMBDA EXPRESSION VS POINTER FUNCTION</a:t>
            </a:r>
          </a:p>
        </p:txBody>
      </p:sp>
      <p:sp>
        <p:nvSpPr>
          <p:cNvPr id="3" name="Content Placeholder 2">
            <a:extLst>
              <a:ext uri="{FF2B5EF4-FFF2-40B4-BE49-F238E27FC236}">
                <a16:creationId xmlns:a16="http://schemas.microsoft.com/office/drawing/2014/main" id="{845E4825-1379-965D-D78C-24B7B030471C}"/>
              </a:ext>
            </a:extLst>
          </p:cNvPr>
          <p:cNvSpPr>
            <a:spLocks noGrp="1"/>
          </p:cNvSpPr>
          <p:nvPr>
            <p:ph idx="1"/>
          </p:nvPr>
        </p:nvSpPr>
        <p:spPr/>
        <p:txBody>
          <a:bodyPr vert="horz" lIns="91440" tIns="45720" rIns="91440" bIns="45720" rtlCol="0" anchor="t">
            <a:normAutofit/>
          </a:bodyPr>
          <a:lstStyle/>
          <a:p>
            <a:r>
              <a:rPr lang="en-US" sz="1800" dirty="0">
                <a:solidFill>
                  <a:srgbClr val="111111"/>
                </a:solidFill>
                <a:ea typeface="+mn-lt"/>
                <a:cs typeface="+mn-lt"/>
              </a:rPr>
              <a:t>Lambda expressions can capture variables from the enclosing scope, whereas pointer functions cannot. This means that lambda expressions can access and modify local variables, whereas pointer functions can only use global variables or parameters.</a:t>
            </a:r>
            <a:endParaRPr lang="en-US" sz="1800" dirty="0"/>
          </a:p>
          <a:p>
            <a:r>
              <a:rPr lang="en-US" sz="1800" dirty="0">
                <a:solidFill>
                  <a:srgbClr val="111111"/>
                </a:solidFill>
                <a:ea typeface="+mn-lt"/>
                <a:cs typeface="+mn-lt"/>
              </a:rPr>
              <a:t>Lambda expressions can be defined inline, whereas pointer functions need to be defined separately. This means that lambda expressions can be more concise and convenient, whereas pointer functions can be more reusable and modular.</a:t>
            </a:r>
            <a:endParaRPr lang="en-US" sz="1800" dirty="0"/>
          </a:p>
          <a:p>
            <a:r>
              <a:rPr lang="en-US" sz="1800" dirty="0">
                <a:solidFill>
                  <a:srgbClr val="111111"/>
                </a:solidFill>
                <a:ea typeface="+mn-lt"/>
                <a:cs typeface="+mn-lt"/>
              </a:rPr>
              <a:t>Lambda expressions can have different types depending on the captured variables and the return type, whereas pointer functions have a fixed type based on the parameters and the return type. This means that lambda expressions can be more flexible and adaptable, whereas pointer functions can be more consistent and predictable.</a:t>
            </a:r>
            <a:endParaRPr lang="en-US" sz="1800" dirty="0"/>
          </a:p>
          <a:p>
            <a:endParaRPr lang="en-US" sz="1800" dirty="0"/>
          </a:p>
        </p:txBody>
      </p:sp>
    </p:spTree>
    <p:extLst>
      <p:ext uri="{BB962C8B-B14F-4D97-AF65-F5344CB8AC3E}">
        <p14:creationId xmlns:p14="http://schemas.microsoft.com/office/powerpoint/2010/main" val="304600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Màn hình rộng</PresentationFormat>
  <Paragraphs>0</Paragraphs>
  <Slides>8</Slides>
  <Notes>0</Notes>
  <HiddenSlides>0</HiddenSlides>
  <MMClips>0</MMClips>
  <ScaleCrop>false</ScaleCrop>
  <HeadingPairs>
    <vt:vector size="4" baseType="variant">
      <vt:variant>
        <vt:lpstr>Chủ đề</vt:lpstr>
      </vt:variant>
      <vt:variant>
        <vt:i4>2</vt:i4>
      </vt:variant>
      <vt:variant>
        <vt:lpstr>Tiêu đề Bản chiếu</vt:lpstr>
      </vt:variant>
      <vt:variant>
        <vt:i4>8</vt:i4>
      </vt:variant>
    </vt:vector>
  </HeadingPairs>
  <TitlesOfParts>
    <vt:vector size="10" baseType="lpstr">
      <vt:lpstr>office theme</vt:lpstr>
      <vt:lpstr>Berlin</vt:lpstr>
      <vt:lpstr>LAMBDA EXPRESSION</vt:lpstr>
      <vt:lpstr>TABLE OF CONTENTS</vt:lpstr>
      <vt:lpstr>DEFINITION</vt:lpstr>
      <vt:lpstr>EXAMPLE OF LAMBDA</vt:lpstr>
      <vt:lpstr>PASS BY VALUE</vt:lpstr>
      <vt:lpstr>PASS BY REFERENCE</vt:lpstr>
      <vt:lpstr>COMBINE PASS BY VALUE AND REFERENCE</vt:lpstr>
      <vt:lpstr>LAMBDA EXPRESSION VS POINTER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133</cp:revision>
  <dcterms:created xsi:type="dcterms:W3CDTF">2013-07-15T20:26:40Z</dcterms:created>
  <dcterms:modified xsi:type="dcterms:W3CDTF">2023-08-23T16:54:50Z</dcterms:modified>
</cp:coreProperties>
</file>