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7" r:id="rId3"/>
    <p:sldId id="258" r:id="rId4"/>
    <p:sldId id="259" r:id="rId5"/>
    <p:sldId id="260" r:id="rId6"/>
    <p:sldId id="263" r:id="rId7"/>
    <p:sldId id="261" r:id="rId8"/>
    <p:sldId id="262"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00" d="100"/>
          <a:sy n="100" d="100"/>
        </p:scale>
        <p:origin x="70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dirty="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dirty="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8/23/2023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8/23/2023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66675" y="2699385"/>
            <a:ext cx="9002395" cy="1372870"/>
          </a:xfrm>
        </p:spPr>
        <p:txBody>
          <a:bodyPr/>
          <a:lstStyle/>
          <a:p>
            <a:pPr algn="l"/>
            <a:r>
              <a:rPr lang="en-US" altLang="vi-VN" sz="3600" dirty="0">
                <a:latin typeface="Times New Roman" panose="02020603050405020304"/>
                <a:cs typeface="Times New Roman" panose="02020603050405020304"/>
              </a:rPr>
              <a:t>PASS BY VALUE, PASS BY REFERENCE, PASS BY POINTER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35C-7C28-993D-7281-C8ED3CE30401}"/>
              </a:ext>
            </a:extLst>
          </p:cNvPr>
          <p:cNvSpPr>
            <a:spLocks noGrp="1"/>
          </p:cNvSpPr>
          <p:nvPr>
            <p:ph type="title"/>
          </p:nvPr>
        </p:nvSpPr>
        <p:spPr/>
        <p:txBody>
          <a:bodyPr/>
          <a:lstStyle/>
          <a:p>
            <a:pPr algn="ctr"/>
            <a:r>
              <a:rPr lang="vi-VN" dirty="0">
                <a:latin typeface="Lato" panose="020F0502020204030203" pitchFamily="34" charset="0"/>
                <a:ea typeface="Lato" panose="020F0502020204030203" pitchFamily="34" charset="0"/>
                <a:cs typeface="Lato" panose="020F0502020204030203" pitchFamily="34" charset="0"/>
              </a:rPr>
              <a:t>Ư</a:t>
            </a:r>
            <a:r>
              <a:rPr lang="en-US" dirty="0">
                <a:latin typeface="Lato" panose="020F0502020204030203" pitchFamily="34" charset="0"/>
                <a:ea typeface="Lato" panose="020F0502020204030203" pitchFamily="34" charset="0"/>
                <a:cs typeface="Lato" panose="020F0502020204030203" pitchFamily="34" charset="0"/>
              </a:rPr>
              <a:t>u </a:t>
            </a:r>
            <a:r>
              <a:rPr lang="en-US" dirty="0" err="1">
                <a:latin typeface="Lato" panose="020F0502020204030203" pitchFamily="34" charset="0"/>
                <a:ea typeface="Lato" panose="020F0502020204030203" pitchFamily="34" charset="0"/>
                <a:cs typeface="Lato" panose="020F0502020204030203" pitchFamily="34" charset="0"/>
              </a:rPr>
              <a:t>nhược</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điểm</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60740FD7-305A-FD3D-3B39-1400AF4839B5}"/>
              </a:ext>
            </a:extLst>
          </p:cNvPr>
          <p:cNvSpPr txBox="1"/>
          <p:nvPr/>
        </p:nvSpPr>
        <p:spPr>
          <a:xfrm>
            <a:off x="282102" y="2237362"/>
            <a:ext cx="11468911" cy="4062651"/>
          </a:xfrm>
          <a:prstGeom prst="rect">
            <a:avLst/>
          </a:prstGeom>
          <a:noFill/>
        </p:spPr>
        <p:txBody>
          <a:bodyPr wrap="square" rtlCol="0">
            <a:spAutoFit/>
          </a:bodyPr>
          <a:lstStyle/>
          <a:p>
            <a:pPr algn="l"/>
            <a:r>
              <a:rPr lang="vi-VN" sz="2000" b="1" i="0" dirty="0">
                <a:effectLst/>
                <a:latin typeface="Google Sans"/>
              </a:rPr>
              <a:t>Ưu điểm:</a:t>
            </a:r>
            <a:endParaRPr lang="vi-VN" sz="2000" b="0" i="0" dirty="0">
              <a:effectLst/>
              <a:latin typeface="Google Sans"/>
            </a:endParaRPr>
          </a:p>
          <a:p>
            <a:pPr algn="l">
              <a:buFont typeface="Arial" panose="020B0604020202020204" pitchFamily="34" charset="0"/>
              <a:buChar char="•"/>
            </a:pPr>
            <a:r>
              <a:rPr lang="en-US" sz="2000" b="0" i="0" dirty="0">
                <a:effectLst/>
                <a:latin typeface="Google Sans"/>
              </a:rPr>
              <a:t> </a:t>
            </a:r>
            <a:r>
              <a:rPr lang="vi-VN" sz="2000" b="0" i="0" dirty="0">
                <a:effectLst/>
                <a:latin typeface="Google Sans"/>
              </a:rPr>
              <a:t>Hàm </a:t>
            </a:r>
            <a:r>
              <a:rPr lang="vi-VN" sz="2000" b="1" i="0" dirty="0">
                <a:effectLst/>
                <a:latin typeface="Google Sans"/>
              </a:rPr>
              <a:t>có thể thay đổi giá trị của các đối số</a:t>
            </a:r>
            <a:r>
              <a:rPr lang="vi-VN" sz="2000" b="0" i="0" dirty="0">
                <a:effectLst/>
                <a:latin typeface="Google Sans"/>
              </a:rPr>
              <a:t>. Ngược lại, bạn có thể sử dụng tham chiếu hằng (const reference) nếu không muốn hàm thay đổi giá trị đối số.</a:t>
            </a:r>
          </a:p>
          <a:p>
            <a:pPr algn="l">
              <a:buFont typeface="Arial" panose="020B0604020202020204" pitchFamily="34" charset="0"/>
              <a:buChar char="•"/>
            </a:pPr>
            <a:r>
              <a:rPr lang="en-US" sz="2000" b="0" i="0" dirty="0">
                <a:effectLst/>
                <a:latin typeface="Google Sans"/>
              </a:rPr>
              <a:t> </a:t>
            </a:r>
            <a:r>
              <a:rPr lang="vi-VN" sz="2000" b="0" i="0" dirty="0">
                <a:effectLst/>
                <a:latin typeface="Google Sans"/>
              </a:rPr>
              <a:t>Không mất </a:t>
            </a:r>
            <a:r>
              <a:rPr lang="vi-VN" sz="2000" b="1" i="0" dirty="0">
                <a:effectLst/>
                <a:latin typeface="Google Sans"/>
              </a:rPr>
              <a:t>thời gian</a:t>
            </a:r>
            <a:r>
              <a:rPr lang="vi-VN" sz="2000" b="0" i="0" dirty="0">
                <a:effectLst/>
                <a:latin typeface="Google Sans"/>
              </a:rPr>
              <a:t> và </a:t>
            </a:r>
            <a:r>
              <a:rPr lang="vi-VN" sz="2000" b="1" i="0" dirty="0">
                <a:effectLst/>
                <a:latin typeface="Google Sans"/>
              </a:rPr>
              <a:t>bộ nhớ</a:t>
            </a:r>
            <a:r>
              <a:rPr lang="vi-VN" sz="2000" b="0" i="0" dirty="0">
                <a:effectLst/>
                <a:latin typeface="Google Sans"/>
              </a:rPr>
              <a:t> để sao chép giá trị của đối số vào tham số của hàm.</a:t>
            </a:r>
          </a:p>
          <a:p>
            <a:pPr algn="l">
              <a:buFont typeface="Arial" panose="020B0604020202020204" pitchFamily="34" charset="0"/>
              <a:buChar char="•"/>
            </a:pPr>
            <a:r>
              <a:rPr lang="en-US" sz="2000" b="0" i="0" dirty="0">
                <a:effectLst/>
                <a:latin typeface="Google Sans"/>
              </a:rPr>
              <a:t> </a:t>
            </a:r>
            <a:r>
              <a:rPr lang="vi-VN" sz="2000" b="0" i="0" dirty="0">
                <a:effectLst/>
                <a:latin typeface="Google Sans"/>
              </a:rPr>
              <a:t>Hàm có thể </a:t>
            </a:r>
            <a:r>
              <a:rPr lang="vi-VN" sz="2000" b="1" i="0" dirty="0">
                <a:effectLst/>
                <a:latin typeface="Google Sans"/>
              </a:rPr>
              <a:t>trả về nhiều giá trị </a:t>
            </a:r>
            <a:r>
              <a:rPr lang="vi-VN" sz="2000" b="0" i="0" dirty="0">
                <a:effectLst/>
                <a:latin typeface="Google Sans"/>
              </a:rPr>
              <a:t>thông qua tham chiếu.</a:t>
            </a:r>
          </a:p>
          <a:p>
            <a:pPr algn="l"/>
            <a:r>
              <a:rPr lang="vi-VN" sz="2000" b="1" i="0" dirty="0">
                <a:effectLst/>
                <a:latin typeface="Google Sans"/>
              </a:rPr>
              <a:t>Nhược điểm:</a:t>
            </a:r>
            <a:endParaRPr lang="vi-VN" sz="2000" b="0" i="0" dirty="0">
              <a:effectLst/>
              <a:latin typeface="Google Sans"/>
            </a:endParaRPr>
          </a:p>
          <a:p>
            <a:pPr algn="l">
              <a:buFont typeface="Arial" panose="020B0604020202020204" pitchFamily="34" charset="0"/>
              <a:buChar char="•"/>
            </a:pPr>
            <a:r>
              <a:rPr lang="en-US" sz="2000" b="0" i="0" dirty="0">
                <a:effectLst/>
                <a:latin typeface="Google Sans"/>
              </a:rPr>
              <a:t> </a:t>
            </a:r>
            <a:r>
              <a:rPr lang="vi-VN" sz="2000" b="0" i="0" dirty="0">
                <a:effectLst/>
                <a:latin typeface="Google Sans"/>
              </a:rPr>
              <a:t>Đối số khi truyền tham chiếu non-const </a:t>
            </a:r>
            <a:r>
              <a:rPr lang="vi-VN" sz="2000" b="1" i="0" dirty="0">
                <a:effectLst/>
                <a:latin typeface="Google Sans"/>
              </a:rPr>
              <a:t>bắt buộc phải là biến số (variables)</a:t>
            </a:r>
            <a:r>
              <a:rPr lang="vi-VN" sz="2000" b="0" i="0" dirty="0">
                <a:effectLst/>
                <a:latin typeface="Google Sans"/>
              </a:rPr>
              <a:t>.</a:t>
            </a:r>
            <a:endParaRPr lang="en-US" sz="2000" b="0" i="0" dirty="0">
              <a:effectLst/>
              <a:latin typeface="Google Sans"/>
            </a:endParaRPr>
          </a:p>
          <a:p>
            <a:pPr algn="l"/>
            <a:r>
              <a:rPr lang="en-US" sz="2000" b="1" i="0" dirty="0">
                <a:effectLst/>
                <a:latin typeface="Google Sans"/>
              </a:rPr>
              <a:t>Khi </a:t>
            </a:r>
            <a:r>
              <a:rPr lang="en-US" sz="2000" b="1" i="0" dirty="0" err="1">
                <a:effectLst/>
                <a:latin typeface="Google Sans"/>
              </a:rPr>
              <a:t>nào</a:t>
            </a:r>
            <a:r>
              <a:rPr lang="en-US" sz="2000" b="1" i="0" dirty="0">
                <a:effectLst/>
                <a:latin typeface="Google Sans"/>
              </a:rPr>
              <a:t> </a:t>
            </a:r>
            <a:r>
              <a:rPr lang="en-US" sz="2000" b="1" i="0" dirty="0" err="1">
                <a:effectLst/>
                <a:latin typeface="Google Sans"/>
              </a:rPr>
              <a:t>nên</a:t>
            </a:r>
            <a:r>
              <a:rPr lang="en-US" sz="2000" b="1" i="0" dirty="0">
                <a:effectLst/>
                <a:latin typeface="Google Sans"/>
              </a:rPr>
              <a:t> </a:t>
            </a:r>
            <a:r>
              <a:rPr lang="en-US" sz="2000" b="1" i="0" dirty="0" err="1">
                <a:effectLst/>
                <a:latin typeface="Google Sans"/>
              </a:rPr>
              <a:t>sử</a:t>
            </a:r>
            <a:r>
              <a:rPr lang="en-US" sz="2000" b="1" i="0" dirty="0">
                <a:effectLst/>
                <a:latin typeface="Google Sans"/>
              </a:rPr>
              <a:t> </a:t>
            </a:r>
            <a:r>
              <a:rPr lang="en-US" sz="2000" b="1" i="0" dirty="0" err="1">
                <a:effectLst/>
                <a:latin typeface="Google Sans"/>
              </a:rPr>
              <a:t>dụng</a:t>
            </a:r>
            <a:r>
              <a:rPr lang="en-US" sz="2000" b="1" i="0" dirty="0">
                <a:effectLst/>
                <a:latin typeface="Google Sans"/>
              </a:rPr>
              <a:t>:</a:t>
            </a:r>
            <a:endParaRPr lang="en-US" sz="2000" b="0" i="0" dirty="0">
              <a:effectLst/>
              <a:latin typeface="Google Sans"/>
            </a:endParaRPr>
          </a:p>
          <a:p>
            <a:pPr algn="l">
              <a:buFont typeface="Arial" panose="020B0604020202020204" pitchFamily="34" charset="0"/>
              <a:buChar char="•"/>
            </a:pPr>
            <a:r>
              <a:rPr lang="en-US" sz="2000" b="0" i="0" dirty="0">
                <a:effectLst/>
                <a:latin typeface="Google Sans"/>
              </a:rPr>
              <a:t> Khi </a:t>
            </a:r>
            <a:r>
              <a:rPr lang="en-US" sz="2000" b="0" i="0" dirty="0" err="1">
                <a:effectLst/>
                <a:latin typeface="Google Sans"/>
              </a:rPr>
              <a:t>đối</a:t>
            </a:r>
            <a:r>
              <a:rPr lang="en-US" sz="2000" b="0" i="0" dirty="0">
                <a:effectLst/>
                <a:latin typeface="Google Sans"/>
              </a:rPr>
              <a:t> </a:t>
            </a:r>
            <a:r>
              <a:rPr lang="en-US" sz="2000" b="0" i="0" dirty="0" err="1">
                <a:effectLst/>
                <a:latin typeface="Google Sans"/>
              </a:rPr>
              <a:t>số</a:t>
            </a:r>
            <a:r>
              <a:rPr lang="en-US" sz="2000" b="0" i="0" dirty="0">
                <a:effectLst/>
                <a:latin typeface="Google Sans"/>
              </a:rPr>
              <a:t> </a:t>
            </a:r>
            <a:r>
              <a:rPr lang="en-US" sz="2000" b="0" i="0" dirty="0" err="1">
                <a:effectLst/>
                <a:latin typeface="Google Sans"/>
              </a:rPr>
              <a:t>là</a:t>
            </a:r>
            <a:r>
              <a:rPr lang="en-US" sz="2000" b="0" i="0" dirty="0">
                <a:effectLst/>
                <a:latin typeface="Google Sans"/>
              </a:rPr>
              <a:t> </a:t>
            </a:r>
            <a:r>
              <a:rPr lang="en-US" sz="2000" b="1" i="0" dirty="0" err="1">
                <a:effectLst/>
                <a:latin typeface="Google Sans"/>
              </a:rPr>
              <a:t>kiểu</a:t>
            </a:r>
            <a:r>
              <a:rPr lang="en-US" sz="2000" b="1" i="0" dirty="0">
                <a:effectLst/>
                <a:latin typeface="Google Sans"/>
              </a:rPr>
              <a:t> </a:t>
            </a:r>
            <a:r>
              <a:rPr lang="en-US" sz="2000" b="1" i="0" dirty="0" err="1">
                <a:effectLst/>
                <a:latin typeface="Google Sans"/>
              </a:rPr>
              <a:t>cấu</a:t>
            </a:r>
            <a:r>
              <a:rPr lang="en-US" sz="2000" b="1" i="0" dirty="0">
                <a:effectLst/>
                <a:latin typeface="Google Sans"/>
              </a:rPr>
              <a:t> </a:t>
            </a:r>
            <a:r>
              <a:rPr lang="en-US" sz="2000" b="1" i="0" dirty="0" err="1">
                <a:effectLst/>
                <a:latin typeface="Google Sans"/>
              </a:rPr>
              <a:t>trúc</a:t>
            </a:r>
            <a:r>
              <a:rPr lang="en-US" sz="2000" b="1" i="0" dirty="0">
                <a:effectLst/>
                <a:latin typeface="Google Sans"/>
              </a:rPr>
              <a:t> (structs)</a:t>
            </a:r>
            <a:r>
              <a:rPr lang="en-US" sz="2000" b="0" i="0" dirty="0">
                <a:effectLst/>
                <a:latin typeface="Google Sans"/>
              </a:rPr>
              <a:t> </a:t>
            </a:r>
            <a:r>
              <a:rPr lang="en-US" sz="2000" b="0" i="0" dirty="0" err="1">
                <a:effectLst/>
                <a:latin typeface="Google Sans"/>
              </a:rPr>
              <a:t>hoặc</a:t>
            </a:r>
            <a:r>
              <a:rPr lang="en-US" sz="2000" b="0" i="0" dirty="0">
                <a:effectLst/>
                <a:latin typeface="Google Sans"/>
              </a:rPr>
              <a:t> </a:t>
            </a:r>
            <a:r>
              <a:rPr lang="en-US" sz="2000" b="0" i="0" dirty="0" err="1">
                <a:effectLst/>
                <a:latin typeface="Google Sans"/>
              </a:rPr>
              <a:t>các</a:t>
            </a:r>
            <a:r>
              <a:rPr lang="en-US" sz="2000" b="0" i="0" dirty="0">
                <a:effectLst/>
                <a:latin typeface="Google Sans"/>
              </a:rPr>
              <a:t> </a:t>
            </a:r>
            <a:r>
              <a:rPr lang="en-US" sz="2000" b="1" i="0" dirty="0" err="1">
                <a:effectLst/>
                <a:latin typeface="Google Sans"/>
              </a:rPr>
              <a:t>lớp</a:t>
            </a:r>
            <a:r>
              <a:rPr lang="en-US" sz="2000" b="1" i="0" dirty="0">
                <a:effectLst/>
                <a:latin typeface="Google Sans"/>
              </a:rPr>
              <a:t> (classes)</a:t>
            </a:r>
            <a:r>
              <a:rPr lang="en-US" sz="2000" b="0" i="0" dirty="0">
                <a:effectLst/>
                <a:latin typeface="Google Sans"/>
              </a:rPr>
              <a:t>. </a:t>
            </a:r>
            <a:r>
              <a:rPr lang="en-US" sz="2000" b="0" i="0" dirty="0" err="1">
                <a:effectLst/>
                <a:latin typeface="Google Sans"/>
              </a:rPr>
              <a:t>Sử</a:t>
            </a:r>
            <a:r>
              <a:rPr lang="en-US" sz="2000" b="0" i="0" dirty="0">
                <a:effectLst/>
                <a:latin typeface="Google Sans"/>
              </a:rPr>
              <a:t> </a:t>
            </a:r>
            <a:r>
              <a:rPr lang="en-US" sz="2000" b="0" i="0" dirty="0" err="1">
                <a:effectLst/>
                <a:latin typeface="Google Sans"/>
              </a:rPr>
              <a:t>dụng</a:t>
            </a:r>
            <a:r>
              <a:rPr lang="en-US" sz="2000" b="0" i="0" dirty="0">
                <a:effectLst/>
                <a:latin typeface="Google Sans"/>
              </a:rPr>
              <a:t> </a:t>
            </a:r>
            <a:r>
              <a:rPr lang="en-US" sz="2000" b="0" i="0" dirty="0" err="1">
                <a:effectLst/>
                <a:latin typeface="Google Sans"/>
              </a:rPr>
              <a:t>tham</a:t>
            </a:r>
            <a:r>
              <a:rPr lang="en-US" sz="2000" b="0" i="0" dirty="0">
                <a:effectLst/>
                <a:latin typeface="Google Sans"/>
              </a:rPr>
              <a:t> </a:t>
            </a:r>
            <a:r>
              <a:rPr lang="en-US" sz="2000" b="0" i="0" dirty="0" err="1">
                <a:effectLst/>
                <a:latin typeface="Google Sans"/>
              </a:rPr>
              <a:t>chiếu</a:t>
            </a:r>
            <a:r>
              <a:rPr lang="en-US" sz="2000" b="0" i="0" dirty="0">
                <a:effectLst/>
                <a:latin typeface="Google Sans"/>
              </a:rPr>
              <a:t> </a:t>
            </a:r>
            <a:r>
              <a:rPr lang="en-US" sz="2000" b="0" i="0" dirty="0" err="1">
                <a:effectLst/>
                <a:latin typeface="Google Sans"/>
              </a:rPr>
              <a:t>hằng</a:t>
            </a:r>
            <a:r>
              <a:rPr lang="en-US" sz="2000" b="0" i="0" dirty="0">
                <a:effectLst/>
                <a:latin typeface="Google Sans"/>
              </a:rPr>
              <a:t> (const reference) </a:t>
            </a:r>
            <a:r>
              <a:rPr lang="en-US" sz="2000" b="0" i="0" dirty="0" err="1">
                <a:effectLst/>
                <a:latin typeface="Google Sans"/>
              </a:rPr>
              <a:t>nếu</a:t>
            </a:r>
            <a:r>
              <a:rPr lang="en-US" sz="2000" b="0" i="0" dirty="0">
                <a:effectLst/>
                <a:latin typeface="Google Sans"/>
              </a:rPr>
              <a:t> </a:t>
            </a:r>
            <a:r>
              <a:rPr lang="en-US" sz="2000" b="0" i="0" dirty="0" err="1">
                <a:effectLst/>
                <a:latin typeface="Google Sans"/>
              </a:rPr>
              <a:t>không</a:t>
            </a:r>
            <a:r>
              <a:rPr lang="en-US" sz="2000" b="0" i="0" dirty="0">
                <a:effectLst/>
                <a:latin typeface="Google Sans"/>
              </a:rPr>
              <a:t> </a:t>
            </a:r>
            <a:r>
              <a:rPr lang="en-US" sz="2000" b="0" i="0" dirty="0" err="1">
                <a:effectLst/>
                <a:latin typeface="Google Sans"/>
              </a:rPr>
              <a:t>muốn</a:t>
            </a:r>
            <a:r>
              <a:rPr lang="en-US" sz="2000" b="0" i="0" dirty="0">
                <a:effectLst/>
                <a:latin typeface="Google Sans"/>
              </a:rPr>
              <a:t> </a:t>
            </a:r>
            <a:r>
              <a:rPr lang="en-US" sz="2000" b="0" i="0" dirty="0" err="1">
                <a:effectLst/>
                <a:latin typeface="Google Sans"/>
              </a:rPr>
              <a:t>hàm</a:t>
            </a:r>
            <a:r>
              <a:rPr lang="en-US" sz="2000" b="0" i="0" dirty="0">
                <a:effectLst/>
                <a:latin typeface="Google Sans"/>
              </a:rPr>
              <a:t> </a:t>
            </a:r>
            <a:r>
              <a:rPr lang="en-US" sz="2000" b="0" i="0" dirty="0" err="1">
                <a:effectLst/>
                <a:latin typeface="Google Sans"/>
              </a:rPr>
              <a:t>thay</a:t>
            </a:r>
            <a:r>
              <a:rPr lang="en-US" sz="2000" b="0" i="0" dirty="0">
                <a:effectLst/>
                <a:latin typeface="Google Sans"/>
              </a:rPr>
              <a:t> </a:t>
            </a:r>
            <a:r>
              <a:rPr lang="en-US" sz="2000" b="0" i="0" dirty="0" err="1">
                <a:effectLst/>
                <a:latin typeface="Google Sans"/>
              </a:rPr>
              <a:t>đổi</a:t>
            </a:r>
            <a:r>
              <a:rPr lang="en-US" sz="2000" b="0" i="0" dirty="0">
                <a:effectLst/>
                <a:latin typeface="Google Sans"/>
              </a:rPr>
              <a:t> </a:t>
            </a:r>
            <a:r>
              <a:rPr lang="en-US" sz="2000" b="0" i="0" dirty="0" err="1">
                <a:effectLst/>
                <a:latin typeface="Google Sans"/>
              </a:rPr>
              <a:t>giá</a:t>
            </a:r>
            <a:r>
              <a:rPr lang="en-US" sz="2000" b="0" i="0" dirty="0">
                <a:effectLst/>
                <a:latin typeface="Google Sans"/>
              </a:rPr>
              <a:t> </a:t>
            </a:r>
            <a:r>
              <a:rPr lang="en-US" sz="2000" b="0" i="0" dirty="0" err="1">
                <a:effectLst/>
                <a:latin typeface="Google Sans"/>
              </a:rPr>
              <a:t>trị</a:t>
            </a:r>
            <a:r>
              <a:rPr lang="en-US" sz="2000" b="0" i="0" dirty="0">
                <a:effectLst/>
                <a:latin typeface="Google Sans"/>
              </a:rPr>
              <a:t> </a:t>
            </a:r>
            <a:r>
              <a:rPr lang="en-US" sz="2000" b="0" i="0" dirty="0" err="1">
                <a:effectLst/>
                <a:latin typeface="Google Sans"/>
              </a:rPr>
              <a:t>của</a:t>
            </a:r>
            <a:r>
              <a:rPr lang="en-US" sz="2000" b="0" i="0" dirty="0">
                <a:effectLst/>
                <a:latin typeface="Google Sans"/>
              </a:rPr>
              <a:t> </a:t>
            </a:r>
            <a:r>
              <a:rPr lang="en-US" sz="2000" b="0" i="0" dirty="0" err="1">
                <a:effectLst/>
                <a:latin typeface="Google Sans"/>
              </a:rPr>
              <a:t>đối</a:t>
            </a:r>
            <a:r>
              <a:rPr lang="en-US" sz="2000" b="0" i="0" dirty="0">
                <a:effectLst/>
                <a:latin typeface="Google Sans"/>
              </a:rPr>
              <a:t> </a:t>
            </a:r>
            <a:r>
              <a:rPr lang="en-US" sz="2000" b="0" i="0" dirty="0" err="1">
                <a:effectLst/>
                <a:latin typeface="Google Sans"/>
              </a:rPr>
              <a:t>số</a:t>
            </a:r>
            <a:r>
              <a:rPr lang="en-US" sz="2000" b="0" i="0" dirty="0">
                <a:effectLst/>
                <a:latin typeface="Google Sans"/>
              </a:rPr>
              <a:t>.</a:t>
            </a:r>
          </a:p>
          <a:p>
            <a:pPr algn="l">
              <a:buFont typeface="Arial" panose="020B0604020202020204" pitchFamily="34" charset="0"/>
              <a:buChar char="•"/>
            </a:pPr>
            <a:r>
              <a:rPr lang="en-US" sz="2000" b="0" i="0" dirty="0">
                <a:effectLst/>
                <a:latin typeface="Google Sans"/>
              </a:rPr>
              <a:t> Khi </a:t>
            </a:r>
            <a:r>
              <a:rPr lang="en-US" sz="2000" b="0" i="0" dirty="0" err="1">
                <a:effectLst/>
                <a:latin typeface="Google Sans"/>
              </a:rPr>
              <a:t>có</a:t>
            </a:r>
            <a:r>
              <a:rPr lang="en-US" sz="2000" b="0" i="0" dirty="0">
                <a:effectLst/>
                <a:latin typeface="Google Sans"/>
              </a:rPr>
              <a:t> </a:t>
            </a:r>
            <a:r>
              <a:rPr lang="en-US" sz="2000" b="1" i="0" dirty="0" err="1">
                <a:effectLst/>
                <a:latin typeface="Google Sans"/>
              </a:rPr>
              <a:t>nhu</a:t>
            </a:r>
            <a:r>
              <a:rPr lang="en-US" sz="2000" b="1" i="0" dirty="0">
                <a:effectLst/>
                <a:latin typeface="Google Sans"/>
              </a:rPr>
              <a:t> </a:t>
            </a:r>
            <a:r>
              <a:rPr lang="en-US" sz="2000" b="1" i="0" dirty="0" err="1">
                <a:effectLst/>
                <a:latin typeface="Google Sans"/>
              </a:rPr>
              <a:t>cầu</a:t>
            </a:r>
            <a:r>
              <a:rPr lang="en-US" sz="2000" b="1" i="0" dirty="0">
                <a:effectLst/>
                <a:latin typeface="Google Sans"/>
              </a:rPr>
              <a:t> </a:t>
            </a:r>
            <a:r>
              <a:rPr lang="en-US" sz="2000" b="1" i="0" dirty="0" err="1">
                <a:effectLst/>
                <a:latin typeface="Google Sans"/>
              </a:rPr>
              <a:t>thay</a:t>
            </a:r>
            <a:r>
              <a:rPr lang="en-US" sz="2000" b="1" i="0" dirty="0">
                <a:effectLst/>
                <a:latin typeface="Google Sans"/>
              </a:rPr>
              <a:t> </a:t>
            </a:r>
            <a:r>
              <a:rPr lang="en-US" sz="2000" b="1" i="0" dirty="0" err="1">
                <a:effectLst/>
                <a:latin typeface="Google Sans"/>
              </a:rPr>
              <a:t>đổi</a:t>
            </a:r>
            <a:r>
              <a:rPr lang="en-US" sz="2000" b="1" i="0" dirty="0">
                <a:effectLst/>
                <a:latin typeface="Google Sans"/>
              </a:rPr>
              <a:t> </a:t>
            </a:r>
            <a:r>
              <a:rPr lang="en-US" sz="2000" b="1" i="0" dirty="0" err="1">
                <a:effectLst/>
                <a:latin typeface="Google Sans"/>
              </a:rPr>
              <a:t>giá</a:t>
            </a:r>
            <a:r>
              <a:rPr lang="en-US" sz="2000" b="1" i="0" dirty="0">
                <a:effectLst/>
                <a:latin typeface="Google Sans"/>
              </a:rPr>
              <a:t> </a:t>
            </a:r>
            <a:r>
              <a:rPr lang="en-US" sz="2000" b="1" i="0" dirty="0" err="1">
                <a:effectLst/>
                <a:latin typeface="Google Sans"/>
              </a:rPr>
              <a:t>trị</a:t>
            </a:r>
            <a:r>
              <a:rPr lang="en-US" sz="2000" b="1" i="0" dirty="0">
                <a:effectLst/>
                <a:latin typeface="Google Sans"/>
              </a:rPr>
              <a:t> </a:t>
            </a:r>
            <a:r>
              <a:rPr lang="en-US" sz="2000" b="1" i="0" dirty="0" err="1">
                <a:effectLst/>
                <a:latin typeface="Google Sans"/>
              </a:rPr>
              <a:t>của</a:t>
            </a:r>
            <a:r>
              <a:rPr lang="en-US" sz="2000" b="1" i="0" dirty="0">
                <a:effectLst/>
                <a:latin typeface="Google Sans"/>
              </a:rPr>
              <a:t> </a:t>
            </a:r>
            <a:r>
              <a:rPr lang="en-US" sz="2000" b="1" i="0" dirty="0" err="1">
                <a:effectLst/>
                <a:latin typeface="Google Sans"/>
              </a:rPr>
              <a:t>đối</a:t>
            </a:r>
            <a:r>
              <a:rPr lang="en-US" sz="2000" b="1" i="0" dirty="0">
                <a:effectLst/>
                <a:latin typeface="Google Sans"/>
              </a:rPr>
              <a:t> </a:t>
            </a:r>
            <a:r>
              <a:rPr lang="en-US" sz="2000" b="1" i="0" dirty="0" err="1">
                <a:effectLst/>
                <a:latin typeface="Google Sans"/>
              </a:rPr>
              <a:t>số</a:t>
            </a:r>
            <a:r>
              <a:rPr lang="en-US" sz="2000" b="0" i="0" dirty="0">
                <a:effectLst/>
                <a:latin typeface="Google Sans"/>
              </a:rPr>
              <a:t> </a:t>
            </a:r>
            <a:r>
              <a:rPr lang="en-US" sz="2000" b="0" i="0" dirty="0" err="1">
                <a:effectLst/>
                <a:latin typeface="Google Sans"/>
              </a:rPr>
              <a:t>sau</a:t>
            </a:r>
            <a:r>
              <a:rPr lang="en-US" sz="2000" b="0" i="0" dirty="0">
                <a:effectLst/>
                <a:latin typeface="Google Sans"/>
              </a:rPr>
              <a:t> </a:t>
            </a:r>
            <a:r>
              <a:rPr lang="en-US" sz="2000" b="0" i="0" dirty="0" err="1">
                <a:effectLst/>
                <a:latin typeface="Google Sans"/>
              </a:rPr>
              <a:t>khi</a:t>
            </a:r>
            <a:r>
              <a:rPr lang="en-US" sz="2000" b="0" i="0" dirty="0">
                <a:effectLst/>
                <a:latin typeface="Google Sans"/>
              </a:rPr>
              <a:t> </a:t>
            </a:r>
            <a:r>
              <a:rPr lang="en-US" sz="2000" b="0" i="0" dirty="0" err="1">
                <a:effectLst/>
                <a:latin typeface="Google Sans"/>
              </a:rPr>
              <a:t>thực</a:t>
            </a:r>
            <a:r>
              <a:rPr lang="en-US" sz="2000" b="0" i="0" dirty="0">
                <a:effectLst/>
                <a:latin typeface="Google Sans"/>
              </a:rPr>
              <a:t> </a:t>
            </a:r>
            <a:r>
              <a:rPr lang="en-US" sz="2000" b="0" i="0" dirty="0" err="1">
                <a:effectLst/>
                <a:latin typeface="Google Sans"/>
              </a:rPr>
              <a:t>hiện</a:t>
            </a:r>
            <a:r>
              <a:rPr lang="en-US" sz="2000" b="0" i="0" dirty="0">
                <a:effectLst/>
                <a:latin typeface="Google Sans"/>
              </a:rPr>
              <a:t> </a:t>
            </a:r>
            <a:r>
              <a:rPr lang="en-US" sz="2000" b="0" i="0" dirty="0" err="1">
                <a:effectLst/>
                <a:latin typeface="Google Sans"/>
              </a:rPr>
              <a:t>hàm</a:t>
            </a:r>
            <a:r>
              <a:rPr lang="en-US" sz="2000" b="0" i="0" dirty="0">
                <a:effectLst/>
                <a:latin typeface="Google Sans"/>
              </a:rPr>
              <a:t>.</a:t>
            </a:r>
          </a:p>
          <a:p>
            <a:pPr algn="l"/>
            <a:endParaRPr lang="vi-VN" sz="2000" b="0" i="0" dirty="0">
              <a:effectLst/>
              <a:latin typeface="Google Sans"/>
            </a:endParaRPr>
          </a:p>
          <a:p>
            <a:endParaRPr lang="en-US" sz="2000" dirty="0"/>
          </a:p>
        </p:txBody>
      </p:sp>
    </p:spTree>
    <p:extLst>
      <p:ext uri="{BB962C8B-B14F-4D97-AF65-F5344CB8AC3E}">
        <p14:creationId xmlns:p14="http://schemas.microsoft.com/office/powerpoint/2010/main" val="214591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DB1C-913D-7A25-31FD-7FEEB6986F91}"/>
              </a:ext>
            </a:extLst>
          </p:cNvPr>
          <p:cNvSpPr>
            <a:spLocks noGrp="1"/>
          </p:cNvSpPr>
          <p:nvPr>
            <p:ph type="title"/>
          </p:nvPr>
        </p:nvSpPr>
        <p:spPr/>
        <p:txBody>
          <a:bodyPr/>
          <a:lstStyle/>
          <a:p>
            <a:pPr algn="ctr"/>
            <a:r>
              <a:rPr lang="en-US" dirty="0"/>
              <a:t>PASS BY POINTER</a:t>
            </a:r>
          </a:p>
        </p:txBody>
      </p:sp>
      <p:sp>
        <p:nvSpPr>
          <p:cNvPr id="3" name="Content Placeholder 2">
            <a:extLst>
              <a:ext uri="{FF2B5EF4-FFF2-40B4-BE49-F238E27FC236}">
                <a16:creationId xmlns:a16="http://schemas.microsoft.com/office/drawing/2014/main" id="{13EEDBB1-4D2A-CADE-68C4-5CF0672E901E}"/>
              </a:ext>
            </a:extLst>
          </p:cNvPr>
          <p:cNvSpPr>
            <a:spLocks noGrp="1"/>
          </p:cNvSpPr>
          <p:nvPr>
            <p:ph idx="1"/>
          </p:nvPr>
        </p:nvSpPr>
        <p:spPr>
          <a:xfrm>
            <a:off x="267419" y="2155719"/>
            <a:ext cx="11516264" cy="3599316"/>
          </a:xfrm>
        </p:spPr>
        <p:txBody>
          <a:bodyPr/>
          <a:lstStyle/>
          <a:p>
            <a:pPr marL="0" indent="0">
              <a:buNone/>
            </a:pPr>
            <a:r>
              <a:rPr lang="vi-VN" b="0" i="0" dirty="0">
                <a:effectLst/>
                <a:latin typeface="Söhne"/>
              </a:rPr>
              <a:t>"Pass by pointer" là một cách truyền tham số vào một hàm, trong đó tham số được truyền bằng cách chỉ định một con trỏ tới đối tượng (biến hoặc giá trị) thay vì truyền bản sao của nó. Khi thực hiện "pass by pointer", hàm được gọi có khả năng thay đổi giá trị của biến gốc mà con trỏ đang trỏ tới.</a:t>
            </a:r>
            <a:endParaRPr lang="en-US" b="0" i="0" dirty="0">
              <a:effectLst/>
              <a:latin typeface="Söhne"/>
            </a:endParaRPr>
          </a:p>
          <a:p>
            <a:pPr marL="0" indent="0">
              <a:buNone/>
            </a:pPr>
            <a:endParaRPr lang="en-US" dirty="0">
              <a:solidFill>
                <a:sysClr val="windowText" lastClr="000000"/>
              </a:solidFill>
            </a:endParaRPr>
          </a:p>
        </p:txBody>
      </p:sp>
      <p:pic>
        <p:nvPicPr>
          <p:cNvPr id="5" name="Picture 4">
            <a:extLst>
              <a:ext uri="{FF2B5EF4-FFF2-40B4-BE49-F238E27FC236}">
                <a16:creationId xmlns:a16="http://schemas.microsoft.com/office/drawing/2014/main" id="{67862FEC-71DF-FA3D-0602-3CB38E12892B}"/>
              </a:ext>
            </a:extLst>
          </p:cNvPr>
          <p:cNvPicPr>
            <a:picLocks noChangeAspect="1"/>
          </p:cNvPicPr>
          <p:nvPr/>
        </p:nvPicPr>
        <p:blipFill>
          <a:blip r:embed="rId2"/>
          <a:stretch>
            <a:fillRect/>
          </a:stretch>
        </p:blipFill>
        <p:spPr>
          <a:xfrm>
            <a:off x="291901" y="3594184"/>
            <a:ext cx="4153788" cy="2365610"/>
          </a:xfrm>
          <a:prstGeom prst="rect">
            <a:avLst/>
          </a:prstGeom>
        </p:spPr>
      </p:pic>
      <p:pic>
        <p:nvPicPr>
          <p:cNvPr id="7" name="Picture 6">
            <a:extLst>
              <a:ext uri="{FF2B5EF4-FFF2-40B4-BE49-F238E27FC236}">
                <a16:creationId xmlns:a16="http://schemas.microsoft.com/office/drawing/2014/main" id="{57C05131-9379-CC90-13D3-C8D0F39B7FC7}"/>
              </a:ext>
            </a:extLst>
          </p:cNvPr>
          <p:cNvPicPr>
            <a:picLocks noChangeAspect="1"/>
          </p:cNvPicPr>
          <p:nvPr/>
        </p:nvPicPr>
        <p:blipFill rotWithShape="1">
          <a:blip r:embed="rId3"/>
          <a:srcRect r="45584"/>
          <a:stretch/>
        </p:blipFill>
        <p:spPr>
          <a:xfrm>
            <a:off x="291901" y="6029643"/>
            <a:ext cx="3900869" cy="744292"/>
          </a:xfrm>
          <a:prstGeom prst="rect">
            <a:avLst/>
          </a:prstGeom>
        </p:spPr>
      </p:pic>
      <p:grpSp>
        <p:nvGrpSpPr>
          <p:cNvPr id="28" name="Group 27">
            <a:extLst>
              <a:ext uri="{FF2B5EF4-FFF2-40B4-BE49-F238E27FC236}">
                <a16:creationId xmlns:a16="http://schemas.microsoft.com/office/drawing/2014/main" id="{98AB9DA2-141D-DC04-9363-B0973D8A5096}"/>
              </a:ext>
            </a:extLst>
          </p:cNvPr>
          <p:cNvGrpSpPr/>
          <p:nvPr/>
        </p:nvGrpSpPr>
        <p:grpSpPr>
          <a:xfrm>
            <a:off x="4664427" y="4408325"/>
            <a:ext cx="5213957" cy="2365610"/>
            <a:chOff x="5080225" y="3296258"/>
            <a:chExt cx="6311660" cy="2844422"/>
          </a:xfrm>
        </p:grpSpPr>
        <p:sp>
          <p:nvSpPr>
            <p:cNvPr id="8" name="Rectangle: Rounded Corners 7">
              <a:extLst>
                <a:ext uri="{FF2B5EF4-FFF2-40B4-BE49-F238E27FC236}">
                  <a16:creationId xmlns:a16="http://schemas.microsoft.com/office/drawing/2014/main" id="{BB9DE1A4-9DD6-FD70-D8E7-0E0C088BC854}"/>
                </a:ext>
              </a:extLst>
            </p:cNvPr>
            <p:cNvSpPr/>
            <p:nvPr/>
          </p:nvSpPr>
          <p:spPr>
            <a:xfrm>
              <a:off x="6264614" y="3991335"/>
              <a:ext cx="1384572" cy="77907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0x61fe1c</a:t>
              </a:r>
            </a:p>
          </p:txBody>
        </p:sp>
        <p:sp>
          <p:nvSpPr>
            <p:cNvPr id="9" name="Rectangle: Rounded Corners 8">
              <a:extLst>
                <a:ext uri="{FF2B5EF4-FFF2-40B4-BE49-F238E27FC236}">
                  <a16:creationId xmlns:a16="http://schemas.microsoft.com/office/drawing/2014/main" id="{D653C4A5-D5D7-8D08-B553-626126149C7D}"/>
                </a:ext>
              </a:extLst>
            </p:cNvPr>
            <p:cNvSpPr/>
            <p:nvPr/>
          </p:nvSpPr>
          <p:spPr>
            <a:xfrm>
              <a:off x="8547739" y="3991335"/>
              <a:ext cx="1384572" cy="77907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0x61fe1c</a:t>
              </a:r>
            </a:p>
          </p:txBody>
        </p:sp>
        <p:sp>
          <p:nvSpPr>
            <p:cNvPr id="10" name="Rectangle: Rounded Corners 9">
              <a:extLst>
                <a:ext uri="{FF2B5EF4-FFF2-40B4-BE49-F238E27FC236}">
                  <a16:creationId xmlns:a16="http://schemas.microsoft.com/office/drawing/2014/main" id="{74FDE542-EB79-D7A4-18F8-709944E1341A}"/>
                </a:ext>
              </a:extLst>
            </p:cNvPr>
            <p:cNvSpPr/>
            <p:nvPr/>
          </p:nvSpPr>
          <p:spPr>
            <a:xfrm>
              <a:off x="8547739" y="3347049"/>
              <a:ext cx="1384572" cy="54346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10</a:t>
              </a:r>
            </a:p>
          </p:txBody>
        </p:sp>
        <p:sp>
          <p:nvSpPr>
            <p:cNvPr id="11" name="Rectangle: Rounded Corners 10">
              <a:extLst>
                <a:ext uri="{FF2B5EF4-FFF2-40B4-BE49-F238E27FC236}">
                  <a16:creationId xmlns:a16="http://schemas.microsoft.com/office/drawing/2014/main" id="{EB83DBA2-6CCA-2CA9-E507-A7C4F930CF30}"/>
                </a:ext>
              </a:extLst>
            </p:cNvPr>
            <p:cNvSpPr/>
            <p:nvPr/>
          </p:nvSpPr>
          <p:spPr>
            <a:xfrm>
              <a:off x="6215028" y="4904155"/>
              <a:ext cx="1483744" cy="6469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0x61fdf0</a:t>
              </a:r>
            </a:p>
          </p:txBody>
        </p:sp>
        <p:cxnSp>
          <p:nvCxnSpPr>
            <p:cNvPr id="13" name="Connector: Elbow 12">
              <a:extLst>
                <a:ext uri="{FF2B5EF4-FFF2-40B4-BE49-F238E27FC236}">
                  <a16:creationId xmlns:a16="http://schemas.microsoft.com/office/drawing/2014/main" id="{2847D9E9-51D2-34B9-A63C-5A78068609B8}"/>
                </a:ext>
              </a:extLst>
            </p:cNvPr>
            <p:cNvCxnSpPr>
              <a:cxnSpLocks/>
            </p:cNvCxnSpPr>
            <p:nvPr/>
          </p:nvCxnSpPr>
          <p:spPr>
            <a:xfrm>
              <a:off x="5710687" y="3480924"/>
              <a:ext cx="1246213" cy="461513"/>
            </a:xfrm>
            <a:prstGeom prst="bentConnector3">
              <a:avLst>
                <a:gd name="adj1" fmla="val 99839"/>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93FCBB6-8351-2A63-DE07-14526697E8F7}"/>
                </a:ext>
              </a:extLst>
            </p:cNvPr>
            <p:cNvSpPr txBox="1"/>
            <p:nvPr/>
          </p:nvSpPr>
          <p:spPr>
            <a:xfrm>
              <a:off x="5305245" y="3296258"/>
              <a:ext cx="646981" cy="369332"/>
            </a:xfrm>
            <a:prstGeom prst="rect">
              <a:avLst/>
            </a:prstGeom>
            <a:noFill/>
          </p:spPr>
          <p:txBody>
            <a:bodyPr wrap="square" rtlCol="0">
              <a:spAutoFit/>
            </a:bodyPr>
            <a:lstStyle/>
            <a:p>
              <a:r>
                <a:rPr lang="en-US" dirty="0"/>
                <a:t>X*</a:t>
              </a:r>
            </a:p>
          </p:txBody>
        </p:sp>
        <p:cxnSp>
          <p:nvCxnSpPr>
            <p:cNvPr id="18" name="Connector: Elbow 17">
              <a:extLst>
                <a:ext uri="{FF2B5EF4-FFF2-40B4-BE49-F238E27FC236}">
                  <a16:creationId xmlns:a16="http://schemas.microsoft.com/office/drawing/2014/main" id="{9CB4FF14-B53E-3F44-6C17-9CCDAE7F02BE}"/>
                </a:ext>
              </a:extLst>
            </p:cNvPr>
            <p:cNvCxnSpPr>
              <a:cxnSpLocks/>
            </p:cNvCxnSpPr>
            <p:nvPr/>
          </p:nvCxnSpPr>
          <p:spPr>
            <a:xfrm flipV="1">
              <a:off x="5637855" y="5616747"/>
              <a:ext cx="1391875" cy="360140"/>
            </a:xfrm>
            <a:prstGeom prst="bentConnector3">
              <a:avLst>
                <a:gd name="adj1" fmla="val 99582"/>
              </a:avLst>
            </a:prstGeom>
            <a:ln w="381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32897A00-459D-4442-E874-889BF9CE21F3}"/>
                </a:ext>
              </a:extLst>
            </p:cNvPr>
            <p:cNvSpPr txBox="1"/>
            <p:nvPr/>
          </p:nvSpPr>
          <p:spPr>
            <a:xfrm>
              <a:off x="5080225" y="5771348"/>
              <a:ext cx="646981" cy="369332"/>
            </a:xfrm>
            <a:prstGeom prst="rect">
              <a:avLst/>
            </a:prstGeom>
            <a:noFill/>
          </p:spPr>
          <p:txBody>
            <a:bodyPr wrap="square" rtlCol="0">
              <a:spAutoFit/>
            </a:bodyPr>
            <a:lstStyle/>
            <a:p>
              <a:r>
                <a:rPr lang="en-US" dirty="0"/>
                <a:t>&amp;x</a:t>
              </a:r>
            </a:p>
          </p:txBody>
        </p:sp>
        <p:cxnSp>
          <p:nvCxnSpPr>
            <p:cNvPr id="24" name="Connector: Elbow 23">
              <a:extLst>
                <a:ext uri="{FF2B5EF4-FFF2-40B4-BE49-F238E27FC236}">
                  <a16:creationId xmlns:a16="http://schemas.microsoft.com/office/drawing/2014/main" id="{E9EA24A5-7808-83D6-AC7F-B61EAEA2D6F8}"/>
                </a:ext>
              </a:extLst>
            </p:cNvPr>
            <p:cNvCxnSpPr>
              <a:cxnSpLocks/>
            </p:cNvCxnSpPr>
            <p:nvPr/>
          </p:nvCxnSpPr>
          <p:spPr>
            <a:xfrm rot="10800000">
              <a:off x="9240025" y="4857553"/>
              <a:ext cx="1413598" cy="693585"/>
            </a:xfrm>
            <a:prstGeom prst="bentConnector3">
              <a:avLst>
                <a:gd name="adj1" fmla="val 100650"/>
              </a:avLst>
            </a:prstGeom>
            <a:ln w="3810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A9A5C3B5-2019-6793-ABC4-30DB836F94FC}"/>
                </a:ext>
              </a:extLst>
            </p:cNvPr>
            <p:cNvSpPr txBox="1"/>
            <p:nvPr/>
          </p:nvSpPr>
          <p:spPr>
            <a:xfrm>
              <a:off x="10744904" y="5366471"/>
              <a:ext cx="646981" cy="369332"/>
            </a:xfrm>
            <a:prstGeom prst="rect">
              <a:avLst/>
            </a:prstGeom>
            <a:noFill/>
          </p:spPr>
          <p:txBody>
            <a:bodyPr wrap="square" rtlCol="0">
              <a:spAutoFit/>
            </a:bodyPr>
            <a:lstStyle/>
            <a:p>
              <a:r>
                <a:rPr lang="en-US" dirty="0"/>
                <a:t>&amp;a</a:t>
              </a:r>
            </a:p>
          </p:txBody>
        </p:sp>
      </p:grpSp>
      <p:sp>
        <p:nvSpPr>
          <p:cNvPr id="29" name="TextBox 28">
            <a:extLst>
              <a:ext uri="{FF2B5EF4-FFF2-40B4-BE49-F238E27FC236}">
                <a16:creationId xmlns:a16="http://schemas.microsoft.com/office/drawing/2014/main" id="{8241CAE7-1CC9-1879-87EF-F4BEF5CD7AD6}"/>
              </a:ext>
            </a:extLst>
          </p:cNvPr>
          <p:cNvSpPr txBox="1"/>
          <p:nvPr/>
        </p:nvSpPr>
        <p:spPr>
          <a:xfrm>
            <a:off x="4664427" y="3209851"/>
            <a:ext cx="6981106" cy="1077218"/>
          </a:xfrm>
          <a:prstGeom prst="rect">
            <a:avLst/>
          </a:prstGeom>
          <a:noFill/>
        </p:spPr>
        <p:txBody>
          <a:bodyPr wrap="square" rtlCol="0">
            <a:spAutoFit/>
          </a:bodyPr>
          <a:lstStyle/>
          <a:p>
            <a:r>
              <a:rPr lang="vi-VN" sz="1600" b="0" i="0" dirty="0">
                <a:effectLst/>
                <a:latin typeface="roboto" panose="02000000000000000000" pitchFamily="2" charset="0"/>
              </a:rPr>
              <a:t>hàm </a:t>
            </a:r>
            <a:r>
              <a:rPr lang="vi-VN" sz="1600" b="1" i="0" dirty="0">
                <a:effectLst/>
                <a:latin typeface="roboto" panose="02000000000000000000" pitchFamily="2" charset="0"/>
              </a:rPr>
              <a:t>passByValue(&amp;a);</a:t>
            </a:r>
            <a:r>
              <a:rPr lang="vi-VN" sz="1600" b="0" i="0" dirty="0">
                <a:effectLst/>
                <a:latin typeface="roboto" panose="02000000000000000000" pitchFamily="2" charset="0"/>
              </a:rPr>
              <a:t> được gọi, thì </a:t>
            </a:r>
            <a:r>
              <a:rPr lang="vi-VN" sz="1600" b="1" i="0" dirty="0">
                <a:effectLst/>
                <a:latin typeface="roboto" panose="02000000000000000000" pitchFamily="2" charset="0"/>
              </a:rPr>
              <a:t>biến con trỏ x</a:t>
            </a:r>
            <a:r>
              <a:rPr lang="vi-VN" sz="1600" b="0" i="0" dirty="0">
                <a:effectLst/>
                <a:latin typeface="roboto" panose="02000000000000000000" pitchFamily="2" charset="0"/>
              </a:rPr>
              <a:t> trong hàm </a:t>
            </a:r>
            <a:r>
              <a:rPr lang="vi-VN" sz="1600" b="1" i="0" dirty="0">
                <a:effectLst/>
                <a:latin typeface="roboto" panose="02000000000000000000" pitchFamily="2" charset="0"/>
              </a:rPr>
              <a:t>sẽ được cấp phát một vùng nhớ để lưu địa chỉ của biến a</a:t>
            </a:r>
            <a:r>
              <a:rPr lang="vi-VN" sz="1600" b="0" i="0" dirty="0">
                <a:effectLst/>
                <a:latin typeface="roboto" panose="02000000000000000000" pitchFamily="2" charset="0"/>
              </a:rPr>
              <a:t>.</a:t>
            </a:r>
            <a:r>
              <a:rPr lang="en-US" sz="1600" b="0" i="0" dirty="0">
                <a:effectLst/>
                <a:latin typeface="roboto" panose="02000000000000000000" pitchFamily="2" charset="0"/>
              </a:rPr>
              <a:t> </a:t>
            </a:r>
            <a:r>
              <a:rPr lang="vi-VN" sz="1600" b="0" i="0" dirty="0">
                <a:effectLst/>
                <a:latin typeface="roboto" panose="02000000000000000000" pitchFamily="2" charset="0"/>
              </a:rPr>
              <a:t>Khi thực hiện lệnh: (*</a:t>
            </a:r>
            <a:r>
              <a:rPr lang="vi-VN" sz="1600" b="1" i="0" dirty="0">
                <a:effectLst/>
                <a:latin typeface="roboto" panose="02000000000000000000" pitchFamily="2" charset="0"/>
              </a:rPr>
              <a:t>x)++;</a:t>
            </a:r>
            <a:r>
              <a:rPr lang="vi-VN" sz="1600" b="0" i="0" dirty="0">
                <a:effectLst/>
                <a:latin typeface="roboto" panose="02000000000000000000" pitchFamily="2" charset="0"/>
              </a:rPr>
              <a:t> thì </a:t>
            </a:r>
            <a:r>
              <a:rPr lang="vi-VN" sz="1600" b="1" i="0" dirty="0">
                <a:effectLst/>
                <a:latin typeface="roboto" panose="02000000000000000000" pitchFamily="2" charset="0"/>
              </a:rPr>
              <a:t>biến con trỏ x truy cập vào vùng nhớ của biến a</a:t>
            </a:r>
            <a:r>
              <a:rPr lang="vi-VN" sz="1600" b="0" i="0" dirty="0">
                <a:effectLst/>
                <a:latin typeface="roboto" panose="02000000000000000000" pitchFamily="2" charset="0"/>
              </a:rPr>
              <a:t>. Rồi </a:t>
            </a:r>
            <a:r>
              <a:rPr lang="vi-VN" sz="1600" b="1" i="0" dirty="0">
                <a:effectLst/>
                <a:latin typeface="roboto" panose="02000000000000000000" pitchFamily="2" charset="0"/>
              </a:rPr>
              <a:t>lấy giá trị trong vùng nhớ</a:t>
            </a:r>
            <a:r>
              <a:rPr lang="vi-VN" sz="1600" b="0" i="0" dirty="0">
                <a:effectLst/>
                <a:latin typeface="roboto" panose="02000000000000000000" pitchFamily="2" charset="0"/>
              </a:rPr>
              <a:t> của </a:t>
            </a:r>
            <a:r>
              <a:rPr lang="vi-VN" sz="1600" b="1" i="0" dirty="0">
                <a:effectLst/>
                <a:latin typeface="roboto" panose="02000000000000000000" pitchFamily="2" charset="0"/>
              </a:rPr>
              <a:t>biến a tăng lên 1</a:t>
            </a:r>
            <a:r>
              <a:rPr lang="vi-VN" sz="1600" b="0" i="0" dirty="0">
                <a:effectLst/>
                <a:latin typeface="roboto" panose="02000000000000000000" pitchFamily="2" charset="0"/>
              </a:rPr>
              <a:t> và lưu lại trong vùng nhớ </a:t>
            </a:r>
            <a:endParaRPr lang="en-US" sz="1600" dirty="0"/>
          </a:p>
        </p:txBody>
      </p:sp>
    </p:spTree>
    <p:extLst>
      <p:ext uri="{BB962C8B-B14F-4D97-AF65-F5344CB8AC3E}">
        <p14:creationId xmlns:p14="http://schemas.microsoft.com/office/powerpoint/2010/main" val="214637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5E90-62C7-AF1C-13F4-0231F9112AC6}"/>
              </a:ext>
            </a:extLst>
          </p:cNvPr>
          <p:cNvSpPr>
            <a:spLocks noGrp="1"/>
          </p:cNvSpPr>
          <p:nvPr>
            <p:ph type="title"/>
          </p:nvPr>
        </p:nvSpPr>
        <p:spPr/>
        <p:txBody>
          <a:bodyPr/>
          <a:lstStyle/>
          <a:p>
            <a:pPr algn="ctr"/>
            <a:r>
              <a:rPr lang="en-US" dirty="0"/>
              <a:t>PASS BY POINTER</a:t>
            </a:r>
          </a:p>
        </p:txBody>
      </p:sp>
      <p:sp>
        <p:nvSpPr>
          <p:cNvPr id="5" name="TextBox 4">
            <a:extLst>
              <a:ext uri="{FF2B5EF4-FFF2-40B4-BE49-F238E27FC236}">
                <a16:creationId xmlns:a16="http://schemas.microsoft.com/office/drawing/2014/main" id="{59A0EF1C-266F-2B2D-1134-CD51FBC13135}"/>
              </a:ext>
            </a:extLst>
          </p:cNvPr>
          <p:cNvSpPr txBox="1"/>
          <p:nvPr/>
        </p:nvSpPr>
        <p:spPr>
          <a:xfrm>
            <a:off x="190500" y="2228671"/>
            <a:ext cx="11220450" cy="2308324"/>
          </a:xfrm>
          <a:prstGeom prst="rect">
            <a:avLst/>
          </a:prstGeom>
          <a:noFill/>
        </p:spPr>
        <p:txBody>
          <a:bodyPr wrap="square">
            <a:spAutoFit/>
          </a:bodyPr>
          <a:lstStyle/>
          <a:p>
            <a:r>
              <a:rPr lang="vi-VN" sz="2400" b="0" i="0" dirty="0">
                <a:effectLst/>
                <a:latin typeface="Söhne"/>
              </a:rPr>
              <a:t>Phương pháp này tương tự như "pass by reference</a:t>
            </a:r>
            <a:r>
              <a:rPr lang="en-US" sz="2400" b="0" i="0" dirty="0">
                <a:effectLst/>
                <a:latin typeface="Söhne"/>
              </a:rPr>
              <a:t>, </a:t>
            </a:r>
            <a:r>
              <a:rPr lang="vi-VN" sz="2400" b="0" i="0" dirty="0">
                <a:effectLst/>
                <a:latin typeface="Söhne"/>
              </a:rPr>
              <a:t>Các thay đổi được thực hiện bởi hàm trong "pass by pointer" cũng sẽ ảnh hưởng trực tiếp đến giá trị của biến gốc mà con trỏ đang trỏ tới.</a:t>
            </a:r>
            <a:endParaRPr lang="en-US" sz="2400" b="0" i="0" dirty="0">
              <a:effectLst/>
              <a:latin typeface="Söhne"/>
            </a:endParaRPr>
          </a:p>
          <a:p>
            <a:endParaRPr lang="en-US" sz="2400" dirty="0">
              <a:latin typeface="Söhne"/>
            </a:endParaRPr>
          </a:p>
          <a:p>
            <a:r>
              <a:rPr lang="en-US" sz="2400" b="0" i="0" dirty="0" err="1">
                <a:effectLst/>
                <a:latin typeface="Söhne"/>
              </a:rPr>
              <a:t>Tuy</a:t>
            </a:r>
            <a:r>
              <a:rPr lang="en-US" sz="2400" b="0" i="0" dirty="0">
                <a:effectLst/>
                <a:latin typeface="Söhne"/>
              </a:rPr>
              <a:t> </a:t>
            </a:r>
            <a:r>
              <a:rPr lang="en-US" sz="2400" b="0" i="0" dirty="0" err="1">
                <a:effectLst/>
                <a:latin typeface="Söhne"/>
              </a:rPr>
              <a:t>nhiên</a:t>
            </a:r>
            <a:r>
              <a:rPr lang="en-US" sz="2400" b="0" i="0" dirty="0">
                <a:effectLst/>
                <a:latin typeface="Söhne"/>
              </a:rPr>
              <a:t> </a:t>
            </a:r>
            <a:r>
              <a:rPr lang="en-US" sz="2400" dirty="0">
                <a:latin typeface="roboto" panose="02000000000000000000" pitchFamily="2" charset="0"/>
              </a:rPr>
              <a:t>v</a:t>
            </a:r>
            <a:r>
              <a:rPr lang="vi-VN" sz="2400" b="0" i="0" dirty="0">
                <a:effectLst/>
                <a:latin typeface="roboto" panose="02000000000000000000" pitchFamily="2" charset="0"/>
              </a:rPr>
              <a:t>iệc sử dụng </a:t>
            </a:r>
            <a:r>
              <a:rPr lang="vi-VN" sz="2400" b="1" i="0" dirty="0">
                <a:effectLst/>
                <a:latin typeface="roboto" panose="02000000000000000000" pitchFamily="2" charset="0"/>
              </a:rPr>
              <a:t>truyền con trỏ cho hàm</a:t>
            </a:r>
            <a:r>
              <a:rPr lang="vi-VN" sz="2400" b="0" i="0" dirty="0">
                <a:effectLst/>
                <a:latin typeface="roboto" panose="02000000000000000000" pitchFamily="2" charset="0"/>
              </a:rPr>
              <a:t> sẽ tốn bộ nhớ (</a:t>
            </a:r>
            <a:r>
              <a:rPr lang="vi-VN" sz="2400" b="1" i="0" dirty="0">
                <a:effectLst/>
                <a:latin typeface="roboto" panose="02000000000000000000" pitchFamily="2" charset="0"/>
              </a:rPr>
              <a:t>bộ nhớ lưu con trỏ</a:t>
            </a:r>
            <a:r>
              <a:rPr lang="vi-VN" sz="2400" b="0" i="0" dirty="0">
                <a:effectLst/>
                <a:latin typeface="roboto" panose="02000000000000000000" pitchFamily="2" charset="0"/>
              </a:rPr>
              <a:t>) hơn truyền tham chiếu (</a:t>
            </a:r>
            <a:r>
              <a:rPr lang="vi-VN" sz="2400" b="1" i="0" dirty="0">
                <a:effectLst/>
                <a:latin typeface="roboto" panose="02000000000000000000" pitchFamily="2" charset="0"/>
              </a:rPr>
              <a:t>truyền tham chiếu</a:t>
            </a:r>
            <a:r>
              <a:rPr lang="vi-VN" sz="2400" b="0" i="0" dirty="0">
                <a:effectLst/>
                <a:latin typeface="roboto" panose="02000000000000000000" pitchFamily="2" charset="0"/>
              </a:rPr>
              <a:t> thì</a:t>
            </a:r>
            <a:r>
              <a:rPr lang="vi-VN" sz="2400" b="1" i="0" dirty="0">
                <a:effectLst/>
                <a:latin typeface="roboto" panose="02000000000000000000" pitchFamily="2" charset="0"/>
              </a:rPr>
              <a:t> các biến sử dụng chung vùng nhớ</a:t>
            </a:r>
            <a:r>
              <a:rPr lang="vi-VN" sz="2400" b="0" i="0" dirty="0">
                <a:effectLst/>
                <a:latin typeface="roboto" panose="02000000000000000000" pitchFamily="2" charset="0"/>
              </a:rPr>
              <a:t>).</a:t>
            </a:r>
            <a:endParaRPr lang="en-US" sz="2400" b="0" i="0" dirty="0">
              <a:effectLst/>
              <a:latin typeface="Söhne"/>
            </a:endParaRPr>
          </a:p>
        </p:txBody>
      </p:sp>
    </p:spTree>
    <p:extLst>
      <p:ext uri="{BB962C8B-B14F-4D97-AF65-F5344CB8AC3E}">
        <p14:creationId xmlns:p14="http://schemas.microsoft.com/office/powerpoint/2010/main" val="3543065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69B5-A295-B18E-389D-469EBE878636}"/>
              </a:ext>
            </a:extLst>
          </p:cNvPr>
          <p:cNvSpPr>
            <a:spLocks noGrp="1"/>
          </p:cNvSpPr>
          <p:nvPr>
            <p:ph type="title"/>
          </p:nvPr>
        </p:nvSpPr>
        <p:spPr/>
        <p:txBody>
          <a:bodyPr/>
          <a:lstStyle/>
          <a:p>
            <a:pPr algn="ctr"/>
            <a:r>
              <a:rPr lang="en-US" dirty="0"/>
              <a:t>PASS BY REFERENCE AND PASS BY POINTER</a:t>
            </a:r>
          </a:p>
        </p:txBody>
      </p:sp>
      <p:graphicFrame>
        <p:nvGraphicFramePr>
          <p:cNvPr id="5" name="Table 4">
            <a:extLst>
              <a:ext uri="{FF2B5EF4-FFF2-40B4-BE49-F238E27FC236}">
                <a16:creationId xmlns:a16="http://schemas.microsoft.com/office/drawing/2014/main" id="{CC7C2C99-E9B7-9C97-5AC3-602237B08471}"/>
              </a:ext>
            </a:extLst>
          </p:cNvPr>
          <p:cNvGraphicFramePr>
            <a:graphicFrameLocks noGrp="1"/>
          </p:cNvGraphicFramePr>
          <p:nvPr>
            <p:extLst>
              <p:ext uri="{D42A27DB-BD31-4B8C-83A1-F6EECF244321}">
                <p14:modId xmlns:p14="http://schemas.microsoft.com/office/powerpoint/2010/main" val="2743059496"/>
              </p:ext>
            </p:extLst>
          </p:nvPr>
        </p:nvGraphicFramePr>
        <p:xfrm>
          <a:off x="581025" y="2233910"/>
          <a:ext cx="11029950" cy="4147841"/>
        </p:xfrm>
        <a:graphic>
          <a:graphicData uri="http://schemas.openxmlformats.org/drawingml/2006/table">
            <a:tbl>
              <a:tblPr/>
              <a:tblGrid>
                <a:gridCol w="2185657">
                  <a:extLst>
                    <a:ext uri="{9D8B030D-6E8A-4147-A177-3AD203B41FA5}">
                      <a16:colId xmlns:a16="http://schemas.microsoft.com/office/drawing/2014/main" val="2171703209"/>
                    </a:ext>
                  </a:extLst>
                </a:gridCol>
                <a:gridCol w="4879610">
                  <a:extLst>
                    <a:ext uri="{9D8B030D-6E8A-4147-A177-3AD203B41FA5}">
                      <a16:colId xmlns:a16="http://schemas.microsoft.com/office/drawing/2014/main" val="2490171741"/>
                    </a:ext>
                  </a:extLst>
                </a:gridCol>
                <a:gridCol w="3964683">
                  <a:extLst>
                    <a:ext uri="{9D8B030D-6E8A-4147-A177-3AD203B41FA5}">
                      <a16:colId xmlns:a16="http://schemas.microsoft.com/office/drawing/2014/main" val="1239687169"/>
                    </a:ext>
                  </a:extLst>
                </a:gridCol>
              </a:tblGrid>
              <a:tr h="517133">
                <a:tc>
                  <a:txBody>
                    <a:bodyPr/>
                    <a:lstStyle/>
                    <a:p>
                      <a:pPr algn="ctr" fontAlgn="base"/>
                      <a:r>
                        <a:rPr lang="en-US" sz="1400" b="1" dirty="0">
                          <a:solidFill>
                            <a:schemeClr val="bg1"/>
                          </a:solidFill>
                          <a:effectLst/>
                        </a:rPr>
                        <a:t>Parameters</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solidFill>
                            <a:schemeClr val="bg1"/>
                          </a:solidFill>
                          <a:effectLst/>
                        </a:rPr>
                        <a:t>Pass by Pointer</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solidFill>
                            <a:schemeClr val="bg1"/>
                          </a:solidFill>
                          <a:effectLst/>
                        </a:rPr>
                        <a:t>Pass by Reference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41656310"/>
                  </a:ext>
                </a:extLst>
              </a:tr>
              <a:tr h="840342">
                <a:tc>
                  <a:txBody>
                    <a:bodyPr/>
                    <a:lstStyle/>
                    <a:p>
                      <a:pPr algn="ctr" fontAlgn="base"/>
                      <a:r>
                        <a:rPr lang="en-US" sz="1250" b="1" dirty="0">
                          <a:solidFill>
                            <a:schemeClr val="bg1"/>
                          </a:solidFill>
                          <a:effectLst/>
                        </a:rPr>
                        <a:t>Passing Arguments</a:t>
                      </a:r>
                      <a:endParaRPr lang="en-US" sz="1250" b="0" dirty="0">
                        <a:solidFill>
                          <a:schemeClr val="bg1"/>
                        </a:solidFill>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solidFill>
                            <a:schemeClr val="bg1"/>
                          </a:solidFill>
                          <a:effectLst/>
                        </a:rPr>
                        <a:t>We pass the address of arguments in the function call.</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solidFill>
                            <a:schemeClr val="bg1"/>
                          </a:solidFill>
                          <a:effectLst/>
                        </a:rPr>
                        <a:t>We pass the arguments in the function call.</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5263493"/>
                  </a:ext>
                </a:extLst>
              </a:tr>
              <a:tr h="840342">
                <a:tc>
                  <a:txBody>
                    <a:bodyPr/>
                    <a:lstStyle/>
                    <a:p>
                      <a:pPr algn="ctr" fontAlgn="base"/>
                      <a:r>
                        <a:rPr lang="en-US" sz="1250" b="1" dirty="0">
                          <a:solidFill>
                            <a:schemeClr val="bg1"/>
                          </a:solidFill>
                          <a:effectLst/>
                        </a:rPr>
                        <a:t>Accessing Values</a:t>
                      </a:r>
                      <a:endParaRPr lang="en-US" sz="1250" b="0" dirty="0">
                        <a:solidFill>
                          <a:schemeClr val="bg1"/>
                        </a:solidFill>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solidFill>
                            <a:schemeClr val="bg1"/>
                          </a:solidFill>
                          <a:effectLst/>
                        </a:rPr>
                        <a:t>The value of the arguments is accessed via the dereferencing operator </a:t>
                      </a:r>
                      <a:r>
                        <a:rPr lang="en-US" sz="1250" b="1" dirty="0">
                          <a:solidFill>
                            <a:schemeClr val="bg1"/>
                          </a:solidFill>
                          <a:effectLst/>
                        </a:rPr>
                        <a:t>*</a:t>
                      </a:r>
                      <a:endParaRPr lang="en-US" sz="1250" b="0" dirty="0">
                        <a:solidFill>
                          <a:schemeClr val="bg1"/>
                        </a:solidFill>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The reference name can be used to implicitly reference a value.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16539850"/>
                  </a:ext>
                </a:extLst>
              </a:tr>
              <a:tr h="840342">
                <a:tc>
                  <a:txBody>
                    <a:bodyPr/>
                    <a:lstStyle/>
                    <a:p>
                      <a:pPr algn="ctr" fontAlgn="base"/>
                      <a:r>
                        <a:rPr lang="en-US" sz="1250" b="1">
                          <a:solidFill>
                            <a:schemeClr val="bg1"/>
                          </a:solidFill>
                          <a:effectLst/>
                        </a:rPr>
                        <a:t>Reassignment</a:t>
                      </a:r>
                      <a:endParaRPr lang="en-US" sz="1250" b="0">
                        <a:solidFill>
                          <a:schemeClr val="bg1"/>
                        </a:solidFill>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solidFill>
                            <a:schemeClr val="bg1"/>
                          </a:solidFill>
                          <a:effectLst/>
                        </a:rPr>
                        <a:t>Passed parameters can be moved/reassigned to a different memory location.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Parameters can’t be moved/reassigned to another memory address.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05911750"/>
                  </a:ext>
                </a:extLst>
              </a:tr>
              <a:tr h="1109682">
                <a:tc>
                  <a:txBody>
                    <a:bodyPr/>
                    <a:lstStyle/>
                    <a:p>
                      <a:pPr algn="ctr" fontAlgn="base"/>
                      <a:r>
                        <a:rPr lang="en-US" sz="1250" b="1">
                          <a:solidFill>
                            <a:schemeClr val="bg1"/>
                          </a:solidFill>
                          <a:effectLst/>
                        </a:rPr>
                        <a:t>Allowed Values</a:t>
                      </a:r>
                      <a:endParaRPr lang="en-US" sz="1250" b="0">
                        <a:solidFill>
                          <a:schemeClr val="bg1"/>
                        </a:solidFill>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solidFill>
                            <a:schemeClr val="bg1"/>
                          </a:solidFill>
                          <a:effectLst/>
                        </a:rPr>
                        <a:t>Pointers can contain a NULL value, so a passed argument may point to a NULL or even a garbage value.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solidFill>
                            <a:schemeClr val="bg1"/>
                          </a:solidFill>
                          <a:effectLst/>
                        </a:rPr>
                        <a:t>References cannot contain a NULL value, so it is guaranteed to have some value.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26856651"/>
                  </a:ext>
                </a:extLst>
              </a:tr>
            </a:tbl>
          </a:graphicData>
        </a:graphic>
      </p:graphicFrame>
    </p:spTree>
    <p:extLst>
      <p:ext uri="{BB962C8B-B14F-4D97-AF65-F5344CB8AC3E}">
        <p14:creationId xmlns:p14="http://schemas.microsoft.com/office/powerpoint/2010/main" val="6604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 OF CONTENTS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Definition of Pass by Value, Pass by Reference, Pass by Pointer</a:t>
            </a:r>
          </a:p>
          <a:p>
            <a:r>
              <a:rPr lang="en-US" dirty="0"/>
              <a:t>Examples </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PASS BY VALUE</a:t>
            </a:r>
          </a:p>
        </p:txBody>
      </p:sp>
      <p:sp>
        <p:nvSpPr>
          <p:cNvPr id="3" name="TextBox 2">
            <a:extLst>
              <a:ext uri="{FF2B5EF4-FFF2-40B4-BE49-F238E27FC236}">
                <a16:creationId xmlns:a16="http://schemas.microsoft.com/office/drawing/2014/main" id="{57B3BB4F-CBA4-BCFF-5EBB-096BDFA5424F}"/>
              </a:ext>
            </a:extLst>
          </p:cNvPr>
          <p:cNvSpPr txBox="1"/>
          <p:nvPr/>
        </p:nvSpPr>
        <p:spPr>
          <a:xfrm>
            <a:off x="457200" y="2192291"/>
            <a:ext cx="10972800" cy="344709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Pass by value: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C/C++ </a:t>
            </a:r>
            <a:r>
              <a:rPr lang="en-US" sz="2000" dirty="0" err="1">
                <a:latin typeface="Arial" panose="020B0604020202020204" pitchFamily="34" charset="0"/>
                <a:cs typeface="Arial" panose="020B0604020202020204" pitchFamily="34" charset="0"/>
              </a:rPr>
              <a:t>ngoại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mảng</a:t>
            </a:r>
            <a:r>
              <a:rPr lang="en-US" sz="2000" dirty="0">
                <a:latin typeface="Arial" panose="020B0604020202020204" pitchFamily="34" charset="0"/>
                <a:cs typeface="Arial" panose="020B0604020202020204" pitchFamily="34" charset="0"/>
              </a:rPr>
              <a:t>. Khi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dưới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khớp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Pass by value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2 </a:t>
            </a:r>
            <a:r>
              <a:rPr lang="en-US" sz="2000" dirty="0" err="1">
                <a:latin typeface="Arial" panose="020B0604020202020204" pitchFamily="34" charset="0"/>
                <a:cs typeface="Arial" panose="020B0604020202020204" pitchFamily="34" charset="0"/>
              </a:rPr>
              <a:t>ưu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tạp</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1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hưởng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gốc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OF PASS BY VALUE</a:t>
            </a:r>
          </a:p>
        </p:txBody>
      </p:sp>
      <p:pic>
        <p:nvPicPr>
          <p:cNvPr id="6" name="Picture 5">
            <a:extLst>
              <a:ext uri="{FF2B5EF4-FFF2-40B4-BE49-F238E27FC236}">
                <a16:creationId xmlns:a16="http://schemas.microsoft.com/office/drawing/2014/main" id="{4C54F3DE-DC31-C8B8-44BC-5F948A3B1D09}"/>
              </a:ext>
            </a:extLst>
          </p:cNvPr>
          <p:cNvPicPr>
            <a:picLocks noChangeAspect="1"/>
          </p:cNvPicPr>
          <p:nvPr/>
        </p:nvPicPr>
        <p:blipFill rotWithShape="1">
          <a:blip r:embed="rId2"/>
          <a:srcRect t="8927" b="4137"/>
          <a:stretch/>
        </p:blipFill>
        <p:spPr>
          <a:xfrm>
            <a:off x="271992" y="2093649"/>
            <a:ext cx="3401749" cy="3558122"/>
          </a:xfrm>
          <a:prstGeom prst="rect">
            <a:avLst/>
          </a:prstGeom>
        </p:spPr>
      </p:pic>
      <p:pic>
        <p:nvPicPr>
          <p:cNvPr id="8" name="Picture 7">
            <a:extLst>
              <a:ext uri="{FF2B5EF4-FFF2-40B4-BE49-F238E27FC236}">
                <a16:creationId xmlns:a16="http://schemas.microsoft.com/office/drawing/2014/main" id="{F692FFD1-D3E8-5DBC-2693-88B364F0B7FE}"/>
              </a:ext>
            </a:extLst>
          </p:cNvPr>
          <p:cNvPicPr>
            <a:picLocks noChangeAspect="1"/>
          </p:cNvPicPr>
          <p:nvPr/>
        </p:nvPicPr>
        <p:blipFill>
          <a:blip r:embed="rId3"/>
          <a:stretch>
            <a:fillRect/>
          </a:stretch>
        </p:blipFill>
        <p:spPr>
          <a:xfrm>
            <a:off x="271992" y="5752374"/>
            <a:ext cx="3401749" cy="891617"/>
          </a:xfrm>
          <a:prstGeom prst="rect">
            <a:avLst/>
          </a:prstGeom>
        </p:spPr>
      </p:pic>
      <p:pic>
        <p:nvPicPr>
          <p:cNvPr id="10" name="Picture 9">
            <a:extLst>
              <a:ext uri="{FF2B5EF4-FFF2-40B4-BE49-F238E27FC236}">
                <a16:creationId xmlns:a16="http://schemas.microsoft.com/office/drawing/2014/main" id="{91D19959-8CED-AFF5-A170-256DE11F6349}"/>
              </a:ext>
            </a:extLst>
          </p:cNvPr>
          <p:cNvPicPr>
            <a:picLocks noChangeAspect="1"/>
          </p:cNvPicPr>
          <p:nvPr/>
        </p:nvPicPr>
        <p:blipFill>
          <a:blip r:embed="rId4"/>
          <a:stretch>
            <a:fillRect/>
          </a:stretch>
        </p:blipFill>
        <p:spPr>
          <a:xfrm>
            <a:off x="4013719" y="2093649"/>
            <a:ext cx="3619814" cy="3139712"/>
          </a:xfrm>
          <a:prstGeom prst="rect">
            <a:avLst/>
          </a:prstGeom>
        </p:spPr>
      </p:pic>
      <p:sp>
        <p:nvSpPr>
          <p:cNvPr id="11" name="TextBox 10">
            <a:extLst>
              <a:ext uri="{FF2B5EF4-FFF2-40B4-BE49-F238E27FC236}">
                <a16:creationId xmlns:a16="http://schemas.microsoft.com/office/drawing/2014/main" id="{5BFA8175-7A3D-A81C-2A0B-AA880C66A566}"/>
              </a:ext>
            </a:extLst>
          </p:cNvPr>
          <p:cNvSpPr txBox="1"/>
          <p:nvPr/>
        </p:nvSpPr>
        <p:spPr>
          <a:xfrm>
            <a:off x="8054502" y="2266545"/>
            <a:ext cx="3764604" cy="3970318"/>
          </a:xfrm>
          <a:prstGeom prst="rect">
            <a:avLst/>
          </a:prstGeom>
          <a:noFill/>
        </p:spPr>
        <p:txBody>
          <a:bodyPr wrap="square" rtlCol="0">
            <a:spAutoFit/>
          </a:bodyPr>
          <a:lstStyle/>
          <a:p>
            <a:r>
              <a:rPr lang="en-US" dirty="0"/>
              <a:t>+ A </a:t>
            </a:r>
            <a:r>
              <a:rPr lang="en-US" dirty="0" err="1"/>
              <a:t>được</a:t>
            </a:r>
            <a:r>
              <a:rPr lang="en-US" dirty="0"/>
              <a:t> </a:t>
            </a:r>
            <a:r>
              <a:rPr lang="en-US" dirty="0" err="1"/>
              <a:t>định</a:t>
            </a:r>
            <a:r>
              <a:rPr lang="en-US" dirty="0"/>
              <a:t> </a:t>
            </a:r>
            <a:r>
              <a:rPr lang="en-US" dirty="0" err="1"/>
              <a:t>nghĩa</a:t>
            </a:r>
            <a:r>
              <a:rPr lang="en-US" dirty="0"/>
              <a:t> </a:t>
            </a:r>
            <a:r>
              <a:rPr lang="en-US" dirty="0" err="1"/>
              <a:t>và</a:t>
            </a:r>
            <a:r>
              <a:rPr lang="en-US" dirty="0"/>
              <a:t> </a:t>
            </a:r>
            <a:r>
              <a:rPr lang="en-US" dirty="0" err="1"/>
              <a:t>được</a:t>
            </a:r>
            <a:r>
              <a:rPr lang="en-US" dirty="0"/>
              <a:t> </a:t>
            </a:r>
            <a:r>
              <a:rPr lang="en-US" dirty="0" err="1"/>
              <a:t>khởi</a:t>
            </a:r>
            <a:r>
              <a:rPr lang="en-US" dirty="0"/>
              <a:t> </a:t>
            </a:r>
            <a:r>
              <a:rPr lang="en-US" dirty="0" err="1"/>
              <a:t>tạo</a:t>
            </a:r>
            <a:r>
              <a:rPr lang="en-US" dirty="0"/>
              <a:t> </a:t>
            </a:r>
            <a:r>
              <a:rPr lang="en-US" dirty="0" err="1"/>
              <a:t>với</a:t>
            </a:r>
            <a:r>
              <a:rPr lang="en-US" dirty="0"/>
              <a:t> </a:t>
            </a:r>
            <a:r>
              <a:rPr lang="en-US" dirty="0" err="1"/>
              <a:t>giá</a:t>
            </a:r>
            <a:r>
              <a:rPr lang="en-US" dirty="0"/>
              <a:t> </a:t>
            </a:r>
            <a:r>
              <a:rPr lang="en-US" dirty="0" err="1"/>
              <a:t>trị</a:t>
            </a:r>
            <a:r>
              <a:rPr lang="en-US" dirty="0"/>
              <a:t> 5</a:t>
            </a:r>
          </a:p>
          <a:p>
            <a:endParaRPr lang="en-US" dirty="0"/>
          </a:p>
          <a:p>
            <a:r>
              <a:rPr lang="en-US" dirty="0"/>
              <a:t>+ </a:t>
            </a:r>
            <a:r>
              <a:rPr lang="en-US" dirty="0" err="1"/>
              <a:t>Gọi</a:t>
            </a:r>
            <a:r>
              <a:rPr lang="en-US" dirty="0"/>
              <a:t> </a:t>
            </a:r>
            <a:r>
              <a:rPr lang="en-US" dirty="0" err="1"/>
              <a:t>hàm</a:t>
            </a:r>
            <a:r>
              <a:rPr lang="en-US" dirty="0"/>
              <a:t> </a:t>
            </a:r>
            <a:r>
              <a:rPr lang="en-US" dirty="0" err="1"/>
              <a:t>func</a:t>
            </a:r>
            <a:r>
              <a:rPr lang="en-US" dirty="0"/>
              <a:t>, 1 </a:t>
            </a:r>
            <a:r>
              <a:rPr lang="en-US" dirty="0" err="1"/>
              <a:t>bản</a:t>
            </a:r>
            <a:r>
              <a:rPr lang="en-US" dirty="0"/>
              <a:t> </a:t>
            </a:r>
            <a:r>
              <a:rPr lang="en-US" dirty="0" err="1"/>
              <a:t>sao</a:t>
            </a:r>
            <a:r>
              <a:rPr lang="en-US" dirty="0"/>
              <a:t> </a:t>
            </a:r>
            <a:r>
              <a:rPr lang="en-US" dirty="0" err="1"/>
              <a:t>của</a:t>
            </a:r>
            <a:r>
              <a:rPr lang="en-US" dirty="0"/>
              <a:t> </a:t>
            </a:r>
            <a:r>
              <a:rPr lang="en-US" dirty="0" err="1"/>
              <a:t>giá</a:t>
            </a:r>
            <a:r>
              <a:rPr lang="en-US" dirty="0"/>
              <a:t> </a:t>
            </a:r>
            <a:r>
              <a:rPr lang="en-US" dirty="0" err="1"/>
              <a:t>trị</a:t>
            </a:r>
            <a:r>
              <a:rPr lang="en-US" dirty="0"/>
              <a:t> 5 </a:t>
            </a:r>
            <a:r>
              <a:rPr lang="en-US" dirty="0" err="1"/>
              <a:t>được</a:t>
            </a:r>
            <a:r>
              <a:rPr lang="en-US" dirty="0"/>
              <a:t> </a:t>
            </a:r>
            <a:r>
              <a:rPr lang="en-US" dirty="0" err="1"/>
              <a:t>truyền</a:t>
            </a:r>
            <a:r>
              <a:rPr lang="en-US" dirty="0"/>
              <a:t> </a:t>
            </a:r>
            <a:r>
              <a:rPr lang="en-US" dirty="0" err="1"/>
              <a:t>từ</a:t>
            </a:r>
            <a:r>
              <a:rPr lang="en-US" dirty="0"/>
              <a:t> </a:t>
            </a:r>
            <a:r>
              <a:rPr lang="en-US" dirty="0" err="1"/>
              <a:t>lệnh</a:t>
            </a:r>
            <a:r>
              <a:rPr lang="en-US" dirty="0"/>
              <a:t> </a:t>
            </a:r>
            <a:r>
              <a:rPr lang="en-US" dirty="0" err="1"/>
              <a:t>gọi</a:t>
            </a:r>
            <a:r>
              <a:rPr lang="en-US" dirty="0"/>
              <a:t> </a:t>
            </a:r>
            <a:r>
              <a:rPr lang="en-US" dirty="0" err="1"/>
              <a:t>hàm</a:t>
            </a:r>
            <a:r>
              <a:rPr lang="en-US" dirty="0"/>
              <a:t> </a:t>
            </a:r>
            <a:r>
              <a:rPr lang="en-US" dirty="0" err="1"/>
              <a:t>tới</a:t>
            </a:r>
            <a:r>
              <a:rPr lang="en-US" dirty="0"/>
              <a:t> </a:t>
            </a:r>
            <a:r>
              <a:rPr lang="en-US" dirty="0" err="1"/>
              <a:t>biến</a:t>
            </a:r>
            <a:r>
              <a:rPr lang="en-US" dirty="0"/>
              <a:t> local p </a:t>
            </a:r>
          </a:p>
          <a:p>
            <a:endParaRPr lang="en-US" dirty="0"/>
          </a:p>
          <a:p>
            <a:r>
              <a:rPr lang="en-US" dirty="0"/>
              <a:t>+ p = 6 </a:t>
            </a:r>
          </a:p>
          <a:p>
            <a:endParaRPr lang="en-US" dirty="0"/>
          </a:p>
          <a:p>
            <a:r>
              <a:rPr lang="en-US" dirty="0"/>
              <a:t>+ Sau </a:t>
            </a:r>
            <a:r>
              <a:rPr lang="en-US" dirty="0" err="1"/>
              <a:t>khi</a:t>
            </a:r>
            <a:r>
              <a:rPr lang="en-US" dirty="0"/>
              <a:t> </a:t>
            </a:r>
            <a:r>
              <a:rPr lang="en-US" dirty="0" err="1"/>
              <a:t>kết</a:t>
            </a:r>
            <a:r>
              <a:rPr lang="en-US" dirty="0"/>
              <a:t> </a:t>
            </a:r>
            <a:r>
              <a:rPr lang="en-US" dirty="0" err="1"/>
              <a:t>thúc</a:t>
            </a:r>
            <a:r>
              <a:rPr lang="en-US" dirty="0"/>
              <a:t> </a:t>
            </a:r>
            <a:r>
              <a:rPr lang="en-US" dirty="0" err="1"/>
              <a:t>hàm</a:t>
            </a:r>
            <a:r>
              <a:rPr lang="en-US" dirty="0"/>
              <a:t>, </a:t>
            </a:r>
            <a:r>
              <a:rPr lang="en-US" dirty="0" err="1"/>
              <a:t>biến</a:t>
            </a:r>
            <a:r>
              <a:rPr lang="en-US" dirty="0"/>
              <a:t> local p </a:t>
            </a:r>
            <a:r>
              <a:rPr lang="en-US" dirty="0" err="1"/>
              <a:t>được</a:t>
            </a:r>
            <a:r>
              <a:rPr lang="en-US" dirty="0"/>
              <a:t> </a:t>
            </a:r>
            <a:r>
              <a:rPr lang="en-US" dirty="0" err="1"/>
              <a:t>giải</a:t>
            </a:r>
            <a:r>
              <a:rPr lang="en-US" dirty="0"/>
              <a:t> </a:t>
            </a:r>
            <a:r>
              <a:rPr lang="en-US" dirty="0" err="1"/>
              <a:t>phóng</a:t>
            </a:r>
            <a:r>
              <a:rPr lang="en-US" dirty="0"/>
              <a:t> </a:t>
            </a:r>
            <a:r>
              <a:rPr lang="en-US" dirty="0" err="1"/>
              <a:t>khỏi</a:t>
            </a:r>
            <a:r>
              <a:rPr lang="en-US" dirty="0"/>
              <a:t> stack, </a:t>
            </a:r>
            <a:r>
              <a:rPr lang="en-US" dirty="0" err="1"/>
              <a:t>những</a:t>
            </a:r>
            <a:r>
              <a:rPr lang="en-US" dirty="0"/>
              <a:t> </a:t>
            </a:r>
            <a:r>
              <a:rPr lang="en-US" dirty="0" err="1"/>
              <a:t>thay</a:t>
            </a:r>
            <a:r>
              <a:rPr lang="en-US" dirty="0"/>
              <a:t> </a:t>
            </a:r>
            <a:r>
              <a:rPr lang="en-US" dirty="0" err="1"/>
              <a:t>đổi</a:t>
            </a:r>
            <a:r>
              <a:rPr lang="en-US" dirty="0"/>
              <a:t> </a:t>
            </a:r>
            <a:r>
              <a:rPr lang="en-US" dirty="0" err="1"/>
              <a:t>của</a:t>
            </a:r>
            <a:r>
              <a:rPr lang="en-US" dirty="0"/>
              <a:t> p </a:t>
            </a:r>
            <a:r>
              <a:rPr lang="en-US" dirty="0" err="1"/>
              <a:t>không</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biến</a:t>
            </a:r>
            <a:r>
              <a:rPr lang="en-US" dirty="0"/>
              <a:t> a </a:t>
            </a:r>
            <a:r>
              <a:rPr lang="en-US" dirty="0" err="1"/>
              <a:t>và</a:t>
            </a:r>
            <a:r>
              <a:rPr lang="en-US" dirty="0"/>
              <a:t> a </a:t>
            </a:r>
            <a:r>
              <a:rPr lang="en-US" dirty="0" err="1"/>
              <a:t>không</a:t>
            </a:r>
            <a:r>
              <a:rPr lang="en-US" dirty="0"/>
              <a:t> </a:t>
            </a:r>
            <a:r>
              <a:rPr lang="en-US" dirty="0" err="1"/>
              <a:t>thay</a:t>
            </a:r>
            <a:r>
              <a:rPr lang="en-US" dirty="0"/>
              <a:t> </a:t>
            </a:r>
            <a:r>
              <a:rPr lang="en-US" dirty="0" err="1"/>
              <a:t>đổi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01AE-EE0D-5F9A-4B47-3E177673B5B7}"/>
              </a:ext>
            </a:extLst>
          </p:cNvPr>
          <p:cNvSpPr>
            <a:spLocks noGrp="1"/>
          </p:cNvSpPr>
          <p:nvPr>
            <p:ph type="title"/>
          </p:nvPr>
        </p:nvSpPr>
        <p:spPr/>
        <p:txBody>
          <a:bodyPr/>
          <a:lstStyle/>
          <a:p>
            <a:pPr algn="ctr"/>
            <a:r>
              <a:rPr lang="en-US" dirty="0" err="1"/>
              <a:t>Nhược</a:t>
            </a:r>
            <a:r>
              <a:rPr lang="en-US" dirty="0"/>
              <a:t> </a:t>
            </a:r>
            <a:r>
              <a:rPr lang="en-US" dirty="0" err="1"/>
              <a:t>điểm</a:t>
            </a:r>
            <a:r>
              <a:rPr lang="en-US" dirty="0"/>
              <a:t> </a:t>
            </a:r>
            <a:r>
              <a:rPr lang="en-US" dirty="0" err="1"/>
              <a:t>của</a:t>
            </a:r>
            <a:r>
              <a:rPr lang="en-US" dirty="0"/>
              <a:t> Pass by value</a:t>
            </a:r>
          </a:p>
        </p:txBody>
      </p:sp>
      <p:sp>
        <p:nvSpPr>
          <p:cNvPr id="3" name="Content Placeholder 2">
            <a:extLst>
              <a:ext uri="{FF2B5EF4-FFF2-40B4-BE49-F238E27FC236}">
                <a16:creationId xmlns:a16="http://schemas.microsoft.com/office/drawing/2014/main" id="{2818894E-F7EF-9B8E-2BB8-E1996A069EED}"/>
              </a:ext>
            </a:extLst>
          </p:cNvPr>
          <p:cNvSpPr>
            <a:spLocks noGrp="1"/>
          </p:cNvSpPr>
          <p:nvPr>
            <p:ph idx="1"/>
          </p:nvPr>
        </p:nvSpPr>
        <p:spPr>
          <a:xfrm>
            <a:off x="449428" y="2397258"/>
            <a:ext cx="11293143" cy="3599316"/>
          </a:xfrm>
        </p:spPr>
        <p:txBody>
          <a:bodyPr/>
          <a:lstStyle/>
          <a:p>
            <a:pPr algn="l">
              <a:buFont typeface="Arial" panose="020B0604020202020204" pitchFamily="34" charset="0"/>
              <a:buChar char="•"/>
            </a:pPr>
            <a:r>
              <a:rPr lang="vi-VN" sz="2800" b="0" i="0" dirty="0">
                <a:effectLst/>
                <a:latin typeface="Google Sans"/>
              </a:rPr>
              <a:t>Gây </a:t>
            </a:r>
            <a:r>
              <a:rPr lang="vi-VN" sz="2800" b="1" i="0" dirty="0">
                <a:effectLst/>
                <a:latin typeface="Google Sans"/>
              </a:rPr>
              <a:t>giảm hiệu suất </a:t>
            </a:r>
            <a:r>
              <a:rPr lang="vi-VN" sz="2800" b="0" i="0" dirty="0">
                <a:effectLst/>
                <a:latin typeface="Google Sans"/>
              </a:rPr>
              <a:t>trong trường hợp đối số là </a:t>
            </a:r>
            <a:r>
              <a:rPr lang="vi-VN" sz="2800" b="1" i="0" dirty="0">
                <a:effectLst/>
                <a:latin typeface="Google Sans"/>
              </a:rPr>
              <a:t>kiểu cấu trúc (structs)</a:t>
            </a:r>
            <a:r>
              <a:rPr lang="vi-VN" sz="2800" b="0" i="0" dirty="0">
                <a:effectLst/>
                <a:latin typeface="Google Sans"/>
              </a:rPr>
              <a:t> hoặc </a:t>
            </a:r>
            <a:r>
              <a:rPr lang="vi-VN" sz="2800" b="1" i="0" dirty="0">
                <a:effectLst/>
                <a:latin typeface="Google Sans"/>
              </a:rPr>
              <a:t>các lớp (classes)</a:t>
            </a:r>
            <a:r>
              <a:rPr lang="vi-VN" sz="2800" b="0" i="0" dirty="0">
                <a:effectLst/>
                <a:latin typeface="Google Sans"/>
              </a:rPr>
              <a:t>, đặc biệt là nếu hàm đó </a:t>
            </a:r>
            <a:r>
              <a:rPr lang="vi-VN" sz="2800" b="1" i="0" dirty="0">
                <a:effectLst/>
                <a:latin typeface="Google Sans"/>
              </a:rPr>
              <a:t>được gọi nhiều lần</a:t>
            </a:r>
            <a:r>
              <a:rPr lang="vi-VN" sz="2800" b="0" i="0" dirty="0">
                <a:effectLst/>
                <a:latin typeface="Google Sans"/>
              </a:rPr>
              <a:t>. Vì mỗi lần gọi hàm đều phải sao chép giá trị của đối số vào tham số của hàm.</a:t>
            </a:r>
          </a:p>
          <a:p>
            <a:pPr algn="l">
              <a:buFont typeface="Arial" panose="020B0604020202020204" pitchFamily="34" charset="0"/>
              <a:buChar char="•"/>
            </a:pPr>
            <a:r>
              <a:rPr lang="vi-VN" sz="2800" b="0" i="0" dirty="0">
                <a:effectLst/>
                <a:latin typeface="Google Sans"/>
              </a:rPr>
              <a:t>Hàm </a:t>
            </a:r>
            <a:r>
              <a:rPr lang="vi-VN" sz="2800" b="1" i="0" dirty="0">
                <a:effectLst/>
                <a:latin typeface="Google Sans"/>
              </a:rPr>
              <a:t>chỉ có thể trả về một giá trị duy nhất</a:t>
            </a:r>
            <a:r>
              <a:rPr lang="vi-VN" sz="2800" b="0" i="0" dirty="0">
                <a:effectLst/>
                <a:latin typeface="Google Sans"/>
              </a:rPr>
              <a:t> bằng câu lệnh </a:t>
            </a:r>
            <a:r>
              <a:rPr lang="vi-VN" sz="2800" b="1" i="0" dirty="0">
                <a:effectLst/>
                <a:latin typeface="Google Sans"/>
              </a:rPr>
              <a:t>return</a:t>
            </a:r>
            <a:r>
              <a:rPr lang="vi-VN" sz="2800" b="0" i="0" dirty="0">
                <a:effectLst/>
                <a:latin typeface="Google Sans"/>
              </a:rPr>
              <a:t>. Trong nhiều trường hợp, hàm cần trả về nhiều thông tin hơn, cách này không đáp ứng được.</a:t>
            </a:r>
          </a:p>
          <a:p>
            <a:endParaRPr lang="en-US" dirty="0"/>
          </a:p>
        </p:txBody>
      </p:sp>
    </p:spTree>
    <p:extLst>
      <p:ext uri="{BB962C8B-B14F-4D97-AF65-F5344CB8AC3E}">
        <p14:creationId xmlns:p14="http://schemas.microsoft.com/office/powerpoint/2010/main" val="328169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PASS BY REFERENCE</a:t>
            </a:r>
          </a:p>
        </p:txBody>
      </p:sp>
      <p:sp>
        <p:nvSpPr>
          <p:cNvPr id="10" name="TextBox 9">
            <a:extLst>
              <a:ext uri="{FF2B5EF4-FFF2-40B4-BE49-F238E27FC236}">
                <a16:creationId xmlns:a16="http://schemas.microsoft.com/office/drawing/2014/main" id="{08756E70-4714-0FA0-D703-76F7E8FE53FC}"/>
              </a:ext>
            </a:extLst>
          </p:cNvPr>
          <p:cNvSpPr txBox="1"/>
          <p:nvPr/>
        </p:nvSpPr>
        <p:spPr>
          <a:xfrm>
            <a:off x="138634" y="2208913"/>
            <a:ext cx="11438015" cy="3046988"/>
          </a:xfrm>
          <a:prstGeom prst="rect">
            <a:avLst/>
          </a:prstGeom>
          <a:noFill/>
        </p:spPr>
        <p:txBody>
          <a:bodyPr wrap="square" rtlCol="0">
            <a:spAutoFit/>
          </a:bodyPr>
          <a:lstStyle/>
          <a:p>
            <a:r>
              <a:rPr lang="en-US" sz="2400" dirty="0"/>
              <a:t>Pass by reference: </a:t>
            </a:r>
            <a:r>
              <a:rPr lang="en-US" sz="2400" dirty="0" err="1"/>
              <a:t>có</a:t>
            </a:r>
            <a:r>
              <a:rPr lang="en-US" sz="2400" dirty="0"/>
              <a:t> </a:t>
            </a:r>
            <a:r>
              <a:rPr lang="en-US" sz="2400" dirty="0" err="1"/>
              <a:t>nghĩa</a:t>
            </a:r>
            <a:r>
              <a:rPr lang="en-US" sz="2400" dirty="0"/>
              <a:t> </a:t>
            </a:r>
            <a:r>
              <a:rPr lang="en-US" sz="2400" dirty="0" err="1"/>
              <a:t>là</a:t>
            </a:r>
            <a:r>
              <a:rPr lang="en-US" sz="2400" dirty="0"/>
              <a:t> </a:t>
            </a:r>
            <a:r>
              <a:rPr lang="en-US" sz="2400" dirty="0" err="1"/>
              <a:t>truyền</a:t>
            </a:r>
            <a:r>
              <a:rPr lang="en-US" sz="2400" dirty="0"/>
              <a:t> </a:t>
            </a:r>
            <a:r>
              <a:rPr lang="en-US" sz="2400" dirty="0" err="1"/>
              <a:t>tham</a:t>
            </a:r>
            <a:r>
              <a:rPr lang="en-US" sz="2400" dirty="0"/>
              <a:t> </a:t>
            </a:r>
            <a:r>
              <a:rPr lang="en-US" sz="2400" dirty="0" err="1"/>
              <a:t>chiếu</a:t>
            </a:r>
            <a:r>
              <a:rPr lang="en-US" sz="2400" dirty="0"/>
              <a:t> </a:t>
            </a:r>
            <a:r>
              <a:rPr lang="en-US" sz="2400" dirty="0" err="1"/>
              <a:t>của</a:t>
            </a:r>
            <a:r>
              <a:rPr lang="en-US" sz="2400" dirty="0"/>
              <a:t> 1 </a:t>
            </a:r>
            <a:r>
              <a:rPr lang="en-US" sz="2400" dirty="0" err="1"/>
              <a:t>đối</a:t>
            </a:r>
            <a:r>
              <a:rPr lang="en-US" sz="2400" dirty="0"/>
              <a:t> </a:t>
            </a:r>
            <a:r>
              <a:rPr lang="en-US" sz="2400" dirty="0" err="1"/>
              <a:t>số</a:t>
            </a:r>
            <a:r>
              <a:rPr lang="en-US" sz="2400" dirty="0"/>
              <a:t> </a:t>
            </a:r>
            <a:r>
              <a:rPr lang="en-US" sz="2400" dirty="0" err="1"/>
              <a:t>trong</a:t>
            </a:r>
            <a:r>
              <a:rPr lang="en-US" sz="2400" dirty="0"/>
              <a:t> </a:t>
            </a:r>
            <a:r>
              <a:rPr lang="en-US" sz="2400" dirty="0" err="1"/>
              <a:t>hàm</a:t>
            </a:r>
            <a:r>
              <a:rPr lang="en-US" sz="2400" dirty="0"/>
              <a:t> </a:t>
            </a:r>
            <a:r>
              <a:rPr lang="en-US" sz="2400" dirty="0" err="1"/>
              <a:t>gọi</a:t>
            </a:r>
            <a:r>
              <a:rPr lang="en-US" sz="2400" dirty="0"/>
              <a:t> </a:t>
            </a:r>
            <a:r>
              <a:rPr lang="en-US" sz="2400" dirty="0" err="1"/>
              <a:t>tới</a:t>
            </a:r>
            <a:r>
              <a:rPr lang="en-US" sz="2400" dirty="0"/>
              <a:t> </a:t>
            </a:r>
            <a:r>
              <a:rPr lang="en-US" sz="2400" dirty="0" err="1"/>
              <a:t>tham</a:t>
            </a:r>
            <a:r>
              <a:rPr lang="en-US" sz="2400" dirty="0"/>
              <a:t> </a:t>
            </a:r>
            <a:r>
              <a:rPr lang="en-US" sz="2400" dirty="0" err="1"/>
              <a:t>số</a:t>
            </a:r>
            <a:r>
              <a:rPr lang="en-US" sz="2400" dirty="0"/>
              <a:t> </a:t>
            </a:r>
            <a:r>
              <a:rPr lang="en-US" sz="2400" dirty="0" err="1"/>
              <a:t>hình</a:t>
            </a:r>
            <a:r>
              <a:rPr lang="en-US" sz="2400" dirty="0"/>
              <a:t> </a:t>
            </a:r>
            <a:r>
              <a:rPr lang="en-US" sz="2400" dirty="0" err="1"/>
              <a:t>thức</a:t>
            </a:r>
            <a:r>
              <a:rPr lang="en-US" sz="2400" dirty="0"/>
              <a:t> </a:t>
            </a:r>
            <a:r>
              <a:rPr lang="en-US" sz="2400" dirty="0" err="1"/>
              <a:t>tương</a:t>
            </a:r>
            <a:r>
              <a:rPr lang="en-US" sz="2400" dirty="0"/>
              <a:t> </a:t>
            </a:r>
            <a:r>
              <a:rPr lang="en-US" sz="2400" dirty="0" err="1"/>
              <a:t>ứng</a:t>
            </a:r>
            <a:r>
              <a:rPr lang="en-US" sz="2400" dirty="0"/>
              <a:t> </a:t>
            </a:r>
            <a:r>
              <a:rPr lang="en-US" sz="2400" dirty="0" err="1"/>
              <a:t>của</a:t>
            </a:r>
            <a:r>
              <a:rPr lang="en-US" sz="2400" dirty="0"/>
              <a:t> </a:t>
            </a:r>
            <a:r>
              <a:rPr lang="en-US" sz="2400" dirty="0" err="1"/>
              <a:t>hàm</a:t>
            </a:r>
            <a:r>
              <a:rPr lang="en-US" sz="2400" dirty="0"/>
              <a:t> </a:t>
            </a:r>
            <a:r>
              <a:rPr lang="en-US" sz="2400" dirty="0" err="1"/>
              <a:t>được</a:t>
            </a:r>
            <a:r>
              <a:rPr lang="en-US" sz="2400" dirty="0"/>
              <a:t> </a:t>
            </a:r>
            <a:r>
              <a:rPr lang="en-US" sz="2400" dirty="0" err="1"/>
              <a:t>gọi</a:t>
            </a:r>
            <a:r>
              <a:rPr lang="en-US" sz="2400" dirty="0"/>
              <a:t>. </a:t>
            </a:r>
            <a:r>
              <a:rPr lang="en-US" sz="2400" dirty="0" err="1"/>
              <a:t>Hàm</a:t>
            </a:r>
            <a:r>
              <a:rPr lang="en-US" sz="2400" dirty="0"/>
              <a:t> </a:t>
            </a:r>
            <a:r>
              <a:rPr lang="en-US" sz="2400" dirty="0" err="1"/>
              <a:t>được</a:t>
            </a:r>
            <a:r>
              <a:rPr lang="en-US" sz="2400" dirty="0"/>
              <a:t> </a:t>
            </a:r>
            <a:r>
              <a:rPr lang="en-US" sz="2400" dirty="0" err="1"/>
              <a:t>gọi</a:t>
            </a:r>
            <a:r>
              <a:rPr lang="en-US" sz="2400" dirty="0"/>
              <a:t> </a:t>
            </a:r>
            <a:r>
              <a:rPr lang="en-US" sz="2400" dirty="0" err="1"/>
              <a:t>có</a:t>
            </a:r>
            <a:r>
              <a:rPr lang="en-US" sz="2400" dirty="0"/>
              <a:t> </a:t>
            </a:r>
            <a:r>
              <a:rPr lang="en-US" sz="2400" dirty="0" err="1"/>
              <a:t>thể</a:t>
            </a:r>
            <a:r>
              <a:rPr lang="en-US" sz="2400" dirty="0"/>
              <a:t> </a:t>
            </a:r>
            <a:r>
              <a:rPr lang="en-US" sz="2400" dirty="0" err="1"/>
              <a:t>thay</a:t>
            </a:r>
            <a:r>
              <a:rPr lang="en-US" sz="2400" dirty="0"/>
              <a:t> </a:t>
            </a:r>
            <a:r>
              <a:rPr lang="en-US" sz="2400" dirty="0" err="1"/>
              <a:t>đổi</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đối</a:t>
            </a:r>
            <a:r>
              <a:rPr lang="en-US" sz="2400" dirty="0"/>
              <a:t> </a:t>
            </a:r>
            <a:r>
              <a:rPr lang="en-US" sz="2400" dirty="0" err="1"/>
              <a:t>số</a:t>
            </a:r>
            <a:r>
              <a:rPr lang="en-US" sz="2400" dirty="0"/>
              <a:t> </a:t>
            </a:r>
            <a:r>
              <a:rPr lang="en-US" sz="2400" dirty="0" err="1"/>
              <a:t>bằng</a:t>
            </a:r>
            <a:r>
              <a:rPr lang="en-US" sz="2400" dirty="0"/>
              <a:t> </a:t>
            </a:r>
            <a:r>
              <a:rPr lang="en-US" sz="2400" dirty="0" err="1"/>
              <a:t>cách</a:t>
            </a:r>
            <a:r>
              <a:rPr lang="en-US" sz="2400" dirty="0"/>
              <a:t> </a:t>
            </a:r>
            <a:r>
              <a:rPr lang="en-US" sz="2400" dirty="0" err="1"/>
              <a:t>sử</a:t>
            </a:r>
            <a:r>
              <a:rPr lang="en-US" sz="2400" dirty="0"/>
              <a:t> </a:t>
            </a:r>
            <a:r>
              <a:rPr lang="en-US" sz="2400" dirty="0" err="1"/>
              <a:t>dụng</a:t>
            </a:r>
            <a:r>
              <a:rPr lang="en-US" sz="2400" dirty="0"/>
              <a:t> </a:t>
            </a:r>
            <a:r>
              <a:rPr lang="en-US" sz="2400" dirty="0" err="1"/>
              <a:t>tham</a:t>
            </a:r>
            <a:r>
              <a:rPr lang="en-US" sz="2400" dirty="0"/>
              <a:t> </a:t>
            </a:r>
            <a:r>
              <a:rPr lang="en-US" sz="2400" dirty="0" err="1"/>
              <a:t>chiếu</a:t>
            </a:r>
            <a:r>
              <a:rPr lang="en-US" sz="2400" dirty="0"/>
              <a:t> </a:t>
            </a:r>
            <a:r>
              <a:rPr lang="en-US" sz="2400" dirty="0" err="1"/>
              <a:t>đã</a:t>
            </a:r>
            <a:r>
              <a:rPr lang="en-US" sz="2400" dirty="0"/>
              <a:t> </a:t>
            </a:r>
            <a:r>
              <a:rPr lang="en-US" sz="2400" dirty="0" err="1"/>
              <a:t>được</a:t>
            </a:r>
            <a:r>
              <a:rPr lang="en-US" sz="2400" dirty="0"/>
              <a:t> </a:t>
            </a:r>
            <a:r>
              <a:rPr lang="en-US" sz="2400" dirty="0" err="1"/>
              <a:t>truyền</a:t>
            </a:r>
            <a:r>
              <a:rPr lang="en-US" sz="2400" dirty="0"/>
              <a:t> </a:t>
            </a:r>
            <a:r>
              <a:rPr lang="en-US" sz="2400" dirty="0" err="1"/>
              <a:t>vào</a:t>
            </a:r>
            <a:r>
              <a:rPr lang="en-US" sz="2400" dirty="0"/>
              <a:t>.</a:t>
            </a:r>
          </a:p>
          <a:p>
            <a:endParaRPr lang="en-US" sz="2400" dirty="0"/>
          </a:p>
          <a:p>
            <a:r>
              <a:rPr lang="vi-VN" sz="2400" b="0" i="0" dirty="0">
                <a:effectLst/>
                <a:latin typeface="Google Sans"/>
              </a:rPr>
              <a:t>Để </a:t>
            </a:r>
            <a:r>
              <a:rPr lang="vi-VN" sz="2400" b="1" i="0" dirty="0">
                <a:effectLst/>
                <a:latin typeface="Google Sans"/>
              </a:rPr>
              <a:t>truyền tham chiếu cho hàm (Passing arguments by reference)</a:t>
            </a:r>
            <a:r>
              <a:rPr lang="vi-VN" sz="2400" b="0" i="0" dirty="0">
                <a:effectLst/>
                <a:latin typeface="Google Sans"/>
              </a:rPr>
              <a:t>, bạn chỉ cần khai báo các </a:t>
            </a:r>
            <a:r>
              <a:rPr lang="vi-VN" sz="2400" b="1" i="0" dirty="0">
                <a:effectLst/>
                <a:latin typeface="Google Sans"/>
              </a:rPr>
              <a:t>tham số (parameters)</a:t>
            </a:r>
            <a:r>
              <a:rPr lang="vi-VN" sz="2400" b="0" i="0" dirty="0">
                <a:effectLst/>
                <a:latin typeface="Google Sans"/>
              </a:rPr>
              <a:t> của hàm</a:t>
            </a:r>
            <a:r>
              <a:rPr lang="vi-VN" sz="2400" b="1" i="0" dirty="0">
                <a:effectLst/>
                <a:latin typeface="Google Sans"/>
              </a:rPr>
              <a:t> dưới dạng tham chiếu (references)</a:t>
            </a:r>
            <a:r>
              <a:rPr lang="vi-VN" sz="2400" b="0" i="0" dirty="0">
                <a:effectLst/>
                <a:latin typeface="Google Sans"/>
              </a:rPr>
              <a:t>:</a:t>
            </a:r>
            <a:endParaRPr lang="en-US" sz="2400" b="0" i="0" dirty="0">
              <a:effectLst/>
              <a:latin typeface="Google Sans"/>
            </a:endParaRPr>
          </a:p>
          <a:p>
            <a:endParaRPr lang="en-US" sz="2400" dirty="0">
              <a:latin typeface="Google Sans"/>
            </a:endParaRPr>
          </a:p>
          <a:p>
            <a:endParaRPr lang="en-US" sz="2400" dirty="0"/>
          </a:p>
        </p:txBody>
      </p:sp>
      <p:pic>
        <p:nvPicPr>
          <p:cNvPr id="16" name="Picture 15">
            <a:extLst>
              <a:ext uri="{FF2B5EF4-FFF2-40B4-BE49-F238E27FC236}">
                <a16:creationId xmlns:a16="http://schemas.microsoft.com/office/drawing/2014/main" id="{B2A0ACFA-5531-D91C-E6B0-EE9285B8DB59}"/>
              </a:ext>
            </a:extLst>
          </p:cNvPr>
          <p:cNvPicPr>
            <a:picLocks noChangeAspect="1"/>
          </p:cNvPicPr>
          <p:nvPr/>
        </p:nvPicPr>
        <p:blipFill>
          <a:blip r:embed="rId2"/>
          <a:stretch>
            <a:fillRect/>
          </a:stretch>
        </p:blipFill>
        <p:spPr>
          <a:xfrm>
            <a:off x="5016977" y="4513182"/>
            <a:ext cx="3087998" cy="2148592"/>
          </a:xfrm>
          <a:prstGeom prst="rect">
            <a:avLst/>
          </a:prstGeom>
        </p:spPr>
      </p:pic>
      <p:pic>
        <p:nvPicPr>
          <p:cNvPr id="20" name="Picture 19">
            <a:extLst>
              <a:ext uri="{FF2B5EF4-FFF2-40B4-BE49-F238E27FC236}">
                <a16:creationId xmlns:a16="http://schemas.microsoft.com/office/drawing/2014/main" id="{E8C77F69-61FA-BF0F-CB21-B4624D74CCB4}"/>
              </a:ext>
            </a:extLst>
          </p:cNvPr>
          <p:cNvPicPr>
            <a:picLocks noChangeAspect="1"/>
          </p:cNvPicPr>
          <p:nvPr/>
        </p:nvPicPr>
        <p:blipFill>
          <a:blip r:embed="rId3"/>
          <a:stretch>
            <a:fillRect/>
          </a:stretch>
        </p:blipFill>
        <p:spPr>
          <a:xfrm>
            <a:off x="247766" y="4513182"/>
            <a:ext cx="4585963" cy="2234931"/>
          </a:xfrm>
          <a:prstGeom prst="rect">
            <a:avLst/>
          </a:prstGeom>
        </p:spPr>
      </p:pic>
      <p:sp>
        <p:nvSpPr>
          <p:cNvPr id="21" name="TextBox 20">
            <a:extLst>
              <a:ext uri="{FF2B5EF4-FFF2-40B4-BE49-F238E27FC236}">
                <a16:creationId xmlns:a16="http://schemas.microsoft.com/office/drawing/2014/main" id="{9C12D588-AEC6-085E-41FD-B05953D6FF87}"/>
              </a:ext>
            </a:extLst>
          </p:cNvPr>
          <p:cNvSpPr txBox="1"/>
          <p:nvPr/>
        </p:nvSpPr>
        <p:spPr>
          <a:xfrm>
            <a:off x="8222394" y="4523375"/>
            <a:ext cx="3721840" cy="1200329"/>
          </a:xfrm>
          <a:prstGeom prst="rect">
            <a:avLst/>
          </a:prstGeom>
          <a:noFill/>
        </p:spPr>
        <p:txBody>
          <a:bodyPr wrap="square" rtlCol="0">
            <a:spAutoFit/>
          </a:bodyPr>
          <a:lstStyle/>
          <a:p>
            <a:r>
              <a:rPr lang="vi-VN" b="0" i="0" dirty="0">
                <a:effectLst/>
                <a:latin typeface="roboto" panose="02000000000000000000" pitchFamily="2" charset="0"/>
              </a:rPr>
              <a:t>Khi hàm passByValue(a); được gọi, thì </a:t>
            </a:r>
            <a:r>
              <a:rPr lang="vi-VN" b="1" i="0" dirty="0">
                <a:effectLst/>
                <a:latin typeface="roboto" panose="02000000000000000000" pitchFamily="2" charset="0"/>
              </a:rPr>
              <a:t>biến x</a:t>
            </a:r>
            <a:r>
              <a:rPr lang="vi-VN" b="0" i="0" dirty="0">
                <a:effectLst/>
                <a:latin typeface="roboto" panose="02000000000000000000" pitchFamily="2" charset="0"/>
              </a:rPr>
              <a:t> trong hàm </a:t>
            </a:r>
            <a:r>
              <a:rPr lang="vi-VN" b="1" i="0" dirty="0">
                <a:effectLst/>
                <a:latin typeface="roboto" panose="02000000000000000000" pitchFamily="2" charset="0"/>
              </a:rPr>
              <a:t>sẽ có cùng địa chỉ vùng nhớ</a:t>
            </a:r>
            <a:r>
              <a:rPr lang="vi-VN" b="0" i="0" dirty="0">
                <a:effectLst/>
                <a:latin typeface="roboto" panose="02000000000000000000" pitchFamily="2" charset="0"/>
              </a:rPr>
              <a:t> với </a:t>
            </a:r>
            <a:r>
              <a:rPr lang="vi-VN" b="1" i="0" dirty="0">
                <a:effectLst/>
                <a:latin typeface="roboto" panose="02000000000000000000" pitchFamily="2" charset="0"/>
              </a:rPr>
              <a:t>biến a</a:t>
            </a:r>
            <a:r>
              <a:rPr lang="vi-VN" b="0" i="0" dirty="0">
                <a:effectLst/>
                <a:latin typeface="roboto" panose="02000000000000000000" pitchFamily="2" charset="0"/>
              </a:rPr>
              <a:t>. Tức là 2 biến có </a:t>
            </a:r>
            <a:r>
              <a:rPr lang="vi-VN" b="1" i="0" dirty="0">
                <a:effectLst/>
                <a:latin typeface="roboto" panose="02000000000000000000" pitchFamily="2" charset="0"/>
              </a:rPr>
              <a:t>cùng 1 vùng nhớ</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PASS BY REFERENCE</a:t>
            </a:r>
          </a:p>
        </p:txBody>
      </p:sp>
      <p:pic>
        <p:nvPicPr>
          <p:cNvPr id="9" name="Content Placeholder 8">
            <a:extLst>
              <a:ext uri="{FF2B5EF4-FFF2-40B4-BE49-F238E27FC236}">
                <a16:creationId xmlns:a16="http://schemas.microsoft.com/office/drawing/2014/main" id="{03016D03-6B60-0C5D-AA7D-CB57539191A5}"/>
              </a:ext>
            </a:extLst>
          </p:cNvPr>
          <p:cNvPicPr>
            <a:picLocks noGrp="1" noChangeAspect="1"/>
          </p:cNvPicPr>
          <p:nvPr>
            <p:ph idx="1"/>
          </p:nvPr>
        </p:nvPicPr>
        <p:blipFill>
          <a:blip r:embed="rId2"/>
          <a:stretch>
            <a:fillRect/>
          </a:stretch>
        </p:blipFill>
        <p:spPr>
          <a:xfrm>
            <a:off x="150599" y="2093610"/>
            <a:ext cx="4829964" cy="3362863"/>
          </a:xfrm>
        </p:spPr>
      </p:pic>
      <p:pic>
        <p:nvPicPr>
          <p:cNvPr id="11" name="Picture 10">
            <a:extLst>
              <a:ext uri="{FF2B5EF4-FFF2-40B4-BE49-F238E27FC236}">
                <a16:creationId xmlns:a16="http://schemas.microsoft.com/office/drawing/2014/main" id="{1768A826-BDA9-7843-9256-84A4DEF4BD47}"/>
              </a:ext>
            </a:extLst>
          </p:cNvPr>
          <p:cNvPicPr>
            <a:picLocks noChangeAspect="1"/>
          </p:cNvPicPr>
          <p:nvPr/>
        </p:nvPicPr>
        <p:blipFill>
          <a:blip r:embed="rId3"/>
          <a:stretch>
            <a:fillRect/>
          </a:stretch>
        </p:blipFill>
        <p:spPr>
          <a:xfrm>
            <a:off x="150599" y="5525025"/>
            <a:ext cx="3513124" cy="983065"/>
          </a:xfrm>
          <a:prstGeom prst="rect">
            <a:avLst/>
          </a:prstGeom>
        </p:spPr>
      </p:pic>
      <p:sp>
        <p:nvSpPr>
          <p:cNvPr id="12" name="TextBox 11">
            <a:extLst>
              <a:ext uri="{FF2B5EF4-FFF2-40B4-BE49-F238E27FC236}">
                <a16:creationId xmlns:a16="http://schemas.microsoft.com/office/drawing/2014/main" id="{5CAF8BB2-1351-7887-5408-2C1C51394095}"/>
              </a:ext>
            </a:extLst>
          </p:cNvPr>
          <p:cNvSpPr txBox="1"/>
          <p:nvPr/>
        </p:nvSpPr>
        <p:spPr>
          <a:xfrm>
            <a:off x="5126477" y="2093610"/>
            <a:ext cx="6914924" cy="923330"/>
          </a:xfrm>
          <a:prstGeom prst="rect">
            <a:avLst/>
          </a:prstGeom>
          <a:noFill/>
        </p:spPr>
        <p:txBody>
          <a:bodyPr wrap="square" rtlCol="0">
            <a:spAutoFit/>
          </a:bodyPr>
          <a:lstStyle/>
          <a:p>
            <a:r>
              <a:rPr lang="vi-VN" b="1" i="0" dirty="0">
                <a:effectLst/>
                <a:latin typeface="Google Sans"/>
              </a:rPr>
              <a:t>callByReferences(int &amp;y) được gọi, y sẽ trở thành một tham chiếu đến đối số x. Mọi thay đổi của biến y bên trong hàm callByReferences(int &amp;y)</a:t>
            </a:r>
            <a:r>
              <a:rPr lang="vi-VN" b="0" i="0" dirty="0">
                <a:effectLst/>
                <a:latin typeface="Google Sans"/>
              </a:rPr>
              <a:t> cũng chính là thay đổi trên biến </a:t>
            </a:r>
            <a:r>
              <a:rPr lang="vi-VN" b="1" i="0" dirty="0">
                <a:effectLst/>
                <a:latin typeface="Google Sans"/>
              </a:rPr>
              <a:t>x</a:t>
            </a:r>
            <a:r>
              <a:rPr lang="vi-VN" b="0" i="0" dirty="0">
                <a:effectLst/>
                <a:latin typeface="Google Sans"/>
              </a:rPr>
              <a:t>.</a:t>
            </a:r>
            <a:endParaRPr lang="en-US" dirty="0"/>
          </a:p>
        </p:txBody>
      </p:sp>
      <p:sp>
        <p:nvSpPr>
          <p:cNvPr id="13" name="TextBox 12">
            <a:extLst>
              <a:ext uri="{FF2B5EF4-FFF2-40B4-BE49-F238E27FC236}">
                <a16:creationId xmlns:a16="http://schemas.microsoft.com/office/drawing/2014/main" id="{68113E37-0F03-1F3D-0058-9840CD8520DD}"/>
              </a:ext>
            </a:extLst>
          </p:cNvPr>
          <p:cNvSpPr txBox="1"/>
          <p:nvPr/>
        </p:nvSpPr>
        <p:spPr>
          <a:xfrm>
            <a:off x="5218982" y="3425148"/>
            <a:ext cx="6452558" cy="2031325"/>
          </a:xfrm>
          <a:prstGeom prst="rect">
            <a:avLst/>
          </a:prstGeom>
          <a:noFill/>
        </p:spPr>
        <p:txBody>
          <a:bodyPr wrap="square" rtlCol="0">
            <a:spAutoFit/>
          </a:bodyPr>
          <a:lstStyle/>
          <a:p>
            <a:r>
              <a:rPr lang="en-US" dirty="0"/>
              <a:t>+ </a:t>
            </a:r>
            <a:r>
              <a:rPr lang="en-US" dirty="0" err="1"/>
              <a:t>Hàm</a:t>
            </a:r>
            <a:r>
              <a:rPr lang="en-US" dirty="0"/>
              <a:t> main </a:t>
            </a:r>
            <a:r>
              <a:rPr lang="en-US" dirty="0" err="1"/>
              <a:t>được</a:t>
            </a:r>
            <a:r>
              <a:rPr lang="en-US" dirty="0"/>
              <a:t> </a:t>
            </a:r>
            <a:r>
              <a:rPr lang="en-US" dirty="0" err="1"/>
              <a:t>gọi</a:t>
            </a:r>
            <a:r>
              <a:rPr lang="en-US" dirty="0"/>
              <a:t>, x </a:t>
            </a:r>
            <a:r>
              <a:rPr lang="en-US" dirty="0" err="1"/>
              <a:t>khởi</a:t>
            </a:r>
            <a:r>
              <a:rPr lang="en-US" dirty="0"/>
              <a:t> </a:t>
            </a:r>
            <a:r>
              <a:rPr lang="en-US" dirty="0" err="1"/>
              <a:t>tạo</a:t>
            </a:r>
            <a:r>
              <a:rPr lang="en-US" dirty="0"/>
              <a:t> = 1 </a:t>
            </a:r>
            <a:r>
              <a:rPr lang="en-US" dirty="0" err="1"/>
              <a:t>và</a:t>
            </a:r>
            <a:r>
              <a:rPr lang="en-US" dirty="0"/>
              <a:t> </a:t>
            </a:r>
            <a:r>
              <a:rPr lang="en-US" dirty="0" err="1"/>
              <a:t>được</a:t>
            </a:r>
            <a:r>
              <a:rPr lang="en-US" dirty="0"/>
              <a:t> </a:t>
            </a:r>
            <a:r>
              <a:rPr lang="en-US" dirty="0" err="1"/>
              <a:t>lưu</a:t>
            </a:r>
            <a:r>
              <a:rPr lang="en-US" dirty="0"/>
              <a:t> </a:t>
            </a:r>
            <a:r>
              <a:rPr lang="en-US" dirty="0" err="1"/>
              <a:t>trong</a:t>
            </a:r>
            <a:r>
              <a:rPr lang="en-US" dirty="0"/>
              <a:t> stack.</a:t>
            </a:r>
          </a:p>
          <a:p>
            <a:r>
              <a:rPr lang="en-US" dirty="0"/>
              <a:t>+ </a:t>
            </a:r>
            <a:r>
              <a:rPr lang="en-US" dirty="0" err="1"/>
              <a:t>Hàm</a:t>
            </a:r>
            <a:r>
              <a:rPr lang="en-US" dirty="0"/>
              <a:t> </a:t>
            </a:r>
            <a:r>
              <a:rPr lang="en-US" dirty="0" err="1"/>
              <a:t>callByReference</a:t>
            </a:r>
            <a:r>
              <a:rPr lang="en-US" dirty="0"/>
              <a:t>() </a:t>
            </a:r>
            <a:r>
              <a:rPr lang="en-US" dirty="0" err="1"/>
              <a:t>được</a:t>
            </a:r>
            <a:r>
              <a:rPr lang="en-US" dirty="0"/>
              <a:t> </a:t>
            </a:r>
            <a:r>
              <a:rPr lang="en-US" dirty="0" err="1"/>
              <a:t>gọi</a:t>
            </a:r>
            <a:r>
              <a:rPr lang="en-US" dirty="0"/>
              <a:t>, 1 </a:t>
            </a:r>
            <a:r>
              <a:rPr lang="en-US" dirty="0" err="1"/>
              <a:t>khung</a:t>
            </a:r>
            <a:r>
              <a:rPr lang="en-US" dirty="0"/>
              <a:t> stack </a:t>
            </a:r>
            <a:r>
              <a:rPr lang="en-US" dirty="0" err="1"/>
              <a:t>được</a:t>
            </a:r>
            <a:r>
              <a:rPr lang="en-US" dirty="0"/>
              <a:t> </a:t>
            </a:r>
            <a:r>
              <a:rPr lang="en-US" dirty="0" err="1"/>
              <a:t>tạo</a:t>
            </a:r>
            <a:r>
              <a:rPr lang="en-US" dirty="0"/>
              <a:t> </a:t>
            </a:r>
            <a:r>
              <a:rPr lang="en-US" dirty="0" err="1"/>
              <a:t>cho</a:t>
            </a:r>
            <a:r>
              <a:rPr lang="en-US" dirty="0"/>
              <a:t> </a:t>
            </a:r>
            <a:r>
              <a:rPr lang="en-US" dirty="0" err="1"/>
              <a:t>hàm</a:t>
            </a:r>
            <a:r>
              <a:rPr lang="en-US" dirty="0"/>
              <a:t>, </a:t>
            </a:r>
            <a:r>
              <a:rPr lang="en-US" dirty="0" err="1"/>
              <a:t>và</a:t>
            </a:r>
            <a:r>
              <a:rPr lang="en-US" dirty="0"/>
              <a:t> </a:t>
            </a:r>
            <a:r>
              <a:rPr lang="en-US" dirty="0" err="1"/>
              <a:t>biến</a:t>
            </a:r>
            <a:r>
              <a:rPr lang="en-US" dirty="0"/>
              <a:t> </a:t>
            </a:r>
            <a:r>
              <a:rPr lang="en-US" dirty="0" err="1"/>
              <a:t>tham</a:t>
            </a:r>
            <a:r>
              <a:rPr lang="en-US" dirty="0"/>
              <a:t> </a:t>
            </a:r>
            <a:r>
              <a:rPr lang="en-US" dirty="0" err="1"/>
              <a:t>chiếu</a:t>
            </a:r>
            <a:r>
              <a:rPr lang="en-US" dirty="0"/>
              <a:t> y </a:t>
            </a:r>
            <a:r>
              <a:rPr lang="en-US" dirty="0" err="1"/>
              <a:t>được</a:t>
            </a:r>
            <a:r>
              <a:rPr lang="en-US" dirty="0"/>
              <a:t> </a:t>
            </a:r>
            <a:r>
              <a:rPr lang="en-US" dirty="0" err="1"/>
              <a:t>tạo</a:t>
            </a:r>
            <a:r>
              <a:rPr lang="en-US" dirty="0"/>
              <a:t> </a:t>
            </a:r>
            <a:r>
              <a:rPr lang="en-US" dirty="0" err="1"/>
              <a:t>và</a:t>
            </a:r>
            <a:r>
              <a:rPr lang="en-US" dirty="0"/>
              <a:t> </a:t>
            </a:r>
            <a:r>
              <a:rPr lang="en-US" dirty="0" err="1"/>
              <a:t>trỏ</a:t>
            </a:r>
            <a:r>
              <a:rPr lang="en-US" dirty="0"/>
              <a:t> </a:t>
            </a:r>
            <a:r>
              <a:rPr lang="en-US" dirty="0" err="1"/>
              <a:t>đến</a:t>
            </a:r>
            <a:r>
              <a:rPr lang="en-US" dirty="0"/>
              <a:t> x </a:t>
            </a:r>
            <a:r>
              <a:rPr lang="en-US" dirty="0" err="1"/>
              <a:t>trong</a:t>
            </a:r>
            <a:r>
              <a:rPr lang="en-US" dirty="0"/>
              <a:t> stack.</a:t>
            </a:r>
          </a:p>
          <a:p>
            <a:r>
              <a:rPr lang="en-US" dirty="0"/>
              <a:t>+ Khi </a:t>
            </a:r>
            <a:r>
              <a:rPr lang="en-US" dirty="0" err="1"/>
              <a:t>hàm</a:t>
            </a:r>
            <a:r>
              <a:rPr lang="en-US" dirty="0"/>
              <a:t> </a:t>
            </a:r>
            <a:r>
              <a:rPr lang="en-US" dirty="0" err="1"/>
              <a:t>callByReference</a:t>
            </a:r>
            <a:r>
              <a:rPr lang="en-US" dirty="0"/>
              <a:t>() </a:t>
            </a:r>
            <a:r>
              <a:rPr lang="en-US" dirty="0" err="1"/>
              <a:t>kết</a:t>
            </a:r>
            <a:r>
              <a:rPr lang="en-US" dirty="0"/>
              <a:t> </a:t>
            </a:r>
            <a:r>
              <a:rPr lang="en-US" dirty="0" err="1"/>
              <a:t>thúc</a:t>
            </a:r>
            <a:r>
              <a:rPr lang="en-US" dirty="0"/>
              <a:t>, </a:t>
            </a:r>
            <a:r>
              <a:rPr lang="en-US" dirty="0" err="1"/>
              <a:t>khung</a:t>
            </a:r>
            <a:r>
              <a:rPr lang="en-US" dirty="0"/>
              <a:t> stack </a:t>
            </a:r>
            <a:r>
              <a:rPr lang="en-US" dirty="0" err="1"/>
              <a:t>của</a:t>
            </a:r>
            <a:r>
              <a:rPr lang="en-US" dirty="0"/>
              <a:t> </a:t>
            </a:r>
            <a:r>
              <a:rPr lang="en-US" dirty="0" err="1"/>
              <a:t>nó</a:t>
            </a:r>
            <a:r>
              <a:rPr lang="en-US" dirty="0"/>
              <a:t> </a:t>
            </a:r>
            <a:r>
              <a:rPr lang="en-US" dirty="0" err="1"/>
              <a:t>bị</a:t>
            </a:r>
            <a:r>
              <a:rPr lang="en-US" dirty="0"/>
              <a:t> </a:t>
            </a:r>
            <a:r>
              <a:rPr lang="en-US" dirty="0" err="1"/>
              <a:t>hủy</a:t>
            </a:r>
            <a:r>
              <a:rPr lang="en-US" dirty="0"/>
              <a:t> </a:t>
            </a:r>
            <a:r>
              <a:rPr lang="en-US" dirty="0" err="1"/>
              <a:t>và</a:t>
            </a:r>
            <a:r>
              <a:rPr lang="en-US" dirty="0"/>
              <a:t> </a:t>
            </a:r>
            <a:r>
              <a:rPr lang="en-US" dirty="0" err="1"/>
              <a:t>giải</a:t>
            </a:r>
            <a:r>
              <a:rPr lang="en-US" dirty="0"/>
              <a:t> </a:t>
            </a:r>
            <a:r>
              <a:rPr lang="en-US" dirty="0" err="1"/>
              <a:t>phóng</a:t>
            </a:r>
            <a:r>
              <a:rPr lang="en-US" dirty="0"/>
              <a:t> y </a:t>
            </a:r>
            <a:r>
              <a:rPr lang="en-US" dirty="0" err="1"/>
              <a:t>ra</a:t>
            </a:r>
            <a:r>
              <a:rPr lang="en-US" dirty="0"/>
              <a:t> </a:t>
            </a:r>
            <a:r>
              <a:rPr lang="en-US" dirty="0" err="1"/>
              <a:t>khỏi</a:t>
            </a:r>
            <a:r>
              <a:rPr lang="en-US" dirty="0"/>
              <a:t> stack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D6BC45-2B8F-1A62-C146-D3EC550C6415}"/>
              </a:ext>
            </a:extLst>
          </p:cNvPr>
          <p:cNvSpPr>
            <a:spLocks noGrp="1"/>
          </p:cNvSpPr>
          <p:nvPr>
            <p:ph type="title"/>
          </p:nvPr>
        </p:nvSpPr>
        <p:spPr>
          <a:xfrm>
            <a:off x="681038" y="752475"/>
            <a:ext cx="9613900" cy="1081088"/>
          </a:xfrm>
        </p:spPr>
        <p:txBody>
          <a:bodyPr/>
          <a:lstStyle/>
          <a:p>
            <a:pPr algn="ctr"/>
            <a:r>
              <a:rPr lang="en-US" dirty="0"/>
              <a:t>PASS BY REFERENCE</a:t>
            </a:r>
          </a:p>
        </p:txBody>
      </p:sp>
      <p:sp>
        <p:nvSpPr>
          <p:cNvPr id="6" name="TextBox 5">
            <a:extLst>
              <a:ext uri="{FF2B5EF4-FFF2-40B4-BE49-F238E27FC236}">
                <a16:creationId xmlns:a16="http://schemas.microsoft.com/office/drawing/2014/main" id="{934DB75E-41D3-E4A5-70CB-8CFF26746FBA}"/>
              </a:ext>
            </a:extLst>
          </p:cNvPr>
          <p:cNvSpPr txBox="1"/>
          <p:nvPr/>
        </p:nvSpPr>
        <p:spPr>
          <a:xfrm>
            <a:off x="166057" y="2097021"/>
            <a:ext cx="11816033" cy="707886"/>
          </a:xfrm>
          <a:prstGeom prst="rect">
            <a:avLst/>
          </a:prstGeom>
          <a:noFill/>
        </p:spPr>
        <p:txBody>
          <a:bodyPr wrap="square">
            <a:spAutoFit/>
          </a:bodyPr>
          <a:lstStyle/>
          <a:p>
            <a:pPr algn="l"/>
            <a:r>
              <a:rPr lang="en-US" sz="2000" b="1" i="0" dirty="0">
                <a:effectLst/>
                <a:latin typeface="Google Sans"/>
              </a:rPr>
              <a:t>Returning multiple values via out parameters:  </a:t>
            </a:r>
            <a:r>
              <a:rPr lang="en-US" sz="2000" b="0" i="0" dirty="0" err="1">
                <a:effectLst/>
                <a:latin typeface="Google Sans"/>
              </a:rPr>
              <a:t>Đôi</a:t>
            </a:r>
            <a:r>
              <a:rPr lang="en-US" sz="2000" b="0" i="0" dirty="0">
                <a:effectLst/>
                <a:latin typeface="Google Sans"/>
              </a:rPr>
              <a:t> </a:t>
            </a:r>
            <a:r>
              <a:rPr lang="en-US" sz="2000" b="0" i="0" dirty="0" err="1">
                <a:effectLst/>
                <a:latin typeface="Google Sans"/>
              </a:rPr>
              <a:t>khi</a:t>
            </a:r>
            <a:r>
              <a:rPr lang="en-US" sz="2000" b="0" i="0" dirty="0">
                <a:effectLst/>
                <a:latin typeface="Google Sans"/>
              </a:rPr>
              <a:t>  </a:t>
            </a:r>
            <a:r>
              <a:rPr lang="en-US" sz="2000" b="0" i="0" dirty="0" err="1">
                <a:effectLst/>
                <a:latin typeface="Google Sans"/>
              </a:rPr>
              <a:t>cần</a:t>
            </a:r>
            <a:r>
              <a:rPr lang="en-US" sz="2000" b="0" i="0" dirty="0">
                <a:effectLst/>
                <a:latin typeface="Google Sans"/>
              </a:rPr>
              <a:t> </a:t>
            </a:r>
            <a:r>
              <a:rPr lang="en-US" sz="2000" b="0" i="0" dirty="0" err="1">
                <a:effectLst/>
                <a:latin typeface="Google Sans"/>
              </a:rPr>
              <a:t>một</a:t>
            </a:r>
            <a:r>
              <a:rPr lang="en-US" sz="2000" b="0" i="0" dirty="0">
                <a:effectLst/>
                <a:latin typeface="Google Sans"/>
              </a:rPr>
              <a:t> </a:t>
            </a:r>
            <a:r>
              <a:rPr lang="en-US" sz="2000" b="0" i="0" dirty="0" err="1">
                <a:effectLst/>
                <a:latin typeface="Google Sans"/>
              </a:rPr>
              <a:t>hàm</a:t>
            </a:r>
            <a:r>
              <a:rPr lang="en-US" sz="2000" b="0" i="0" dirty="0">
                <a:effectLst/>
                <a:latin typeface="Google Sans"/>
              </a:rPr>
              <a:t> </a:t>
            </a:r>
            <a:r>
              <a:rPr lang="en-US" sz="2000" b="0" i="0" dirty="0" err="1">
                <a:effectLst/>
                <a:latin typeface="Google Sans"/>
              </a:rPr>
              <a:t>trả</a:t>
            </a:r>
            <a:r>
              <a:rPr lang="en-US" sz="2000" b="0" i="0" dirty="0">
                <a:effectLst/>
                <a:latin typeface="Google Sans"/>
              </a:rPr>
              <a:t> </a:t>
            </a:r>
            <a:r>
              <a:rPr lang="en-US" sz="2000" b="0" i="0" dirty="0" err="1">
                <a:effectLst/>
                <a:latin typeface="Google Sans"/>
              </a:rPr>
              <a:t>về</a:t>
            </a:r>
            <a:r>
              <a:rPr lang="en-US" sz="2000" b="0" i="0" dirty="0">
                <a:effectLst/>
                <a:latin typeface="Google Sans"/>
              </a:rPr>
              <a:t> </a:t>
            </a:r>
            <a:r>
              <a:rPr lang="en-US" sz="2000" b="0" i="0" dirty="0" err="1">
                <a:effectLst/>
                <a:latin typeface="Google Sans"/>
              </a:rPr>
              <a:t>nhiều</a:t>
            </a:r>
            <a:r>
              <a:rPr lang="en-US" sz="2000" b="0" i="0" dirty="0">
                <a:effectLst/>
                <a:latin typeface="Google Sans"/>
              </a:rPr>
              <a:t> </a:t>
            </a:r>
            <a:r>
              <a:rPr lang="en-US" sz="2000" b="0" i="0" dirty="0" err="1">
                <a:effectLst/>
                <a:latin typeface="Google Sans"/>
              </a:rPr>
              <a:t>giá</a:t>
            </a:r>
            <a:r>
              <a:rPr lang="en-US" sz="2000" b="0" i="0" dirty="0">
                <a:effectLst/>
                <a:latin typeface="Google Sans"/>
              </a:rPr>
              <a:t> </a:t>
            </a:r>
            <a:r>
              <a:rPr lang="en-US" sz="2000" b="0" i="0" dirty="0" err="1">
                <a:effectLst/>
                <a:latin typeface="Google Sans"/>
              </a:rPr>
              <a:t>trị</a:t>
            </a:r>
            <a:r>
              <a:rPr lang="en-US" sz="2000" b="0" i="0" dirty="0">
                <a:effectLst/>
                <a:latin typeface="Google Sans"/>
              </a:rPr>
              <a:t>. </a:t>
            </a:r>
            <a:r>
              <a:rPr lang="en-US" sz="2000" b="0" i="0" dirty="0" err="1">
                <a:effectLst/>
                <a:latin typeface="Google Sans"/>
              </a:rPr>
              <a:t>Tuy</a:t>
            </a:r>
            <a:r>
              <a:rPr lang="en-US" sz="2000" b="0" i="0" dirty="0">
                <a:effectLst/>
                <a:latin typeface="Google Sans"/>
              </a:rPr>
              <a:t> </a:t>
            </a:r>
            <a:r>
              <a:rPr lang="en-US" sz="2000" b="0" i="0" dirty="0" err="1">
                <a:effectLst/>
                <a:latin typeface="Google Sans"/>
              </a:rPr>
              <a:t>nhiên</a:t>
            </a:r>
            <a:r>
              <a:rPr lang="en-US" sz="2000" b="0" i="0" dirty="0">
                <a:effectLst/>
                <a:latin typeface="Google Sans"/>
              </a:rPr>
              <a:t>, </a:t>
            </a:r>
            <a:r>
              <a:rPr lang="en-US" sz="2000" b="0" i="0" dirty="0" err="1">
                <a:effectLst/>
                <a:latin typeface="Google Sans"/>
              </a:rPr>
              <a:t>hàm</a:t>
            </a:r>
            <a:r>
              <a:rPr lang="en-US" sz="2000" b="0" i="0" dirty="0">
                <a:effectLst/>
                <a:latin typeface="Google Sans"/>
              </a:rPr>
              <a:t> </a:t>
            </a:r>
            <a:r>
              <a:rPr lang="en-US" sz="2000" b="0" i="0" dirty="0" err="1">
                <a:effectLst/>
                <a:latin typeface="Google Sans"/>
              </a:rPr>
              <a:t>chỉ</a:t>
            </a:r>
            <a:r>
              <a:rPr lang="en-US" sz="2000" b="0" i="0" dirty="0">
                <a:effectLst/>
                <a:latin typeface="Google Sans"/>
              </a:rPr>
              <a:t> </a:t>
            </a:r>
            <a:r>
              <a:rPr lang="en-US" sz="2000" b="0" i="0" dirty="0" err="1">
                <a:effectLst/>
                <a:latin typeface="Google Sans"/>
              </a:rPr>
              <a:t>có</a:t>
            </a:r>
            <a:r>
              <a:rPr lang="en-US" sz="2000" b="0" i="0" dirty="0">
                <a:effectLst/>
                <a:latin typeface="Google Sans"/>
              </a:rPr>
              <a:t> </a:t>
            </a:r>
            <a:r>
              <a:rPr lang="en-US" sz="2000" b="0" i="0" dirty="0" err="1">
                <a:effectLst/>
                <a:latin typeface="Google Sans"/>
              </a:rPr>
              <a:t>một</a:t>
            </a:r>
            <a:r>
              <a:rPr lang="en-US" sz="2000" b="0" i="0" dirty="0">
                <a:effectLst/>
                <a:latin typeface="Google Sans"/>
              </a:rPr>
              <a:t> </a:t>
            </a:r>
            <a:r>
              <a:rPr lang="en-US" sz="2000" b="0" i="0" dirty="0" err="1">
                <a:effectLst/>
                <a:latin typeface="Google Sans"/>
              </a:rPr>
              <a:t>giá</a:t>
            </a:r>
            <a:r>
              <a:rPr lang="en-US" sz="2000" b="0" i="0" dirty="0">
                <a:effectLst/>
                <a:latin typeface="Google Sans"/>
              </a:rPr>
              <a:t> </a:t>
            </a:r>
            <a:r>
              <a:rPr lang="en-US" sz="2000" b="0" i="0" dirty="0" err="1">
                <a:effectLst/>
                <a:latin typeface="Google Sans"/>
              </a:rPr>
              <a:t>trị</a:t>
            </a:r>
            <a:r>
              <a:rPr lang="en-US" sz="2000" b="0" i="0" dirty="0">
                <a:effectLst/>
                <a:latin typeface="Google Sans"/>
              </a:rPr>
              <a:t> </a:t>
            </a:r>
            <a:r>
              <a:rPr lang="en-US" sz="2000" b="0" i="0" dirty="0" err="1">
                <a:effectLst/>
                <a:latin typeface="Google Sans"/>
              </a:rPr>
              <a:t>trả</a:t>
            </a:r>
            <a:r>
              <a:rPr lang="en-US" sz="2000" b="0" i="0" dirty="0">
                <a:effectLst/>
                <a:latin typeface="Google Sans"/>
              </a:rPr>
              <a:t> </a:t>
            </a:r>
            <a:r>
              <a:rPr lang="en-US" sz="2000" b="0" i="0" dirty="0" err="1">
                <a:effectLst/>
                <a:latin typeface="Google Sans"/>
              </a:rPr>
              <a:t>về</a:t>
            </a:r>
            <a:r>
              <a:rPr lang="en-US" sz="2000" b="0" i="0" dirty="0">
                <a:effectLst/>
                <a:latin typeface="Google Sans"/>
              </a:rPr>
              <a:t>. </a:t>
            </a:r>
            <a:r>
              <a:rPr lang="en-US" sz="2000" b="0" i="0" dirty="0" err="1">
                <a:effectLst/>
                <a:latin typeface="Google Sans"/>
              </a:rPr>
              <a:t>Một</a:t>
            </a:r>
            <a:r>
              <a:rPr lang="en-US" sz="2000" b="0" i="0" dirty="0">
                <a:effectLst/>
                <a:latin typeface="Google Sans"/>
              </a:rPr>
              <a:t> </a:t>
            </a:r>
            <a:r>
              <a:rPr lang="en-US" sz="2000" b="0" i="0" dirty="0" err="1">
                <a:effectLst/>
                <a:latin typeface="Google Sans"/>
              </a:rPr>
              <a:t>trong</a:t>
            </a:r>
            <a:r>
              <a:rPr lang="en-US" sz="2000" b="0" i="0" dirty="0">
                <a:effectLst/>
                <a:latin typeface="Google Sans"/>
              </a:rPr>
              <a:t> </a:t>
            </a:r>
            <a:r>
              <a:rPr lang="en-US" sz="2000" b="0" i="0" dirty="0" err="1">
                <a:effectLst/>
                <a:latin typeface="Google Sans"/>
              </a:rPr>
              <a:t>những</a:t>
            </a:r>
            <a:r>
              <a:rPr lang="en-US" sz="2000" b="0" i="0" dirty="0">
                <a:effectLst/>
                <a:latin typeface="Google Sans"/>
              </a:rPr>
              <a:t> </a:t>
            </a:r>
            <a:r>
              <a:rPr lang="en-US" sz="2000" b="0" i="0" dirty="0" err="1">
                <a:effectLst/>
                <a:latin typeface="Google Sans"/>
              </a:rPr>
              <a:t>cách</a:t>
            </a:r>
            <a:r>
              <a:rPr lang="en-US" sz="2000" b="0" i="0" dirty="0">
                <a:effectLst/>
                <a:latin typeface="Google Sans"/>
              </a:rPr>
              <a:t> </a:t>
            </a:r>
            <a:r>
              <a:rPr lang="en-US" sz="2000" b="0" i="0" dirty="0" err="1">
                <a:effectLst/>
                <a:latin typeface="Google Sans"/>
              </a:rPr>
              <a:t>để</a:t>
            </a:r>
            <a:r>
              <a:rPr lang="en-US" sz="2000" b="0" i="0" dirty="0">
                <a:effectLst/>
                <a:latin typeface="Google Sans"/>
              </a:rPr>
              <a:t> </a:t>
            </a:r>
            <a:r>
              <a:rPr lang="en-US" sz="2000" b="0" i="0" dirty="0" err="1">
                <a:effectLst/>
                <a:latin typeface="Google Sans"/>
              </a:rPr>
              <a:t>hàm</a:t>
            </a:r>
            <a:r>
              <a:rPr lang="en-US" sz="2000" b="0" i="0" dirty="0">
                <a:effectLst/>
                <a:latin typeface="Google Sans"/>
              </a:rPr>
              <a:t> </a:t>
            </a:r>
            <a:r>
              <a:rPr lang="en-US" sz="2000" b="0" i="0" dirty="0" err="1">
                <a:effectLst/>
                <a:latin typeface="Google Sans"/>
              </a:rPr>
              <a:t>trả</a:t>
            </a:r>
            <a:r>
              <a:rPr lang="en-US" sz="2000" b="0" i="0" dirty="0">
                <a:effectLst/>
                <a:latin typeface="Google Sans"/>
              </a:rPr>
              <a:t> </a:t>
            </a:r>
            <a:r>
              <a:rPr lang="en-US" sz="2000" b="0" i="0" dirty="0" err="1">
                <a:effectLst/>
                <a:latin typeface="Google Sans"/>
              </a:rPr>
              <a:t>về</a:t>
            </a:r>
            <a:r>
              <a:rPr lang="en-US" sz="2000" b="0" i="0" dirty="0">
                <a:effectLst/>
                <a:latin typeface="Google Sans"/>
              </a:rPr>
              <a:t> </a:t>
            </a:r>
            <a:r>
              <a:rPr lang="en-US" sz="2000" b="0" i="0" dirty="0" err="1">
                <a:effectLst/>
                <a:latin typeface="Google Sans"/>
              </a:rPr>
              <a:t>nhiều</a:t>
            </a:r>
            <a:r>
              <a:rPr lang="en-US" sz="2000" b="0" i="0" dirty="0">
                <a:effectLst/>
                <a:latin typeface="Google Sans"/>
              </a:rPr>
              <a:t> </a:t>
            </a:r>
            <a:r>
              <a:rPr lang="en-US" sz="2000" b="0" i="0" dirty="0" err="1">
                <a:effectLst/>
                <a:latin typeface="Google Sans"/>
              </a:rPr>
              <a:t>giá</a:t>
            </a:r>
            <a:r>
              <a:rPr lang="en-US" sz="2000" b="0" i="0" dirty="0">
                <a:effectLst/>
                <a:latin typeface="Google Sans"/>
              </a:rPr>
              <a:t> </a:t>
            </a:r>
            <a:r>
              <a:rPr lang="en-US" sz="2000" b="0" i="0" dirty="0" err="1">
                <a:effectLst/>
                <a:latin typeface="Google Sans"/>
              </a:rPr>
              <a:t>trị</a:t>
            </a:r>
            <a:r>
              <a:rPr lang="en-US" sz="2000" b="0" i="0" dirty="0">
                <a:effectLst/>
                <a:latin typeface="Google Sans"/>
              </a:rPr>
              <a:t> </a:t>
            </a:r>
            <a:r>
              <a:rPr lang="en-US" sz="2000" b="0" i="0" dirty="0" err="1">
                <a:effectLst/>
                <a:latin typeface="Google Sans"/>
              </a:rPr>
              <a:t>là</a:t>
            </a:r>
            <a:r>
              <a:rPr lang="en-US" sz="2000" b="0" i="0" dirty="0">
                <a:effectLst/>
                <a:latin typeface="Google Sans"/>
              </a:rPr>
              <a:t> </a:t>
            </a:r>
            <a:r>
              <a:rPr lang="en-US" sz="2000" b="0" i="0" dirty="0" err="1">
                <a:effectLst/>
                <a:latin typeface="Google Sans"/>
              </a:rPr>
              <a:t>sử</a:t>
            </a:r>
            <a:r>
              <a:rPr lang="en-US" sz="2000" b="0" i="0" dirty="0">
                <a:effectLst/>
                <a:latin typeface="Google Sans"/>
              </a:rPr>
              <a:t> </a:t>
            </a:r>
            <a:r>
              <a:rPr lang="en-US" sz="2000" b="0" i="0" dirty="0" err="1">
                <a:effectLst/>
                <a:latin typeface="Google Sans"/>
              </a:rPr>
              <a:t>dụng</a:t>
            </a:r>
            <a:r>
              <a:rPr lang="en-US" sz="2000" b="0" i="0" dirty="0">
                <a:effectLst/>
                <a:latin typeface="Google Sans"/>
              </a:rPr>
              <a:t> </a:t>
            </a:r>
            <a:r>
              <a:rPr lang="en-US" sz="2000" b="0" i="0" dirty="0" err="1">
                <a:effectLst/>
                <a:latin typeface="Google Sans"/>
              </a:rPr>
              <a:t>tham</a:t>
            </a:r>
            <a:r>
              <a:rPr lang="en-US" sz="2000" b="0" i="0" dirty="0">
                <a:effectLst/>
                <a:latin typeface="Google Sans"/>
              </a:rPr>
              <a:t> </a:t>
            </a:r>
            <a:r>
              <a:rPr lang="en-US" sz="2000" b="0" i="0" dirty="0" err="1">
                <a:effectLst/>
                <a:latin typeface="Google Sans"/>
              </a:rPr>
              <a:t>số</a:t>
            </a:r>
            <a:r>
              <a:rPr lang="en-US" sz="2000" b="0" i="0" dirty="0">
                <a:effectLst/>
                <a:latin typeface="Google Sans"/>
              </a:rPr>
              <a:t> </a:t>
            </a:r>
            <a:r>
              <a:rPr lang="en-US" sz="2000" b="0" i="0" dirty="0" err="1">
                <a:effectLst/>
                <a:latin typeface="Google Sans"/>
              </a:rPr>
              <a:t>tham</a:t>
            </a:r>
            <a:r>
              <a:rPr lang="en-US" sz="2000" b="0" i="0" dirty="0">
                <a:effectLst/>
                <a:latin typeface="Google Sans"/>
              </a:rPr>
              <a:t> </a:t>
            </a:r>
            <a:r>
              <a:rPr lang="en-US" sz="2000" b="0" i="0" dirty="0" err="1">
                <a:effectLst/>
                <a:latin typeface="Google Sans"/>
              </a:rPr>
              <a:t>chiếu</a:t>
            </a:r>
            <a:r>
              <a:rPr lang="en-US" sz="2000" b="0" i="0" dirty="0">
                <a:effectLst/>
                <a:latin typeface="Google Sans"/>
              </a:rPr>
              <a:t>:</a:t>
            </a:r>
            <a:endParaRPr lang="en-US" sz="2000" b="1" i="0" dirty="0">
              <a:effectLst/>
              <a:latin typeface="Google Sans"/>
            </a:endParaRPr>
          </a:p>
        </p:txBody>
      </p:sp>
      <p:pic>
        <p:nvPicPr>
          <p:cNvPr id="8" name="Picture 7">
            <a:extLst>
              <a:ext uri="{FF2B5EF4-FFF2-40B4-BE49-F238E27FC236}">
                <a16:creationId xmlns:a16="http://schemas.microsoft.com/office/drawing/2014/main" id="{7E62CEFB-DF45-CB1A-51E2-7CF93FFEE93C}"/>
              </a:ext>
            </a:extLst>
          </p:cNvPr>
          <p:cNvPicPr>
            <a:picLocks noChangeAspect="1"/>
          </p:cNvPicPr>
          <p:nvPr/>
        </p:nvPicPr>
        <p:blipFill>
          <a:blip r:embed="rId2"/>
          <a:stretch>
            <a:fillRect/>
          </a:stretch>
        </p:blipFill>
        <p:spPr>
          <a:xfrm>
            <a:off x="272922" y="2898979"/>
            <a:ext cx="5408031" cy="3485030"/>
          </a:xfrm>
          <a:prstGeom prst="rect">
            <a:avLst/>
          </a:prstGeom>
        </p:spPr>
      </p:pic>
      <p:pic>
        <p:nvPicPr>
          <p:cNvPr id="10" name="Picture 9">
            <a:extLst>
              <a:ext uri="{FF2B5EF4-FFF2-40B4-BE49-F238E27FC236}">
                <a16:creationId xmlns:a16="http://schemas.microsoft.com/office/drawing/2014/main" id="{6E69EE6F-6FFD-ACCA-4E9C-415FFB142FE5}"/>
              </a:ext>
            </a:extLst>
          </p:cNvPr>
          <p:cNvPicPr>
            <a:picLocks noChangeAspect="1"/>
          </p:cNvPicPr>
          <p:nvPr/>
        </p:nvPicPr>
        <p:blipFill>
          <a:blip r:embed="rId3"/>
          <a:stretch>
            <a:fillRect/>
          </a:stretch>
        </p:blipFill>
        <p:spPr>
          <a:xfrm>
            <a:off x="5768783" y="2895554"/>
            <a:ext cx="4740051" cy="1066892"/>
          </a:xfrm>
          <a:prstGeom prst="rect">
            <a:avLst/>
          </a:prstGeom>
        </p:spPr>
      </p:pic>
      <p:sp>
        <p:nvSpPr>
          <p:cNvPr id="11" name="TextBox 10">
            <a:extLst>
              <a:ext uri="{FF2B5EF4-FFF2-40B4-BE49-F238E27FC236}">
                <a16:creationId xmlns:a16="http://schemas.microsoft.com/office/drawing/2014/main" id="{25E42B58-84A0-240A-86E9-8D4F483A6FC3}"/>
              </a:ext>
            </a:extLst>
          </p:cNvPr>
          <p:cNvSpPr txBox="1"/>
          <p:nvPr/>
        </p:nvSpPr>
        <p:spPr>
          <a:xfrm>
            <a:off x="5768783" y="4056434"/>
            <a:ext cx="5842372" cy="923330"/>
          </a:xfrm>
          <a:prstGeom prst="rect">
            <a:avLst/>
          </a:prstGeom>
          <a:noFill/>
        </p:spPr>
        <p:txBody>
          <a:bodyPr wrap="square" rtlCol="0">
            <a:spAutoFit/>
          </a:bodyPr>
          <a:lstStyle/>
          <a:p>
            <a:r>
              <a:rPr lang="vi-VN" b="0" i="0" dirty="0">
                <a:effectLst/>
                <a:latin typeface="Google Sans"/>
              </a:rPr>
              <a:t>Trong chương trình trên, biến </a:t>
            </a:r>
            <a:r>
              <a:rPr lang="vi-VN" b="1" i="0" dirty="0">
                <a:effectLst/>
                <a:latin typeface="Google Sans"/>
              </a:rPr>
              <a:t>add</a:t>
            </a:r>
            <a:r>
              <a:rPr lang="vi-VN" b="0" i="0" dirty="0">
                <a:effectLst/>
                <a:latin typeface="Google Sans"/>
              </a:rPr>
              <a:t> và </a:t>
            </a:r>
            <a:r>
              <a:rPr lang="vi-VN" b="1" i="0" dirty="0">
                <a:effectLst/>
                <a:latin typeface="Google Sans"/>
              </a:rPr>
              <a:t>sub </a:t>
            </a:r>
            <a:r>
              <a:rPr lang="vi-VN" b="0" i="0" dirty="0">
                <a:effectLst/>
                <a:latin typeface="Google Sans"/>
              </a:rPr>
              <a:t>truyền vào hàm </a:t>
            </a:r>
            <a:r>
              <a:rPr lang="vi-VN" b="1" i="0" dirty="0">
                <a:effectLst/>
                <a:latin typeface="Google Sans"/>
              </a:rPr>
              <a:t>calculator </a:t>
            </a:r>
            <a:r>
              <a:rPr lang="vi-VN" b="0" i="0" dirty="0">
                <a:effectLst/>
                <a:latin typeface="Google Sans"/>
              </a:rPr>
              <a:t>ở dạng tham chiếu, nên giá trị của nó đã thay đổi sau lời gọi hàm.</a:t>
            </a:r>
            <a:endParaRPr lang="en-US" dirty="0"/>
          </a:p>
        </p:txBody>
      </p:sp>
    </p:spTree>
    <p:extLst>
      <p:ext uri="{BB962C8B-B14F-4D97-AF65-F5344CB8AC3E}">
        <p14:creationId xmlns:p14="http://schemas.microsoft.com/office/powerpoint/2010/main" val="325994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A839-A20E-C60B-2C26-5A2E97C5D40D}"/>
              </a:ext>
            </a:extLst>
          </p:cNvPr>
          <p:cNvSpPr>
            <a:spLocks noGrp="1"/>
          </p:cNvSpPr>
          <p:nvPr>
            <p:ph type="title"/>
          </p:nvPr>
        </p:nvSpPr>
        <p:spPr/>
        <p:txBody>
          <a:bodyPr/>
          <a:lstStyle/>
          <a:p>
            <a:pPr algn="ctr"/>
            <a:r>
              <a:rPr lang="en-US" dirty="0"/>
              <a:t>PASS BY REFERENCE</a:t>
            </a:r>
          </a:p>
        </p:txBody>
      </p:sp>
      <p:sp>
        <p:nvSpPr>
          <p:cNvPr id="4" name="TextBox 3">
            <a:extLst>
              <a:ext uri="{FF2B5EF4-FFF2-40B4-BE49-F238E27FC236}">
                <a16:creationId xmlns:a16="http://schemas.microsoft.com/office/drawing/2014/main" id="{C11ADA2A-FA7C-93AF-BD7F-7A0FB620895E}"/>
              </a:ext>
            </a:extLst>
          </p:cNvPr>
          <p:cNvSpPr txBox="1"/>
          <p:nvPr/>
        </p:nvSpPr>
        <p:spPr>
          <a:xfrm>
            <a:off x="215661" y="2216988"/>
            <a:ext cx="10705381" cy="1692771"/>
          </a:xfrm>
          <a:prstGeom prst="rect">
            <a:avLst/>
          </a:prstGeom>
          <a:noFill/>
        </p:spPr>
        <p:txBody>
          <a:bodyPr wrap="square" rtlCol="0">
            <a:spAutoFit/>
          </a:bodyPr>
          <a:lstStyle/>
          <a:p>
            <a:r>
              <a:rPr lang="en-US" sz="2800" b="1" i="0" dirty="0">
                <a:effectLst/>
                <a:latin typeface="Google Sans"/>
              </a:rPr>
              <a:t>Pass by const reference: </a:t>
            </a:r>
            <a:r>
              <a:rPr lang="vi-VN" sz="2400" b="0" i="0" dirty="0">
                <a:effectLst/>
                <a:latin typeface="Google Sans"/>
              </a:rPr>
              <a:t>là một tham chiếu mà </a:t>
            </a:r>
            <a:r>
              <a:rPr lang="vi-VN" sz="2400" b="1" i="0" dirty="0">
                <a:effectLst/>
                <a:latin typeface="Google Sans"/>
              </a:rPr>
              <a:t>không cho phép biến được tham chiếu thay đổi thông qua biến tham chiếu</a:t>
            </a:r>
            <a:r>
              <a:rPr lang="vi-VN" sz="2400" b="0" i="0" dirty="0">
                <a:effectLst/>
                <a:latin typeface="Google Sans"/>
              </a:rPr>
              <a:t>. Đối số của tham chiếu hằng có thể là </a:t>
            </a:r>
            <a:r>
              <a:rPr lang="vi-VN" sz="2400" b="1" i="0" dirty="0">
                <a:effectLst/>
                <a:latin typeface="Google Sans"/>
              </a:rPr>
              <a:t>biến số</a:t>
            </a:r>
            <a:r>
              <a:rPr lang="vi-VN" sz="2400" b="0" i="0" dirty="0">
                <a:effectLst/>
                <a:latin typeface="Google Sans"/>
              </a:rPr>
              <a:t>, </a:t>
            </a:r>
            <a:r>
              <a:rPr lang="vi-VN" sz="2400" b="1" i="0" dirty="0">
                <a:effectLst/>
                <a:latin typeface="Google Sans"/>
              </a:rPr>
              <a:t>hằng số hoặc biểu thức</a:t>
            </a:r>
            <a:r>
              <a:rPr lang="vi-VN" sz="2400" b="0" i="0" dirty="0">
                <a:effectLst/>
                <a:latin typeface="Google Sans"/>
              </a:rPr>
              <a:t>.</a:t>
            </a:r>
            <a:endParaRPr lang="en-US" sz="2400" b="1" i="0" dirty="0">
              <a:effectLst/>
              <a:latin typeface="Google Sans"/>
            </a:endParaRPr>
          </a:p>
          <a:p>
            <a:endParaRPr lang="en-US" sz="2800" dirty="0"/>
          </a:p>
        </p:txBody>
      </p:sp>
      <p:pic>
        <p:nvPicPr>
          <p:cNvPr id="6" name="Picture 5">
            <a:extLst>
              <a:ext uri="{FF2B5EF4-FFF2-40B4-BE49-F238E27FC236}">
                <a16:creationId xmlns:a16="http://schemas.microsoft.com/office/drawing/2014/main" id="{BE08C51E-097C-2339-29A7-4E730C604F5D}"/>
              </a:ext>
            </a:extLst>
          </p:cNvPr>
          <p:cNvPicPr>
            <a:picLocks noChangeAspect="1"/>
          </p:cNvPicPr>
          <p:nvPr/>
        </p:nvPicPr>
        <p:blipFill>
          <a:blip r:embed="rId2"/>
          <a:stretch>
            <a:fillRect/>
          </a:stretch>
        </p:blipFill>
        <p:spPr>
          <a:xfrm>
            <a:off x="315269" y="3537233"/>
            <a:ext cx="5093309" cy="2943238"/>
          </a:xfrm>
          <a:prstGeom prst="rect">
            <a:avLst/>
          </a:prstGeom>
        </p:spPr>
      </p:pic>
      <p:pic>
        <p:nvPicPr>
          <p:cNvPr id="8" name="Picture 7">
            <a:extLst>
              <a:ext uri="{FF2B5EF4-FFF2-40B4-BE49-F238E27FC236}">
                <a16:creationId xmlns:a16="http://schemas.microsoft.com/office/drawing/2014/main" id="{5D380F3C-3D4E-9423-80CA-267DCD54FCFE}"/>
              </a:ext>
            </a:extLst>
          </p:cNvPr>
          <p:cNvPicPr>
            <a:picLocks noChangeAspect="1"/>
          </p:cNvPicPr>
          <p:nvPr/>
        </p:nvPicPr>
        <p:blipFill>
          <a:blip r:embed="rId3"/>
          <a:stretch>
            <a:fillRect/>
          </a:stretch>
        </p:blipFill>
        <p:spPr>
          <a:xfrm>
            <a:off x="5654787" y="3537233"/>
            <a:ext cx="5182049" cy="1044030"/>
          </a:xfrm>
          <a:prstGeom prst="rect">
            <a:avLst/>
          </a:prstGeom>
        </p:spPr>
      </p:pic>
    </p:spTree>
    <p:extLst>
      <p:ext uri="{BB962C8B-B14F-4D97-AF65-F5344CB8AC3E}">
        <p14:creationId xmlns:p14="http://schemas.microsoft.com/office/powerpoint/2010/main" val="29257119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1237</Words>
  <Application>Microsoft Office PowerPoint</Application>
  <PresentationFormat>Widescreen</PresentationFormat>
  <Paragraphs>75</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Berlin</vt:lpstr>
      <vt:lpstr>PASS BY VALUE, PASS BY REFERENCE, PASS BY POINTER</vt:lpstr>
      <vt:lpstr>TABLE OF CONTENTS</vt:lpstr>
      <vt:lpstr>PASS BY VALUE</vt:lpstr>
      <vt:lpstr>EXAMPLE OF PASS BY VALUE</vt:lpstr>
      <vt:lpstr>Nhược điểm của Pass by value</vt:lpstr>
      <vt:lpstr>PASS BY REFERENCE</vt:lpstr>
      <vt:lpstr>PASS BY REFERENCE</vt:lpstr>
      <vt:lpstr>PASS BY REFERENCE</vt:lpstr>
      <vt:lpstr>PASS BY REFERENCE</vt:lpstr>
      <vt:lpstr>Ưu nhược điểm</vt:lpstr>
      <vt:lpstr>PASS BY POINTER</vt:lpstr>
      <vt:lpstr>PASS BY POINTER</vt:lpstr>
      <vt:lpstr>PASS BY REFERENCE AND PASS BY POINTER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Đình Biên</dc:creator>
  <cp:lastModifiedBy>NGUYEN DINH BIEN 20191696</cp:lastModifiedBy>
  <cp:revision>127</cp:revision>
  <dcterms:created xsi:type="dcterms:W3CDTF">2013-07-15T20:26:00Z</dcterms:created>
  <dcterms:modified xsi:type="dcterms:W3CDTF">2023-08-23T16:53:56Z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EEA2A7DC810748A5BD30458375F14EAA</vt:lpwstr>
  </property>
  <property fmtid="{D5CDD505-2E9C-101B-9397-08002B2CF9AE}" pid="3" name="KSOProductBuildVer">
    <vt:lpwstr>1033-11.2.0.11537</vt:lpwstr>
  </property>
</Properties>
</file>