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9" r:id="rId2"/>
    <p:sldId id="310" r:id="rId3"/>
    <p:sldId id="289" r:id="rId4"/>
    <p:sldId id="286" r:id="rId5"/>
    <p:sldId id="287" r:id="rId6"/>
    <p:sldId id="288" r:id="rId7"/>
    <p:sldId id="290" r:id="rId8"/>
    <p:sldId id="296" r:id="rId9"/>
    <p:sldId id="291" r:id="rId10"/>
    <p:sldId id="295" r:id="rId11"/>
    <p:sldId id="297" r:id="rId12"/>
    <p:sldId id="294" r:id="rId13"/>
    <p:sldId id="299" r:id="rId14"/>
    <p:sldId id="304" r:id="rId15"/>
    <p:sldId id="307" r:id="rId16"/>
    <p:sldId id="298" r:id="rId17"/>
    <p:sldId id="300" r:id="rId18"/>
    <p:sldId id="301" r:id="rId19"/>
    <p:sldId id="302" r:id="rId20"/>
    <p:sldId id="312" r:id="rId21"/>
    <p:sldId id="303" r:id="rId22"/>
    <p:sldId id="305" r:id="rId23"/>
    <p:sldId id="306" r:id="rId24"/>
    <p:sldId id="308" r:id="rId25"/>
    <p:sldId id="31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2A393-E81E-479A-B4BE-947083D0F0A5}" v="207" dt="2023-08-17T10:35:01.711"/>
    <p1510:client id="{2D7A0214-F7A4-4C82-8BDA-8AEDADFA797B}" v="2839" dt="2023-08-17T09:24:59.116"/>
    <p1510:client id="{32707C9D-BF14-4437-BB37-BE0BBEA7FA92}" v="156" dt="2023-08-12T16:49:12.156"/>
    <p1510:client id="{378D6AEF-2BD9-44A1-BAED-D2230F957BA8}" v="1061" dt="2023-08-17T09:48:42.995"/>
    <p1510:client id="{399189BE-5D06-4A0E-B246-0C0A6772081D}" v="755" dt="2023-08-15T02:01:20.654"/>
    <p1510:client id="{40CC1926-FFA2-4DB5-8D3D-BA12B7EC3EA9}" v="2709" dt="2023-08-17T10:52:36.996"/>
    <p1510:client id="{4BCFFB54-997B-4F7A-B4C2-409D03F106F5}" v="969" dt="2023-08-14T02:12:43.891"/>
    <p1510:client id="{57C52411-8830-4BD9-A6E5-846E849B47E6}" v="273" dt="2023-08-13T14:23:06.778"/>
    <p1510:client id="{7BD44B75-EC8C-4B3D-BF08-D74D7C85CFD5}" v="7" dt="2023-08-13T14:34:24.574"/>
    <p1510:client id="{7E7AFB2C-1322-41EA-A441-CE149240AF11}" v="2" dt="2023-08-18T03:12:28.841"/>
    <p1510:client id="{8295EE84-791A-42E1-A4A9-37AAC2132A28}" v="25" dt="2023-08-13T14:33:47.013"/>
    <p1510:client id="{9BB7DFBA-6891-4793-A038-44F4F0F7777A}" v="1265" dt="2023-08-14T09:45:32.133"/>
    <p1510:client id="{B68E48E9-D91C-431A-8442-F8C7C1687BF1}" v="369" dt="2023-08-13T14:25:42.175"/>
    <p1510:client id="{BECBD514-A1C9-4A5F-BE0C-1F47FA0CBE16}" v="58" dt="2023-08-15T08:13:49.517"/>
    <p1510:client id="{CEEA4507-F556-4E17-BA27-62AD8A822FDC}" v="16" dt="2023-08-15T14:38:20.534"/>
    <p1510:client id="{EBB327B4-9E27-498F-867A-1DE48C47D6D3}" v="2831" dt="2023-08-13T09:57:58.609"/>
    <p1510:client id="{F3ED98B2-E46D-4C07-964D-6F0F4AC82C7F}" v="626" dt="2023-08-14T00:59:24.334"/>
    <p1510:client id="{FC714D7C-C70C-450D-BB27-3CA851339D22}" v="96" dt="2023-08-17T16:47:42.885"/>
    <p1510:client id="{FCE25044-4E86-4DA1-BC15-65C5E7F64238}" v="44" dt="2023-08-18T02:19:51.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8/17/2023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8/17/2023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geeksforgeeks.org/reinterpret_cast-in-c-type-casting-operators/"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geeksforgeeks.org/const_cast-in-c-type-casting-operators/"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6391CC-47E7-3CED-1D2D-2D3E0FD85AF2}"/>
              </a:ext>
            </a:extLst>
          </p:cNvPr>
          <p:cNvSpPr>
            <a:spLocks noGrp="1"/>
          </p:cNvSpPr>
          <p:nvPr>
            <p:ph type="ctrTitle"/>
          </p:nvPr>
        </p:nvSpPr>
        <p:spPr/>
        <p:txBody>
          <a:bodyPr/>
          <a:lstStyle/>
          <a:p>
            <a:r>
              <a:rPr lang="vi-VN" dirty="0" err="1">
                <a:latin typeface="Times New Roman"/>
                <a:cs typeface="Times New Roman"/>
              </a:rPr>
              <a:t>Pointer</a:t>
            </a:r>
            <a:r>
              <a:rPr lang="vi-VN" dirty="0">
                <a:latin typeface="Times New Roman"/>
                <a:cs typeface="Times New Roman"/>
              </a:rPr>
              <a:t> C/C++</a:t>
            </a:r>
            <a:endParaRPr lang="vi-VN" dirty="0"/>
          </a:p>
        </p:txBody>
      </p:sp>
      <p:sp>
        <p:nvSpPr>
          <p:cNvPr id="3" name="Tiêu đề phụ 2">
            <a:extLst>
              <a:ext uri="{FF2B5EF4-FFF2-40B4-BE49-F238E27FC236}">
                <a16:creationId xmlns:a16="http://schemas.microsoft.com/office/drawing/2014/main" id="{B6473C88-A899-7A87-25C9-2B94F50B01C2}"/>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57077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9F21-B384-486F-D25A-91EF82F83A5A}"/>
              </a:ext>
            </a:extLst>
          </p:cNvPr>
          <p:cNvSpPr>
            <a:spLocks noGrp="1"/>
          </p:cNvSpPr>
          <p:nvPr>
            <p:ph type="title"/>
          </p:nvPr>
        </p:nvSpPr>
        <p:spPr/>
        <p:txBody>
          <a:bodyPr/>
          <a:lstStyle/>
          <a:p>
            <a:r>
              <a:rPr lang="en-US"/>
              <a:t>Pointer to const value</a:t>
            </a:r>
          </a:p>
        </p:txBody>
      </p:sp>
      <p:pic>
        <p:nvPicPr>
          <p:cNvPr id="4" name="Content Placeholder 3" descr="A screen shot of a computer&#10;&#10;Description automatically generated">
            <a:extLst>
              <a:ext uri="{FF2B5EF4-FFF2-40B4-BE49-F238E27FC236}">
                <a16:creationId xmlns:a16="http://schemas.microsoft.com/office/drawing/2014/main" id="{2FC7695E-36D7-942D-AEF2-C5BD7EB57D34}"/>
              </a:ext>
            </a:extLst>
          </p:cNvPr>
          <p:cNvPicPr>
            <a:picLocks noGrp="1" noChangeAspect="1"/>
          </p:cNvPicPr>
          <p:nvPr>
            <p:ph idx="1"/>
          </p:nvPr>
        </p:nvPicPr>
        <p:blipFill>
          <a:blip r:embed="rId2"/>
          <a:stretch>
            <a:fillRect/>
          </a:stretch>
        </p:blipFill>
        <p:spPr>
          <a:xfrm>
            <a:off x="98719" y="2524720"/>
            <a:ext cx="6846844" cy="2861410"/>
          </a:xfrm>
        </p:spPr>
      </p:pic>
      <p:pic>
        <p:nvPicPr>
          <p:cNvPr id="5" name="Picture 4" descr="A black screen with white text&#10;&#10;Description automatically generated">
            <a:extLst>
              <a:ext uri="{FF2B5EF4-FFF2-40B4-BE49-F238E27FC236}">
                <a16:creationId xmlns:a16="http://schemas.microsoft.com/office/drawing/2014/main" id="{5C7675CD-D93E-5725-5CA4-50EAFC6902D7}"/>
              </a:ext>
            </a:extLst>
          </p:cNvPr>
          <p:cNvPicPr>
            <a:picLocks noChangeAspect="1"/>
          </p:cNvPicPr>
          <p:nvPr/>
        </p:nvPicPr>
        <p:blipFill>
          <a:blip r:embed="rId3"/>
          <a:stretch>
            <a:fillRect/>
          </a:stretch>
        </p:blipFill>
        <p:spPr>
          <a:xfrm>
            <a:off x="7180110" y="3325218"/>
            <a:ext cx="4830088" cy="1266000"/>
          </a:xfrm>
          <a:prstGeom prst="rect">
            <a:avLst/>
          </a:prstGeom>
        </p:spPr>
      </p:pic>
    </p:spTree>
    <p:extLst>
      <p:ext uri="{BB962C8B-B14F-4D97-AF65-F5344CB8AC3E}">
        <p14:creationId xmlns:p14="http://schemas.microsoft.com/office/powerpoint/2010/main" val="395408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E4D2-4B64-AC16-EDF5-EFF1885A3D1C}"/>
              </a:ext>
            </a:extLst>
          </p:cNvPr>
          <p:cNvSpPr>
            <a:spLocks noGrp="1"/>
          </p:cNvSpPr>
          <p:nvPr>
            <p:ph type="title"/>
          </p:nvPr>
        </p:nvSpPr>
        <p:spPr/>
        <p:txBody>
          <a:bodyPr/>
          <a:lstStyle/>
          <a:p>
            <a:r>
              <a:rPr lang="en-US"/>
              <a:t>Pointer function</a:t>
            </a:r>
          </a:p>
        </p:txBody>
      </p:sp>
      <p:pic>
        <p:nvPicPr>
          <p:cNvPr id="4" name="Content Placeholder 3" descr="A screen shot of a computer program&#10;&#10;Description automatically generated">
            <a:extLst>
              <a:ext uri="{FF2B5EF4-FFF2-40B4-BE49-F238E27FC236}">
                <a16:creationId xmlns:a16="http://schemas.microsoft.com/office/drawing/2014/main" id="{9DF723E0-0A99-BDDF-52B1-E2FE939B68CA}"/>
              </a:ext>
            </a:extLst>
          </p:cNvPr>
          <p:cNvPicPr>
            <a:picLocks noGrp="1" noChangeAspect="1"/>
          </p:cNvPicPr>
          <p:nvPr>
            <p:ph idx="1"/>
          </p:nvPr>
        </p:nvPicPr>
        <p:blipFill>
          <a:blip r:embed="rId2"/>
          <a:stretch>
            <a:fillRect/>
          </a:stretch>
        </p:blipFill>
        <p:spPr>
          <a:xfrm>
            <a:off x="6507392" y="2102570"/>
            <a:ext cx="4892656" cy="4269349"/>
          </a:xfrm>
        </p:spPr>
      </p:pic>
      <p:pic>
        <p:nvPicPr>
          <p:cNvPr id="5" name="Picture 4" descr="A computer screen shot of a black screen&#10;&#10;Description automatically generated">
            <a:extLst>
              <a:ext uri="{FF2B5EF4-FFF2-40B4-BE49-F238E27FC236}">
                <a16:creationId xmlns:a16="http://schemas.microsoft.com/office/drawing/2014/main" id="{CC55F69F-1925-C968-9DE5-B9E2A54F433E}"/>
              </a:ext>
            </a:extLst>
          </p:cNvPr>
          <p:cNvPicPr>
            <a:picLocks noChangeAspect="1"/>
          </p:cNvPicPr>
          <p:nvPr/>
        </p:nvPicPr>
        <p:blipFill>
          <a:blip r:embed="rId3"/>
          <a:stretch>
            <a:fillRect/>
          </a:stretch>
        </p:blipFill>
        <p:spPr>
          <a:xfrm>
            <a:off x="513123" y="4324463"/>
            <a:ext cx="5615512" cy="1928560"/>
          </a:xfrm>
          <a:prstGeom prst="rect">
            <a:avLst/>
          </a:prstGeom>
        </p:spPr>
      </p:pic>
      <p:sp>
        <p:nvSpPr>
          <p:cNvPr id="3" name="Hộp Văn bản 2">
            <a:extLst>
              <a:ext uri="{FF2B5EF4-FFF2-40B4-BE49-F238E27FC236}">
                <a16:creationId xmlns:a16="http://schemas.microsoft.com/office/drawing/2014/main" id="{3E198BB2-5712-0FA1-802E-953E51953562}"/>
              </a:ext>
            </a:extLst>
          </p:cNvPr>
          <p:cNvSpPr txBox="1"/>
          <p:nvPr/>
        </p:nvSpPr>
        <p:spPr>
          <a:xfrm>
            <a:off x="389049" y="2138429"/>
            <a:ext cx="58019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Con trỏ hàm, hay con trỏ tới hàm, là một biến lưu trữ địa chỉ của hàm trong bộ nhớ. Sử dụng một con trỏ hàm, ta có thể gọi một hàm gián tiếp bằng cách tham chiếu đến địa chỉ của hàm đó thay vì tên của nó.</a:t>
            </a:r>
            <a:endParaRPr lang="vi-VN"/>
          </a:p>
        </p:txBody>
      </p:sp>
    </p:spTree>
    <p:extLst>
      <p:ext uri="{BB962C8B-B14F-4D97-AF65-F5344CB8AC3E}">
        <p14:creationId xmlns:p14="http://schemas.microsoft.com/office/powerpoint/2010/main" val="429478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ACAE9B-97B8-0871-7F7C-ADAE65E4C3DB}"/>
              </a:ext>
            </a:extLst>
          </p:cNvPr>
          <p:cNvSpPr>
            <a:spLocks noGrp="1"/>
          </p:cNvSpPr>
          <p:nvPr>
            <p:ph type="title"/>
          </p:nvPr>
        </p:nvSpPr>
        <p:spPr/>
        <p:txBody>
          <a:bodyPr/>
          <a:lstStyle/>
          <a:p>
            <a:r>
              <a:rPr lang="vi-VN" err="1">
                <a:latin typeface="Arial"/>
                <a:ea typeface="+mj-lt"/>
                <a:cs typeface="Times New Roman"/>
              </a:rPr>
              <a:t>Pointer</a:t>
            </a:r>
            <a:r>
              <a:rPr lang="vi-VN">
                <a:latin typeface="Arial"/>
                <a:ea typeface="+mj-lt"/>
                <a:cs typeface="Times New Roman"/>
              </a:rPr>
              <a:t> &amp; </a:t>
            </a:r>
            <a:r>
              <a:rPr lang="vi-VN" err="1">
                <a:latin typeface="Arial"/>
                <a:ea typeface="+mj-lt"/>
                <a:cs typeface="Times New Roman"/>
              </a:rPr>
              <a:t>Array</a:t>
            </a:r>
            <a:endParaRPr lang="vi-VN">
              <a:latin typeface="Arial"/>
              <a:cs typeface="Times New Roman"/>
            </a:endParaRPr>
          </a:p>
        </p:txBody>
      </p:sp>
      <p:sp>
        <p:nvSpPr>
          <p:cNvPr id="3" name="Chỗ dành sẵn cho Nội dung 2">
            <a:extLst>
              <a:ext uri="{FF2B5EF4-FFF2-40B4-BE49-F238E27FC236}">
                <a16:creationId xmlns:a16="http://schemas.microsoft.com/office/drawing/2014/main" id="{59A5C86C-7DEB-4A8E-9950-528134D7E2DD}"/>
              </a:ext>
            </a:extLst>
          </p:cNvPr>
          <p:cNvSpPr>
            <a:spLocks noGrp="1"/>
          </p:cNvSpPr>
          <p:nvPr>
            <p:ph idx="1"/>
          </p:nvPr>
        </p:nvSpPr>
        <p:spPr>
          <a:xfrm>
            <a:off x="312459" y="2507666"/>
            <a:ext cx="5900453" cy="3599316"/>
          </a:xfrm>
        </p:spPr>
        <p:txBody>
          <a:bodyPr vert="horz" lIns="91440" tIns="45720" rIns="91440" bIns="45720" rtlCol="0" anchor="t">
            <a:normAutofit/>
          </a:bodyPr>
          <a:lstStyle/>
          <a:p>
            <a:r>
              <a:rPr lang="vi-VN" sz="2000">
                <a:solidFill>
                  <a:srgbClr val="FFFFFF"/>
                </a:solidFill>
                <a:latin typeface="Arial"/>
                <a:ea typeface="+mn-lt"/>
                <a:cs typeface="Arial"/>
              </a:rPr>
              <a:t>Mảng (</a:t>
            </a:r>
            <a:r>
              <a:rPr lang="vi-VN" sz="2000" err="1">
                <a:solidFill>
                  <a:srgbClr val="FFFFFF"/>
                </a:solidFill>
                <a:latin typeface="Arial"/>
                <a:ea typeface="+mn-lt"/>
                <a:cs typeface="Arial"/>
              </a:rPr>
              <a:t>Array</a:t>
            </a:r>
            <a:r>
              <a:rPr lang="vi-VN" sz="2000">
                <a:solidFill>
                  <a:srgbClr val="FFFFFF"/>
                </a:solidFill>
                <a:latin typeface="Arial"/>
                <a:ea typeface="+mn-lt"/>
                <a:cs typeface="Arial"/>
              </a:rPr>
              <a:t>) là một tập hợp tuần tự các phần tử có cùng kiểu dữ liệu và các phần tử được lưu trữ trong một dãy các ô nhớ liên tục trên bộ nhớ</a:t>
            </a:r>
            <a:endParaRPr lang="vi-VN" sz="2000">
              <a:solidFill>
                <a:srgbClr val="FFFFFF"/>
              </a:solidFill>
              <a:latin typeface="Arial"/>
              <a:cs typeface="Arial"/>
            </a:endParaRPr>
          </a:p>
          <a:p>
            <a:r>
              <a:rPr lang="vi-VN" sz="2000">
                <a:latin typeface="Arial"/>
                <a:cs typeface="Arial"/>
              </a:rPr>
              <a:t>Trong mảng 1 chiều , địa chỉ của mảng cũng chính là địa chỉ của phần tử đầu tiên </a:t>
            </a:r>
          </a:p>
          <a:p>
            <a:r>
              <a:rPr lang="vi-VN" sz="2000">
                <a:latin typeface="Arial"/>
                <a:cs typeface="Arial"/>
              </a:rPr>
              <a:t>Sử dụng tên mảng cũng đồng nghĩa với việc sử dụng địa chỉ của mảng, do đó có thể thao tác với mảng thông qua tên mảng</a:t>
            </a:r>
          </a:p>
          <a:p>
            <a:r>
              <a:rPr lang="vi-VN" sz="2000">
                <a:latin typeface="Arial"/>
                <a:cs typeface="Arial"/>
              </a:rPr>
              <a:t>Có thể sử dụng toán tử * để truy xuất giá trị của các phần tử mảng thông qua địa chỉ</a:t>
            </a:r>
          </a:p>
        </p:txBody>
      </p:sp>
      <p:pic>
        <p:nvPicPr>
          <p:cNvPr id="6" name="Hình ảnh 5" descr="Ảnh có chứa văn bản, ảnh chụp màn hình, màn hình, phần mềm&#10;&#10;Mô tả được tự động tạo">
            <a:extLst>
              <a:ext uri="{FF2B5EF4-FFF2-40B4-BE49-F238E27FC236}">
                <a16:creationId xmlns:a16="http://schemas.microsoft.com/office/drawing/2014/main" id="{8ACE8A60-3E65-8128-49BF-3048F02C22B0}"/>
              </a:ext>
            </a:extLst>
          </p:cNvPr>
          <p:cNvPicPr>
            <a:picLocks noChangeAspect="1"/>
          </p:cNvPicPr>
          <p:nvPr/>
        </p:nvPicPr>
        <p:blipFill>
          <a:blip r:embed="rId2"/>
          <a:stretch>
            <a:fillRect/>
          </a:stretch>
        </p:blipFill>
        <p:spPr>
          <a:xfrm>
            <a:off x="6867863" y="2460999"/>
            <a:ext cx="4964805" cy="3234977"/>
          </a:xfrm>
          <a:prstGeom prst="rect">
            <a:avLst/>
          </a:prstGeom>
        </p:spPr>
      </p:pic>
    </p:spTree>
    <p:extLst>
      <p:ext uri="{BB962C8B-B14F-4D97-AF65-F5344CB8AC3E}">
        <p14:creationId xmlns:p14="http://schemas.microsoft.com/office/powerpoint/2010/main" val="114957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ACAE9B-97B8-0871-7F7C-ADAE65E4C3DB}"/>
              </a:ext>
            </a:extLst>
          </p:cNvPr>
          <p:cNvSpPr>
            <a:spLocks noGrp="1"/>
          </p:cNvSpPr>
          <p:nvPr>
            <p:ph type="title"/>
          </p:nvPr>
        </p:nvSpPr>
        <p:spPr/>
        <p:txBody>
          <a:bodyPr/>
          <a:lstStyle/>
          <a:p>
            <a:r>
              <a:rPr lang="vi-VN" err="1">
                <a:latin typeface="Times New Roman"/>
                <a:ea typeface="+mj-lt"/>
                <a:cs typeface="Times New Roman"/>
              </a:rPr>
              <a:t>Pointer</a:t>
            </a:r>
            <a:r>
              <a:rPr lang="vi-VN">
                <a:latin typeface="Times New Roman"/>
                <a:ea typeface="+mj-lt"/>
                <a:cs typeface="Times New Roman"/>
              </a:rPr>
              <a:t> &amp; </a:t>
            </a:r>
            <a:r>
              <a:rPr lang="vi-VN" err="1">
                <a:latin typeface="Times New Roman"/>
                <a:ea typeface="+mj-lt"/>
                <a:cs typeface="Times New Roman"/>
              </a:rPr>
              <a:t>Array</a:t>
            </a:r>
            <a:endParaRPr lang="vi-VN" err="1">
              <a:latin typeface="Times New Roman"/>
              <a:cs typeface="Times New Roman"/>
            </a:endParaRPr>
          </a:p>
        </p:txBody>
      </p:sp>
      <p:sp>
        <p:nvSpPr>
          <p:cNvPr id="3" name="Chỗ dành sẵn cho Nội dung 2">
            <a:extLst>
              <a:ext uri="{FF2B5EF4-FFF2-40B4-BE49-F238E27FC236}">
                <a16:creationId xmlns:a16="http://schemas.microsoft.com/office/drawing/2014/main" id="{59A5C86C-7DEB-4A8E-9950-528134D7E2DD}"/>
              </a:ext>
            </a:extLst>
          </p:cNvPr>
          <p:cNvSpPr>
            <a:spLocks noGrp="1"/>
          </p:cNvSpPr>
          <p:nvPr>
            <p:ph idx="1"/>
          </p:nvPr>
        </p:nvSpPr>
        <p:spPr>
          <a:xfrm>
            <a:off x="312459" y="2507666"/>
            <a:ext cx="5900453" cy="3599316"/>
          </a:xfrm>
        </p:spPr>
        <p:txBody>
          <a:bodyPr vert="horz" lIns="91440" tIns="45720" rIns="91440" bIns="45720" rtlCol="0" anchor="t">
            <a:normAutofit lnSpcReduction="10000"/>
          </a:bodyPr>
          <a:lstStyle/>
          <a:p>
            <a:r>
              <a:rPr lang="vi-VN" sz="2000">
                <a:latin typeface="Arial"/>
                <a:cs typeface="Arial"/>
              </a:rPr>
              <a:t>Có thể dùng 1 con trỏ để trỏ tới địa chỉ của mảng và thao tác với mảng đó</a:t>
            </a:r>
          </a:p>
          <a:p>
            <a:r>
              <a:rPr lang="vi-VN" sz="2000">
                <a:latin typeface="Arial"/>
                <a:cs typeface="Arial"/>
              </a:rPr>
              <a:t>Nếu truy cập tới phần tử có chỉ số lớn hơn chỉ số của phần tử lớn nhất trong mảng bằng con trỏ ta sẽ nhận được giá trị rác bởi ô nhớ ứng với phần tử đó chưa được gán giá trị</a:t>
            </a:r>
          </a:p>
          <a:p>
            <a:endParaRPr lang="vi-VN" sz="2000">
              <a:latin typeface="Arial"/>
              <a:cs typeface="Arial"/>
            </a:endParaRPr>
          </a:p>
          <a:p>
            <a:r>
              <a:rPr lang="vi-VN" sz="2000">
                <a:latin typeface="Arial"/>
                <a:cs typeface="Arial"/>
              </a:rPr>
              <a:t>Một con trỏ có thể trở thành 1 mảng nếu được cấp phát động</a:t>
            </a:r>
          </a:p>
          <a:p>
            <a:r>
              <a:rPr lang="vi-VN" sz="2000">
                <a:latin typeface="Arial"/>
                <a:cs typeface="Arial"/>
              </a:rPr>
              <a:t>Nếu truy xuất dữ liệu ở ô nhớ có chỉ số lớn hơn chỉ số cấp phát vẫn được tuy nhiên có thể nhận về dữ liệu rác</a:t>
            </a:r>
          </a:p>
        </p:txBody>
      </p:sp>
      <p:pic>
        <p:nvPicPr>
          <p:cNvPr id="4" name="Hình ảnh 3" descr="Ảnh có chứa văn bản, ảnh chụp màn hình&#10;&#10;Mô tả được tự động tạo">
            <a:extLst>
              <a:ext uri="{FF2B5EF4-FFF2-40B4-BE49-F238E27FC236}">
                <a16:creationId xmlns:a16="http://schemas.microsoft.com/office/drawing/2014/main" id="{9AEA0E38-1826-6063-0C97-259D25338DCD}"/>
              </a:ext>
            </a:extLst>
          </p:cNvPr>
          <p:cNvPicPr>
            <a:picLocks noChangeAspect="1"/>
          </p:cNvPicPr>
          <p:nvPr/>
        </p:nvPicPr>
        <p:blipFill>
          <a:blip r:embed="rId2"/>
          <a:stretch>
            <a:fillRect/>
          </a:stretch>
        </p:blipFill>
        <p:spPr>
          <a:xfrm>
            <a:off x="6216203" y="2441072"/>
            <a:ext cx="5651678" cy="1288982"/>
          </a:xfrm>
          <a:prstGeom prst="rect">
            <a:avLst/>
          </a:prstGeom>
        </p:spPr>
      </p:pic>
      <p:pic>
        <p:nvPicPr>
          <p:cNvPr id="5" name="Hình ảnh 4" descr="Ảnh có chứa văn bản, ảnh chụp màn hình, Phông chữ&#10;&#10;Mô tả được tự động tạo">
            <a:extLst>
              <a:ext uri="{FF2B5EF4-FFF2-40B4-BE49-F238E27FC236}">
                <a16:creationId xmlns:a16="http://schemas.microsoft.com/office/drawing/2014/main" id="{4849659D-8862-A7B6-0D67-EC810210B00D}"/>
              </a:ext>
            </a:extLst>
          </p:cNvPr>
          <p:cNvPicPr>
            <a:picLocks noChangeAspect="1"/>
          </p:cNvPicPr>
          <p:nvPr/>
        </p:nvPicPr>
        <p:blipFill>
          <a:blip r:embed="rId3"/>
          <a:stretch>
            <a:fillRect/>
          </a:stretch>
        </p:blipFill>
        <p:spPr>
          <a:xfrm>
            <a:off x="6302062" y="4310264"/>
            <a:ext cx="2743200" cy="1543050"/>
          </a:xfrm>
          <a:prstGeom prst="rect">
            <a:avLst/>
          </a:prstGeom>
        </p:spPr>
      </p:pic>
      <p:pic>
        <p:nvPicPr>
          <p:cNvPr id="7" name="Hình ảnh 6" descr="Ảnh có chứa văn bản, ảnh chụp màn hình, Phông chữ, màu đen&#10;&#10;Mô tả được tự động tạo">
            <a:extLst>
              <a:ext uri="{FF2B5EF4-FFF2-40B4-BE49-F238E27FC236}">
                <a16:creationId xmlns:a16="http://schemas.microsoft.com/office/drawing/2014/main" id="{44F1267D-9FED-FC42-FAF3-6096ECABB13B}"/>
              </a:ext>
            </a:extLst>
          </p:cNvPr>
          <p:cNvPicPr>
            <a:picLocks noChangeAspect="1"/>
          </p:cNvPicPr>
          <p:nvPr/>
        </p:nvPicPr>
        <p:blipFill>
          <a:blip r:embed="rId4"/>
          <a:stretch>
            <a:fillRect/>
          </a:stretch>
        </p:blipFill>
        <p:spPr>
          <a:xfrm>
            <a:off x="9049555" y="4315183"/>
            <a:ext cx="2528552" cy="1533210"/>
          </a:xfrm>
          <a:prstGeom prst="rect">
            <a:avLst/>
          </a:prstGeom>
        </p:spPr>
      </p:pic>
    </p:spTree>
    <p:extLst>
      <p:ext uri="{BB962C8B-B14F-4D97-AF65-F5344CB8AC3E}">
        <p14:creationId xmlns:p14="http://schemas.microsoft.com/office/powerpoint/2010/main" val="176049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ACAE9B-97B8-0871-7F7C-ADAE65E4C3DB}"/>
              </a:ext>
            </a:extLst>
          </p:cNvPr>
          <p:cNvSpPr>
            <a:spLocks noGrp="1"/>
          </p:cNvSpPr>
          <p:nvPr>
            <p:ph type="title"/>
          </p:nvPr>
        </p:nvSpPr>
        <p:spPr/>
        <p:txBody>
          <a:bodyPr/>
          <a:lstStyle/>
          <a:p>
            <a:r>
              <a:rPr lang="vi-VN" err="1">
                <a:latin typeface="Times New Roman"/>
                <a:ea typeface="+mj-lt"/>
                <a:cs typeface="Times New Roman"/>
              </a:rPr>
              <a:t>Pointer</a:t>
            </a:r>
            <a:r>
              <a:rPr lang="vi-VN">
                <a:latin typeface="Times New Roman"/>
                <a:ea typeface="+mj-lt"/>
                <a:cs typeface="Times New Roman"/>
              </a:rPr>
              <a:t> &amp; </a:t>
            </a:r>
            <a:r>
              <a:rPr lang="vi-VN" err="1">
                <a:latin typeface="Times New Roman"/>
                <a:ea typeface="+mj-lt"/>
                <a:cs typeface="Times New Roman"/>
              </a:rPr>
              <a:t>Array</a:t>
            </a:r>
            <a:endParaRPr lang="vi-VN" err="1">
              <a:latin typeface="Times New Roman"/>
              <a:cs typeface="Times New Roman"/>
            </a:endParaRPr>
          </a:p>
        </p:txBody>
      </p:sp>
      <p:sp>
        <p:nvSpPr>
          <p:cNvPr id="3" name="Chỗ dành sẵn cho Nội dung 2">
            <a:extLst>
              <a:ext uri="{FF2B5EF4-FFF2-40B4-BE49-F238E27FC236}">
                <a16:creationId xmlns:a16="http://schemas.microsoft.com/office/drawing/2014/main" id="{59A5C86C-7DEB-4A8E-9950-528134D7E2DD}"/>
              </a:ext>
            </a:extLst>
          </p:cNvPr>
          <p:cNvSpPr>
            <a:spLocks noGrp="1"/>
          </p:cNvSpPr>
          <p:nvPr>
            <p:ph idx="1"/>
          </p:nvPr>
        </p:nvSpPr>
        <p:spPr>
          <a:xfrm>
            <a:off x="312459" y="2507666"/>
            <a:ext cx="5900453" cy="3599316"/>
          </a:xfrm>
        </p:spPr>
        <p:txBody>
          <a:bodyPr vert="horz" lIns="91440" tIns="45720" rIns="91440" bIns="45720" rtlCol="0" anchor="t">
            <a:normAutofit/>
          </a:bodyPr>
          <a:lstStyle/>
          <a:p>
            <a:r>
              <a:rPr lang="vi-VN" sz="2000">
                <a:solidFill>
                  <a:srgbClr val="FFFFFF"/>
                </a:solidFill>
                <a:latin typeface="Arial"/>
                <a:ea typeface="+mn-lt"/>
                <a:cs typeface="Arial"/>
              </a:rPr>
              <a:t>Mảng đa chiều bản chất là các mảng 1 chiều liên tiếp nhau</a:t>
            </a:r>
          </a:p>
          <a:p>
            <a:r>
              <a:rPr lang="vi-VN" sz="2000">
                <a:solidFill>
                  <a:srgbClr val="FFFFFF"/>
                </a:solidFill>
                <a:latin typeface="Arial"/>
                <a:cs typeface="Arial"/>
              </a:rPr>
              <a:t>Trong mảng 2 chiều nếu lấy giá trị nhưng thiếu đi 1 trong 2 chỉ số mảng thì giá trị lấy được là địa chỉ của hàng đó trong mảng</a:t>
            </a:r>
          </a:p>
          <a:p>
            <a:endParaRPr lang="vi-VN" sz="2000">
              <a:solidFill>
                <a:srgbClr val="FFFFFF"/>
              </a:solidFill>
              <a:latin typeface="Arial"/>
              <a:cs typeface="Arial"/>
            </a:endParaRPr>
          </a:p>
        </p:txBody>
      </p:sp>
      <p:pic>
        <p:nvPicPr>
          <p:cNvPr id="6" name="Hình ảnh 5" descr="Ảnh có chứa văn bản, ảnh chụp màn hình, màn hình, phần mềm&#10;&#10;Mô tả được tự động tạo">
            <a:extLst>
              <a:ext uri="{FF2B5EF4-FFF2-40B4-BE49-F238E27FC236}">
                <a16:creationId xmlns:a16="http://schemas.microsoft.com/office/drawing/2014/main" id="{A79CB166-B817-31D4-7522-436DDA1CCE32}"/>
              </a:ext>
            </a:extLst>
          </p:cNvPr>
          <p:cNvPicPr>
            <a:picLocks noChangeAspect="1"/>
          </p:cNvPicPr>
          <p:nvPr/>
        </p:nvPicPr>
        <p:blipFill>
          <a:blip r:embed="rId2"/>
          <a:stretch>
            <a:fillRect/>
          </a:stretch>
        </p:blipFill>
        <p:spPr>
          <a:xfrm>
            <a:off x="7149921" y="2353674"/>
            <a:ext cx="4889678" cy="2150651"/>
          </a:xfrm>
          <a:prstGeom prst="rect">
            <a:avLst/>
          </a:prstGeom>
        </p:spPr>
      </p:pic>
      <p:pic>
        <p:nvPicPr>
          <p:cNvPr id="8" name="Hình ảnh 7" descr="Ảnh có chứa văn bản, Phông chữ, ảnh chụp màn hình&#10;&#10;Mô tả được tự động tạo">
            <a:extLst>
              <a:ext uri="{FF2B5EF4-FFF2-40B4-BE49-F238E27FC236}">
                <a16:creationId xmlns:a16="http://schemas.microsoft.com/office/drawing/2014/main" id="{59C63EFB-62F6-C9CB-72BC-A71C3B03B265}"/>
              </a:ext>
            </a:extLst>
          </p:cNvPr>
          <p:cNvPicPr>
            <a:picLocks noChangeAspect="1"/>
          </p:cNvPicPr>
          <p:nvPr/>
        </p:nvPicPr>
        <p:blipFill>
          <a:blip r:embed="rId3"/>
          <a:stretch>
            <a:fillRect/>
          </a:stretch>
        </p:blipFill>
        <p:spPr>
          <a:xfrm>
            <a:off x="7192851" y="4664571"/>
            <a:ext cx="4192073" cy="1789617"/>
          </a:xfrm>
          <a:prstGeom prst="rect">
            <a:avLst/>
          </a:prstGeom>
        </p:spPr>
      </p:pic>
    </p:spTree>
    <p:extLst>
      <p:ext uri="{BB962C8B-B14F-4D97-AF65-F5344CB8AC3E}">
        <p14:creationId xmlns:p14="http://schemas.microsoft.com/office/powerpoint/2010/main" val="192312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63E519-2AC8-8B42-86A0-194FAE4EECF3}"/>
              </a:ext>
            </a:extLst>
          </p:cNvPr>
          <p:cNvSpPr>
            <a:spLocks noGrp="1"/>
          </p:cNvSpPr>
          <p:nvPr>
            <p:ph type="title"/>
          </p:nvPr>
        </p:nvSpPr>
        <p:spPr/>
        <p:txBody>
          <a:bodyPr/>
          <a:lstStyle/>
          <a:p>
            <a:r>
              <a:rPr lang="vi-VN" err="1">
                <a:solidFill>
                  <a:srgbClr val="FFFFFF"/>
                </a:solidFill>
                <a:latin typeface="Times New Roman"/>
                <a:cs typeface="Times New Roman"/>
              </a:rPr>
              <a:t>Pointer</a:t>
            </a:r>
            <a:r>
              <a:rPr lang="vi-VN">
                <a:solidFill>
                  <a:srgbClr val="FFFFFF"/>
                </a:solidFill>
                <a:latin typeface="Times New Roman"/>
                <a:cs typeface="Times New Roman"/>
              </a:rPr>
              <a:t> </a:t>
            </a:r>
            <a:r>
              <a:rPr lang="vi-VN" err="1">
                <a:solidFill>
                  <a:srgbClr val="FFFFFF"/>
                </a:solidFill>
                <a:latin typeface="Times New Roman"/>
                <a:cs typeface="Times New Roman"/>
              </a:rPr>
              <a:t>Arithmetics</a:t>
            </a:r>
            <a:endParaRPr lang="vi-VN" err="1"/>
          </a:p>
        </p:txBody>
      </p:sp>
      <p:sp>
        <p:nvSpPr>
          <p:cNvPr id="3" name="Chỗ dành sẵn cho Nội dung 2">
            <a:extLst>
              <a:ext uri="{FF2B5EF4-FFF2-40B4-BE49-F238E27FC236}">
                <a16:creationId xmlns:a16="http://schemas.microsoft.com/office/drawing/2014/main" id="{3FD6262F-F829-C64B-1BED-6A7108B8B419}"/>
              </a:ext>
            </a:extLst>
          </p:cNvPr>
          <p:cNvSpPr>
            <a:spLocks noGrp="1"/>
          </p:cNvSpPr>
          <p:nvPr>
            <p:ph idx="1"/>
          </p:nvPr>
        </p:nvSpPr>
        <p:spPr/>
        <p:txBody>
          <a:bodyPr vert="horz" lIns="91440" tIns="45720" rIns="91440" bIns="45720" rtlCol="0" anchor="t">
            <a:normAutofit/>
          </a:bodyPr>
          <a:lstStyle/>
          <a:p>
            <a:r>
              <a:rPr lang="vi-VN">
                <a:solidFill>
                  <a:srgbClr val="FFFFFF"/>
                </a:solidFill>
                <a:latin typeface="Arial"/>
                <a:cs typeface="Arial"/>
              </a:rPr>
              <a:t> </a:t>
            </a:r>
            <a:r>
              <a:rPr lang="vi-VN" err="1">
                <a:solidFill>
                  <a:srgbClr val="FFFFFF"/>
                </a:solidFill>
                <a:latin typeface="Arial"/>
                <a:cs typeface="Arial"/>
              </a:rPr>
              <a:t>Increment</a:t>
            </a:r>
            <a:r>
              <a:rPr lang="vi-VN">
                <a:solidFill>
                  <a:srgbClr val="FFFFFF"/>
                </a:solidFill>
                <a:latin typeface="Arial"/>
                <a:cs typeface="Arial"/>
              </a:rPr>
              <a:t>/</a:t>
            </a:r>
            <a:r>
              <a:rPr lang="vi-VN" err="1">
                <a:solidFill>
                  <a:srgbClr val="FFFFFF"/>
                </a:solidFill>
                <a:latin typeface="Arial"/>
                <a:cs typeface="Arial"/>
              </a:rPr>
              <a:t>Decrement</a:t>
            </a:r>
            <a:r>
              <a:rPr lang="vi-VN">
                <a:solidFill>
                  <a:srgbClr val="FFFFFF"/>
                </a:solidFill>
                <a:latin typeface="Arial"/>
                <a:cs typeface="Arial"/>
              </a:rPr>
              <a:t> </a:t>
            </a:r>
            <a:r>
              <a:rPr lang="vi-VN" err="1">
                <a:solidFill>
                  <a:srgbClr val="FFFFFF"/>
                </a:solidFill>
                <a:latin typeface="Arial"/>
                <a:cs typeface="Arial"/>
              </a:rPr>
              <a:t>of</a:t>
            </a:r>
            <a:r>
              <a:rPr lang="vi-VN">
                <a:solidFill>
                  <a:srgbClr val="FFFFFF"/>
                </a:solidFill>
                <a:latin typeface="Arial"/>
                <a:cs typeface="Arial"/>
              </a:rPr>
              <a:t> a </a:t>
            </a:r>
            <a:r>
              <a:rPr lang="vi-VN" err="1">
                <a:solidFill>
                  <a:srgbClr val="FFFFFF"/>
                </a:solidFill>
                <a:latin typeface="Arial"/>
                <a:cs typeface="Arial"/>
              </a:rPr>
              <a:t>Pointer</a:t>
            </a:r>
            <a:r>
              <a:rPr lang="vi-VN">
                <a:solidFill>
                  <a:srgbClr val="FFFFFF"/>
                </a:solidFill>
                <a:latin typeface="Arial"/>
                <a:cs typeface="Arial"/>
              </a:rPr>
              <a:t> : tăng giảm địa chỉ của con trỏ</a:t>
            </a:r>
          </a:p>
          <a:p>
            <a:r>
              <a:rPr lang="vi-VN" err="1">
                <a:latin typeface="Arial"/>
                <a:cs typeface="Arial"/>
              </a:rPr>
              <a:t>Subtraction</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Two</a:t>
            </a:r>
            <a:r>
              <a:rPr lang="vi-VN">
                <a:latin typeface="Arial"/>
                <a:cs typeface="Arial"/>
              </a:rPr>
              <a:t> </a:t>
            </a:r>
            <a:r>
              <a:rPr lang="vi-VN" err="1">
                <a:latin typeface="Arial"/>
                <a:cs typeface="Arial"/>
              </a:rPr>
              <a:t>Pointers</a:t>
            </a:r>
            <a:r>
              <a:rPr lang="vi-VN">
                <a:latin typeface="Arial"/>
                <a:cs typeface="Arial"/>
              </a:rPr>
              <a:t> : Trả về sự khác nhau của địa chỉ 2 con trỏ ( tính theo kiểu dữ liệu của chúng )</a:t>
            </a:r>
          </a:p>
          <a:p>
            <a:r>
              <a:rPr lang="vi-VN" err="1">
                <a:solidFill>
                  <a:srgbClr val="FFFFFF"/>
                </a:solidFill>
                <a:latin typeface="Arial"/>
                <a:cs typeface="Arial"/>
              </a:rPr>
              <a:t>Comparison</a:t>
            </a:r>
            <a:r>
              <a:rPr lang="vi-VN">
                <a:solidFill>
                  <a:srgbClr val="FFFFFF"/>
                </a:solidFill>
                <a:latin typeface="Arial"/>
                <a:cs typeface="Arial"/>
              </a:rPr>
              <a:t> </a:t>
            </a:r>
            <a:r>
              <a:rPr lang="vi-VN" err="1">
                <a:solidFill>
                  <a:srgbClr val="FFFFFF"/>
                </a:solidFill>
                <a:latin typeface="Arial"/>
                <a:cs typeface="Arial"/>
              </a:rPr>
              <a:t>of</a:t>
            </a:r>
            <a:r>
              <a:rPr lang="vi-VN">
                <a:solidFill>
                  <a:srgbClr val="FFFFFF"/>
                </a:solidFill>
                <a:latin typeface="Arial"/>
                <a:cs typeface="Arial"/>
              </a:rPr>
              <a:t> </a:t>
            </a:r>
            <a:r>
              <a:rPr lang="vi-VN" err="1">
                <a:solidFill>
                  <a:srgbClr val="FFFFFF"/>
                </a:solidFill>
                <a:latin typeface="Arial"/>
                <a:cs typeface="Arial"/>
              </a:rPr>
              <a:t>pointers</a:t>
            </a:r>
            <a:r>
              <a:rPr lang="vi-VN">
                <a:solidFill>
                  <a:srgbClr val="FFFFFF"/>
                </a:solidFill>
                <a:latin typeface="Arial"/>
                <a:cs typeface="Arial"/>
              </a:rPr>
              <a:t> </a:t>
            </a:r>
            <a:r>
              <a:rPr lang="vi-VN" err="1">
                <a:solidFill>
                  <a:srgbClr val="FFFFFF"/>
                </a:solidFill>
                <a:latin typeface="Arial"/>
                <a:cs typeface="Arial"/>
              </a:rPr>
              <a:t>of</a:t>
            </a:r>
            <a:r>
              <a:rPr lang="vi-VN">
                <a:solidFill>
                  <a:srgbClr val="FFFFFF"/>
                </a:solidFill>
                <a:latin typeface="Arial"/>
                <a:cs typeface="Arial"/>
              </a:rPr>
              <a:t> the </a:t>
            </a:r>
            <a:r>
              <a:rPr lang="vi-VN" err="1">
                <a:solidFill>
                  <a:srgbClr val="FFFFFF"/>
                </a:solidFill>
                <a:latin typeface="Arial"/>
                <a:cs typeface="Arial"/>
              </a:rPr>
              <a:t>same</a:t>
            </a:r>
            <a:r>
              <a:rPr lang="vi-VN">
                <a:solidFill>
                  <a:srgbClr val="FFFFFF"/>
                </a:solidFill>
                <a:latin typeface="Arial"/>
                <a:cs typeface="Arial"/>
              </a:rPr>
              <a:t> </a:t>
            </a:r>
            <a:r>
              <a:rPr lang="vi-VN" err="1">
                <a:solidFill>
                  <a:srgbClr val="FFFFFF"/>
                </a:solidFill>
                <a:latin typeface="Arial"/>
                <a:cs typeface="Arial"/>
              </a:rPr>
              <a:t>type</a:t>
            </a:r>
            <a:r>
              <a:rPr lang="vi-VN">
                <a:solidFill>
                  <a:srgbClr val="FFFFFF"/>
                </a:solidFill>
                <a:latin typeface="Arial"/>
                <a:cs typeface="Arial"/>
              </a:rPr>
              <a:t> : so sánh 2 con trỏ cùng loại</a:t>
            </a:r>
          </a:p>
          <a:p>
            <a:endParaRPr lang="vi-VN">
              <a:latin typeface="Arial"/>
              <a:cs typeface="Arial"/>
            </a:endParaRPr>
          </a:p>
          <a:p>
            <a:endParaRPr lang="vi-VN">
              <a:latin typeface="Arial"/>
              <a:cs typeface="Arial"/>
            </a:endParaRPr>
          </a:p>
        </p:txBody>
      </p:sp>
    </p:spTree>
    <p:extLst>
      <p:ext uri="{BB962C8B-B14F-4D97-AF65-F5344CB8AC3E}">
        <p14:creationId xmlns:p14="http://schemas.microsoft.com/office/powerpoint/2010/main" val="139394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EF6B43-60A9-673A-AB33-6285307E754D}"/>
              </a:ext>
            </a:extLst>
          </p:cNvPr>
          <p:cNvSpPr>
            <a:spLocks noGrp="1"/>
          </p:cNvSpPr>
          <p:nvPr>
            <p:ph type="title"/>
          </p:nvPr>
        </p:nvSpPr>
        <p:spPr/>
        <p:txBody>
          <a:bodyPr/>
          <a:lstStyle/>
          <a:p>
            <a:r>
              <a:rPr lang="vi-VN" err="1">
                <a:latin typeface="Arial"/>
                <a:cs typeface="Times New Roman"/>
              </a:rPr>
              <a:t>Pointer</a:t>
            </a:r>
            <a:r>
              <a:rPr lang="vi-VN">
                <a:latin typeface="Arial"/>
                <a:cs typeface="Times New Roman"/>
              </a:rPr>
              <a:t> </a:t>
            </a:r>
            <a:r>
              <a:rPr lang="vi-VN" err="1">
                <a:latin typeface="Arial"/>
                <a:cs typeface="Times New Roman"/>
              </a:rPr>
              <a:t>Cast</a:t>
            </a:r>
            <a:r>
              <a:rPr lang="vi-VN">
                <a:latin typeface="Arial"/>
                <a:cs typeface="Times New Roman"/>
              </a:rPr>
              <a:t> </a:t>
            </a:r>
            <a:r>
              <a:rPr lang="vi-VN" err="1">
                <a:latin typeface="Arial"/>
                <a:cs typeface="Times New Roman"/>
              </a:rPr>
              <a:t>Type</a:t>
            </a:r>
            <a:endParaRPr lang="vi-VN">
              <a:latin typeface="Arial"/>
              <a:cs typeface="Arial"/>
            </a:endParaRPr>
          </a:p>
        </p:txBody>
      </p:sp>
      <p:sp>
        <p:nvSpPr>
          <p:cNvPr id="4" name="Hộp Văn bản 3">
            <a:extLst>
              <a:ext uri="{FF2B5EF4-FFF2-40B4-BE49-F238E27FC236}">
                <a16:creationId xmlns:a16="http://schemas.microsoft.com/office/drawing/2014/main" id="{1FB9F08E-54A0-10D2-C4C5-2B3E33A2B03B}"/>
              </a:ext>
            </a:extLst>
          </p:cNvPr>
          <p:cNvSpPr txBox="1"/>
          <p:nvPr/>
        </p:nvSpPr>
        <p:spPr>
          <a:xfrm>
            <a:off x="620767" y="2289284"/>
            <a:ext cx="10342837"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a:latin typeface="Arial"/>
                <a:cs typeface="Arial"/>
              </a:rPr>
              <a:t>Chuyển đổi kiểu con trỏ liên quan tới việc chuyển đổi 1 con trỏ từ kiểu dữ liệu này sang kiểu dữ liệu khác. </a:t>
            </a:r>
          </a:p>
          <a:p>
            <a:endParaRPr lang="vi-VN" sz="2400">
              <a:latin typeface="Arial"/>
              <a:cs typeface="Arial"/>
            </a:endParaRPr>
          </a:p>
          <a:p>
            <a:r>
              <a:rPr lang="vi-VN" sz="2400">
                <a:latin typeface="Arial"/>
                <a:cs typeface="Arial"/>
              </a:rPr>
              <a:t>Có 4 kiểu chuyển đổi con trỏ thường gặp </a:t>
            </a:r>
            <a:br>
              <a:rPr lang="vi-VN" sz="2400">
                <a:latin typeface="Arial"/>
                <a:cs typeface="Arial"/>
              </a:rPr>
            </a:br>
            <a:endParaRPr lang="vi-VN" sz="2400">
              <a:latin typeface="Arial"/>
              <a:cs typeface="Arial"/>
            </a:endParaRPr>
          </a:p>
          <a:p>
            <a:pPr marL="342900" indent="-342900">
              <a:buFont typeface="Arial"/>
              <a:buChar char="•"/>
            </a:pPr>
            <a:r>
              <a:rPr lang="vi-VN" sz="2400" err="1">
                <a:latin typeface="Arial"/>
                <a:cs typeface="Arial"/>
              </a:rPr>
              <a:t>Static</a:t>
            </a:r>
            <a:r>
              <a:rPr lang="vi-VN" sz="2400">
                <a:latin typeface="Arial"/>
                <a:cs typeface="Arial"/>
              </a:rPr>
              <a:t> </a:t>
            </a:r>
            <a:r>
              <a:rPr lang="vi-VN" sz="2400" err="1">
                <a:latin typeface="Arial"/>
                <a:cs typeface="Arial"/>
              </a:rPr>
              <a:t>Cast</a:t>
            </a:r>
            <a:endParaRPr lang="vi-VN" sz="2400">
              <a:latin typeface="Arial"/>
              <a:cs typeface="Arial"/>
            </a:endParaRPr>
          </a:p>
          <a:p>
            <a:pPr marL="342900" indent="-342900">
              <a:buFont typeface="Arial"/>
              <a:buChar char="•"/>
            </a:pPr>
            <a:r>
              <a:rPr lang="vi-VN" sz="2400" err="1">
                <a:latin typeface="Arial"/>
                <a:cs typeface="Arial"/>
              </a:rPr>
              <a:t>Dynamic</a:t>
            </a:r>
            <a:r>
              <a:rPr lang="vi-VN" sz="2400">
                <a:latin typeface="Arial"/>
                <a:cs typeface="Arial"/>
              </a:rPr>
              <a:t> </a:t>
            </a:r>
            <a:r>
              <a:rPr lang="vi-VN" sz="2400" err="1">
                <a:latin typeface="Arial"/>
                <a:cs typeface="Arial"/>
              </a:rPr>
              <a:t>Cast</a:t>
            </a:r>
            <a:endParaRPr lang="vi-VN" sz="2400">
              <a:latin typeface="Arial"/>
              <a:cs typeface="Arial"/>
            </a:endParaRPr>
          </a:p>
          <a:p>
            <a:pPr marL="342900" indent="-342900">
              <a:buFont typeface="Arial"/>
              <a:buChar char="•"/>
            </a:pPr>
            <a:r>
              <a:rPr lang="vi-VN" sz="2400" err="1">
                <a:latin typeface="Arial"/>
                <a:cs typeface="Arial"/>
              </a:rPr>
              <a:t>Const</a:t>
            </a:r>
            <a:r>
              <a:rPr lang="vi-VN" sz="2400">
                <a:latin typeface="Arial"/>
                <a:cs typeface="Arial"/>
              </a:rPr>
              <a:t> </a:t>
            </a:r>
            <a:r>
              <a:rPr lang="vi-VN" sz="2400" err="1">
                <a:latin typeface="Arial"/>
                <a:cs typeface="Arial"/>
              </a:rPr>
              <a:t>Cast</a:t>
            </a:r>
            <a:endParaRPr lang="vi-VN" sz="2400">
              <a:latin typeface="Arial"/>
              <a:cs typeface="Arial"/>
            </a:endParaRPr>
          </a:p>
          <a:p>
            <a:pPr marL="342900" indent="-342900">
              <a:buFont typeface="Arial"/>
              <a:buChar char="•"/>
            </a:pPr>
            <a:r>
              <a:rPr lang="vi-VN" sz="2400" err="1">
                <a:latin typeface="Arial"/>
                <a:cs typeface="Arial"/>
              </a:rPr>
              <a:t>Reinterpret</a:t>
            </a:r>
            <a:r>
              <a:rPr lang="vi-VN" sz="2400">
                <a:latin typeface="Arial"/>
                <a:cs typeface="Arial"/>
              </a:rPr>
              <a:t> </a:t>
            </a:r>
            <a:r>
              <a:rPr lang="vi-VN" sz="2400" err="1">
                <a:latin typeface="Arial"/>
                <a:cs typeface="Arial"/>
              </a:rPr>
              <a:t>Cast</a:t>
            </a:r>
            <a:endParaRPr lang="vi-VN" sz="2400">
              <a:latin typeface="Arial"/>
              <a:cs typeface="Arial"/>
            </a:endParaRPr>
          </a:p>
          <a:p>
            <a:pPr marL="342900" indent="-342900">
              <a:buFont typeface="Arial"/>
              <a:buChar char="•"/>
            </a:pPr>
            <a:endParaRPr lang="vi-VN" sz="2000">
              <a:latin typeface="Arial"/>
              <a:cs typeface="Arial"/>
            </a:endParaRPr>
          </a:p>
        </p:txBody>
      </p:sp>
    </p:spTree>
    <p:extLst>
      <p:ext uri="{BB962C8B-B14F-4D97-AF65-F5344CB8AC3E}">
        <p14:creationId xmlns:p14="http://schemas.microsoft.com/office/powerpoint/2010/main" val="4105356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EF6B43-60A9-673A-AB33-6285307E754D}"/>
              </a:ext>
            </a:extLst>
          </p:cNvPr>
          <p:cNvSpPr>
            <a:spLocks noGrp="1"/>
          </p:cNvSpPr>
          <p:nvPr>
            <p:ph type="title"/>
          </p:nvPr>
        </p:nvSpPr>
        <p:spPr/>
        <p:txBody>
          <a:bodyPr/>
          <a:lstStyle/>
          <a:p>
            <a:r>
              <a:rPr lang="vi-VN" err="1">
                <a:latin typeface="Arial"/>
                <a:cs typeface="Times New Roman"/>
              </a:rPr>
              <a:t>Pointer</a:t>
            </a:r>
            <a:r>
              <a:rPr lang="vi-VN">
                <a:latin typeface="Arial"/>
                <a:cs typeface="Times New Roman"/>
              </a:rPr>
              <a:t> </a:t>
            </a:r>
            <a:r>
              <a:rPr lang="vi-VN" err="1">
                <a:latin typeface="Arial"/>
                <a:cs typeface="Times New Roman"/>
              </a:rPr>
              <a:t>Cast</a:t>
            </a:r>
            <a:r>
              <a:rPr lang="vi-VN">
                <a:latin typeface="Arial"/>
                <a:cs typeface="Times New Roman"/>
              </a:rPr>
              <a:t> </a:t>
            </a:r>
            <a:r>
              <a:rPr lang="vi-VN" err="1">
                <a:latin typeface="Arial"/>
                <a:cs typeface="Times New Roman"/>
              </a:rPr>
              <a:t>Type</a:t>
            </a:r>
            <a:endParaRPr lang="vi-VN">
              <a:latin typeface="Arial"/>
              <a:cs typeface="Arial"/>
            </a:endParaRPr>
          </a:p>
        </p:txBody>
      </p:sp>
      <p:sp>
        <p:nvSpPr>
          <p:cNvPr id="4" name="Hộp Văn bản 3">
            <a:extLst>
              <a:ext uri="{FF2B5EF4-FFF2-40B4-BE49-F238E27FC236}">
                <a16:creationId xmlns:a16="http://schemas.microsoft.com/office/drawing/2014/main" id="{1FB9F08E-54A0-10D2-C4C5-2B3E33A2B03B}"/>
              </a:ext>
            </a:extLst>
          </p:cNvPr>
          <p:cNvSpPr txBox="1"/>
          <p:nvPr/>
        </p:nvSpPr>
        <p:spPr>
          <a:xfrm>
            <a:off x="399741" y="2135493"/>
            <a:ext cx="103428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200" err="1">
                <a:latin typeface="Arial"/>
                <a:cs typeface="Arial"/>
              </a:rPr>
              <a:t>Static</a:t>
            </a:r>
            <a:r>
              <a:rPr lang="vi-VN" sz="3200">
                <a:latin typeface="Arial"/>
                <a:cs typeface="Arial"/>
              </a:rPr>
              <a:t> </a:t>
            </a:r>
            <a:r>
              <a:rPr lang="vi-VN" sz="3200" err="1">
                <a:latin typeface="Arial"/>
                <a:cs typeface="Arial"/>
              </a:rPr>
              <a:t>Cast</a:t>
            </a:r>
            <a:endParaRPr lang="vi-VN" sz="3200">
              <a:latin typeface="Arial"/>
              <a:cs typeface="Arial"/>
            </a:endParaRPr>
          </a:p>
        </p:txBody>
      </p:sp>
      <p:sp>
        <p:nvSpPr>
          <p:cNvPr id="3" name="Hộp Văn bản 2">
            <a:extLst>
              <a:ext uri="{FF2B5EF4-FFF2-40B4-BE49-F238E27FC236}">
                <a16:creationId xmlns:a16="http://schemas.microsoft.com/office/drawing/2014/main" id="{BB7C76C7-01F3-EAFD-A415-C667880A899D}"/>
              </a:ext>
            </a:extLst>
          </p:cNvPr>
          <p:cNvSpPr txBox="1"/>
          <p:nvPr/>
        </p:nvSpPr>
        <p:spPr>
          <a:xfrm>
            <a:off x="220447" y="2866194"/>
            <a:ext cx="1034283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a:latin typeface="Arial"/>
                <a:cs typeface="Arial"/>
              </a:rPr>
              <a:t>Kiểu chuyển đổi này được sử dụng để thực hiện chuyển đổi kiểu ở thời điểm biên dịch, ví dụ chuyển đổi giữa các kiểu (</a:t>
            </a:r>
            <a:r>
              <a:rPr lang="vi-VN" sz="2000" err="1">
                <a:latin typeface="Arial"/>
                <a:cs typeface="Arial"/>
              </a:rPr>
              <a:t>int</a:t>
            </a:r>
            <a:r>
              <a:rPr lang="vi-VN" sz="2000">
                <a:latin typeface="Arial"/>
                <a:cs typeface="Arial"/>
              </a:rPr>
              <a:t> to </a:t>
            </a:r>
            <a:r>
              <a:rPr lang="vi-VN" sz="2000" err="1">
                <a:latin typeface="Arial"/>
                <a:cs typeface="Arial"/>
              </a:rPr>
              <a:t>float</a:t>
            </a:r>
            <a:r>
              <a:rPr lang="vi-VN" sz="2000">
                <a:latin typeface="Arial"/>
                <a:cs typeface="Arial"/>
              </a:rPr>
              <a:t>), ( </a:t>
            </a:r>
            <a:r>
              <a:rPr lang="vi-VN" sz="2000" err="1">
                <a:latin typeface="Arial"/>
                <a:cs typeface="Arial"/>
              </a:rPr>
              <a:t>pointer</a:t>
            </a:r>
            <a:r>
              <a:rPr lang="vi-VN" sz="2000">
                <a:latin typeface="Arial"/>
                <a:cs typeface="Arial"/>
              </a:rPr>
              <a:t> to </a:t>
            </a:r>
            <a:r>
              <a:rPr lang="vi-VN" sz="2000" err="1">
                <a:latin typeface="Arial"/>
                <a:cs typeface="Arial"/>
              </a:rPr>
              <a:t>void</a:t>
            </a:r>
            <a:r>
              <a:rPr lang="vi-VN" sz="2000">
                <a:latin typeface="Arial"/>
                <a:cs typeface="Arial"/>
              </a:rPr>
              <a:t>*). Tuy nhiên, nó không kiểm tra tính hợp lệ của việc chuyển đổi</a:t>
            </a:r>
          </a:p>
          <a:p>
            <a:endParaRPr lang="vi-VN" sz="2000">
              <a:latin typeface="Arial"/>
              <a:cs typeface="Arial"/>
            </a:endParaRPr>
          </a:p>
          <a:p>
            <a:r>
              <a:rPr lang="vi-VN" sz="2000" err="1">
                <a:latin typeface="Arial"/>
                <a:cs typeface="Arial"/>
              </a:rPr>
              <a:t>Syntax</a:t>
            </a:r>
            <a:r>
              <a:rPr lang="vi-VN" sz="2000">
                <a:latin typeface="Arial"/>
                <a:cs typeface="Arial"/>
              </a:rPr>
              <a:t> </a:t>
            </a:r>
            <a:r>
              <a:rPr lang="vi-VN" sz="2000" err="1">
                <a:latin typeface="Arial"/>
                <a:cs typeface="Arial"/>
              </a:rPr>
              <a:t>of</a:t>
            </a:r>
            <a:r>
              <a:rPr lang="vi-VN" sz="2000">
                <a:latin typeface="Arial"/>
                <a:cs typeface="Arial"/>
              </a:rPr>
              <a:t> </a:t>
            </a:r>
            <a:r>
              <a:rPr lang="vi-VN" sz="2000" err="1">
                <a:latin typeface="Arial"/>
                <a:cs typeface="Arial"/>
              </a:rPr>
              <a:t>static_cast</a:t>
            </a:r>
          </a:p>
          <a:p>
            <a:r>
              <a:rPr lang="vi-VN" sz="2000" i="1">
                <a:latin typeface="Arial"/>
                <a:cs typeface="Arial"/>
              </a:rPr>
              <a:t>           </a:t>
            </a:r>
            <a:r>
              <a:rPr lang="vi-VN" sz="2000" i="1" err="1">
                <a:latin typeface="Arial"/>
                <a:cs typeface="Arial"/>
              </a:rPr>
              <a:t>Static_cast</a:t>
            </a:r>
            <a:r>
              <a:rPr lang="vi-VN" sz="2000" i="1">
                <a:latin typeface="Arial"/>
                <a:cs typeface="Arial"/>
              </a:rPr>
              <a:t> &lt;</a:t>
            </a:r>
            <a:r>
              <a:rPr lang="vi-VN" sz="2000" i="1" err="1">
                <a:latin typeface="Arial"/>
                <a:cs typeface="Arial"/>
              </a:rPr>
              <a:t>dest_type</a:t>
            </a:r>
            <a:r>
              <a:rPr lang="vi-VN" sz="2000" i="1">
                <a:latin typeface="Arial"/>
                <a:cs typeface="Arial"/>
              </a:rPr>
              <a:t>&gt; (</a:t>
            </a:r>
            <a:r>
              <a:rPr lang="vi-VN" sz="2000" i="1" err="1">
                <a:latin typeface="Arial"/>
                <a:cs typeface="Arial"/>
              </a:rPr>
              <a:t>source</a:t>
            </a:r>
            <a:r>
              <a:rPr lang="vi-VN" sz="2000" i="1">
                <a:latin typeface="Arial"/>
                <a:cs typeface="Arial"/>
              </a:rPr>
              <a:t>);</a:t>
            </a:r>
          </a:p>
          <a:p>
            <a:endParaRPr lang="vi-VN" sz="2000" i="1">
              <a:latin typeface="Arial"/>
              <a:cs typeface="Arial"/>
            </a:endParaRPr>
          </a:p>
          <a:p>
            <a:endParaRPr lang="vi-VN" sz="2000" i="1">
              <a:latin typeface="Arial"/>
              <a:cs typeface="Arial"/>
            </a:endParaRPr>
          </a:p>
        </p:txBody>
      </p:sp>
      <p:pic>
        <p:nvPicPr>
          <p:cNvPr id="5" name="Hình ảnh 4" descr="Ảnh có chứa văn bản, ảnh chụp màn hình, phần mềm, màn hình&#10;&#10;Mô tả được tự động tạo">
            <a:extLst>
              <a:ext uri="{FF2B5EF4-FFF2-40B4-BE49-F238E27FC236}">
                <a16:creationId xmlns:a16="http://schemas.microsoft.com/office/drawing/2014/main" id="{F811F9DE-666F-5550-BB23-E5B55314E062}"/>
              </a:ext>
            </a:extLst>
          </p:cNvPr>
          <p:cNvPicPr>
            <a:picLocks noChangeAspect="1"/>
          </p:cNvPicPr>
          <p:nvPr/>
        </p:nvPicPr>
        <p:blipFill>
          <a:blip r:embed="rId2"/>
          <a:stretch>
            <a:fillRect/>
          </a:stretch>
        </p:blipFill>
        <p:spPr>
          <a:xfrm>
            <a:off x="6402191" y="3676337"/>
            <a:ext cx="3879631" cy="3088890"/>
          </a:xfrm>
          <a:prstGeom prst="rect">
            <a:avLst/>
          </a:prstGeom>
        </p:spPr>
      </p:pic>
      <p:pic>
        <p:nvPicPr>
          <p:cNvPr id="6" name="Hình ảnh 5" descr="Ảnh có chứa văn bản, Phông chữ, ảnh chụp màn hình&#10;&#10;Mô tả được tự động tạo">
            <a:extLst>
              <a:ext uri="{FF2B5EF4-FFF2-40B4-BE49-F238E27FC236}">
                <a16:creationId xmlns:a16="http://schemas.microsoft.com/office/drawing/2014/main" id="{29C99A8F-F6CA-4D4E-28DA-8283BB32BED6}"/>
              </a:ext>
            </a:extLst>
          </p:cNvPr>
          <p:cNvPicPr>
            <a:picLocks noChangeAspect="1"/>
          </p:cNvPicPr>
          <p:nvPr/>
        </p:nvPicPr>
        <p:blipFill>
          <a:blip r:embed="rId3"/>
          <a:stretch>
            <a:fillRect/>
          </a:stretch>
        </p:blipFill>
        <p:spPr>
          <a:xfrm>
            <a:off x="1553136" y="5138168"/>
            <a:ext cx="4278405" cy="716634"/>
          </a:xfrm>
          <a:prstGeom prst="rect">
            <a:avLst/>
          </a:prstGeom>
        </p:spPr>
      </p:pic>
    </p:spTree>
    <p:extLst>
      <p:ext uri="{BB962C8B-B14F-4D97-AF65-F5344CB8AC3E}">
        <p14:creationId xmlns:p14="http://schemas.microsoft.com/office/powerpoint/2010/main" val="358273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DA5B-CBE2-21E2-613D-2F3C1703D35E}"/>
              </a:ext>
            </a:extLst>
          </p:cNvPr>
          <p:cNvSpPr>
            <a:spLocks noGrp="1"/>
          </p:cNvSpPr>
          <p:nvPr>
            <p:ph type="title"/>
          </p:nvPr>
        </p:nvSpPr>
        <p:spPr/>
        <p:txBody>
          <a:bodyPr/>
          <a:lstStyle/>
          <a:p>
            <a:r>
              <a:rPr lang="en-US" err="1"/>
              <a:t>Reintepret_cast</a:t>
            </a:r>
          </a:p>
        </p:txBody>
      </p:sp>
      <p:sp>
        <p:nvSpPr>
          <p:cNvPr id="13" name="TextBox 12">
            <a:extLst>
              <a:ext uri="{FF2B5EF4-FFF2-40B4-BE49-F238E27FC236}">
                <a16:creationId xmlns:a16="http://schemas.microsoft.com/office/drawing/2014/main" id="{015CB2F2-1C63-E188-407D-730928C0784C}"/>
              </a:ext>
            </a:extLst>
          </p:cNvPr>
          <p:cNvSpPr txBox="1"/>
          <p:nvPr/>
        </p:nvSpPr>
        <p:spPr>
          <a:xfrm>
            <a:off x="811947" y="2355157"/>
            <a:ext cx="66556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unito"/>
                <a:hlinkClick r:id="rId2"/>
              </a:rPr>
              <a:t>Toán tử reinterpret_cast </a:t>
            </a:r>
            <a:r>
              <a:rPr lang="en-US">
                <a:latin typeface="Nunito"/>
              </a:rPr>
              <a:t>được sử dụng để chuyển đổi con trỏ sang bất kỳ loại con trỏ nào khác. Nó không thực hiện bất kỳ kiểm tra nào xem con trỏ được chuyển đổi có cùng loại hay không.</a:t>
            </a:r>
            <a:endParaRPr lang="en-US"/>
          </a:p>
        </p:txBody>
      </p:sp>
      <p:pic>
        <p:nvPicPr>
          <p:cNvPr id="14" name="Picture 13" descr="A black and white text&#10;&#10;Description automatically generated">
            <a:extLst>
              <a:ext uri="{FF2B5EF4-FFF2-40B4-BE49-F238E27FC236}">
                <a16:creationId xmlns:a16="http://schemas.microsoft.com/office/drawing/2014/main" id="{8B853979-63D4-141C-24D2-4959B0F27727}"/>
              </a:ext>
            </a:extLst>
          </p:cNvPr>
          <p:cNvPicPr>
            <a:picLocks noChangeAspect="1"/>
          </p:cNvPicPr>
          <p:nvPr/>
        </p:nvPicPr>
        <p:blipFill>
          <a:blip r:embed="rId3"/>
          <a:stretch>
            <a:fillRect/>
          </a:stretch>
        </p:blipFill>
        <p:spPr>
          <a:xfrm>
            <a:off x="863173" y="4270393"/>
            <a:ext cx="3056964" cy="814524"/>
          </a:xfrm>
          <a:prstGeom prst="rect">
            <a:avLst/>
          </a:prstGeom>
        </p:spPr>
      </p:pic>
      <p:pic>
        <p:nvPicPr>
          <p:cNvPr id="15" name="Picture 14" descr="A screenshot of a computer program&#10;&#10;Description automatically generated">
            <a:extLst>
              <a:ext uri="{FF2B5EF4-FFF2-40B4-BE49-F238E27FC236}">
                <a16:creationId xmlns:a16="http://schemas.microsoft.com/office/drawing/2014/main" id="{03864ED4-3E1A-79D3-0DEF-AF52799C7ACC}"/>
              </a:ext>
            </a:extLst>
          </p:cNvPr>
          <p:cNvPicPr>
            <a:picLocks noChangeAspect="1"/>
          </p:cNvPicPr>
          <p:nvPr/>
        </p:nvPicPr>
        <p:blipFill>
          <a:blip r:embed="rId4"/>
          <a:stretch>
            <a:fillRect/>
          </a:stretch>
        </p:blipFill>
        <p:spPr>
          <a:xfrm>
            <a:off x="5102200" y="3252754"/>
            <a:ext cx="5093231" cy="3304442"/>
          </a:xfrm>
          <a:prstGeom prst="rect">
            <a:avLst/>
          </a:prstGeom>
        </p:spPr>
      </p:pic>
    </p:spTree>
    <p:extLst>
      <p:ext uri="{BB962C8B-B14F-4D97-AF65-F5344CB8AC3E}">
        <p14:creationId xmlns:p14="http://schemas.microsoft.com/office/powerpoint/2010/main" val="51936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7A44-073B-5CA0-4DB9-5B691F54B8A7}"/>
              </a:ext>
            </a:extLst>
          </p:cNvPr>
          <p:cNvSpPr>
            <a:spLocks noGrp="1"/>
          </p:cNvSpPr>
          <p:nvPr>
            <p:ph type="title"/>
          </p:nvPr>
        </p:nvSpPr>
        <p:spPr/>
        <p:txBody>
          <a:bodyPr/>
          <a:lstStyle/>
          <a:p>
            <a:r>
              <a:rPr lang="en-US"/>
              <a:t>Const cast</a:t>
            </a:r>
          </a:p>
        </p:txBody>
      </p:sp>
      <p:sp>
        <p:nvSpPr>
          <p:cNvPr id="3" name="Content Placeholder 2">
            <a:extLst>
              <a:ext uri="{FF2B5EF4-FFF2-40B4-BE49-F238E27FC236}">
                <a16:creationId xmlns:a16="http://schemas.microsoft.com/office/drawing/2014/main" id="{7F96C7E6-2DD8-9F67-F7BA-982329ADB21C}"/>
              </a:ext>
            </a:extLst>
          </p:cNvPr>
          <p:cNvSpPr>
            <a:spLocks noGrp="1"/>
          </p:cNvSpPr>
          <p:nvPr>
            <p:ph idx="1"/>
          </p:nvPr>
        </p:nvSpPr>
        <p:spPr/>
        <p:txBody>
          <a:bodyPr vert="horz" lIns="91440" tIns="45720" rIns="91440" bIns="45720" rtlCol="0" anchor="t">
            <a:normAutofit/>
          </a:bodyPr>
          <a:lstStyle/>
          <a:p>
            <a:r>
              <a:rPr lang="en-US" sz="1300" err="1">
                <a:ea typeface="+mn-lt"/>
                <a:cs typeface="+mn-lt"/>
              </a:rPr>
              <a:t>Toán</a:t>
            </a:r>
            <a:r>
              <a:rPr lang="en-US" sz="1300">
                <a:ea typeface="+mn-lt"/>
                <a:cs typeface="+mn-lt"/>
              </a:rPr>
              <a:t> </a:t>
            </a:r>
            <a:r>
              <a:rPr lang="en-US" sz="1300" err="1">
                <a:ea typeface="+mn-lt"/>
                <a:cs typeface="+mn-lt"/>
              </a:rPr>
              <a:t>tử</a:t>
            </a:r>
            <a:r>
              <a:rPr lang="en-US" sz="1300">
                <a:ea typeface="+mn-lt"/>
                <a:cs typeface="+mn-lt"/>
              </a:rPr>
              <a:t> </a:t>
            </a:r>
            <a:r>
              <a:rPr lang="en-US" sz="1300" b="1" u="sng">
                <a:ea typeface="+mn-lt"/>
                <a:cs typeface="+mn-lt"/>
                <a:hlinkClick r:id="rId2"/>
              </a:rPr>
              <a:t>const_cast</a:t>
            </a:r>
            <a:r>
              <a:rPr lang="en-US" sz="1300">
                <a:ea typeface="+mn-lt"/>
                <a:cs typeface="+mn-lt"/>
              </a:rPr>
              <a:t> </a:t>
            </a:r>
            <a:r>
              <a:rPr lang="en-US" sz="1300" err="1">
                <a:ea typeface="+mn-lt"/>
                <a:cs typeface="+mn-lt"/>
              </a:rPr>
              <a:t>được</a:t>
            </a:r>
            <a:r>
              <a:rPr lang="en-US" sz="1300">
                <a:ea typeface="+mn-lt"/>
                <a:cs typeface="+mn-lt"/>
              </a:rPr>
              <a:t> </a:t>
            </a:r>
            <a:r>
              <a:rPr lang="en-US" sz="1300" err="1">
                <a:ea typeface="+mn-lt"/>
                <a:cs typeface="+mn-lt"/>
              </a:rPr>
              <a:t>sử</a:t>
            </a:r>
            <a:r>
              <a:rPr lang="en-US" sz="1300">
                <a:ea typeface="+mn-lt"/>
                <a:cs typeface="+mn-lt"/>
              </a:rPr>
              <a:t> </a:t>
            </a:r>
            <a:r>
              <a:rPr lang="en-US" sz="1300" err="1">
                <a:ea typeface="+mn-lt"/>
                <a:cs typeface="+mn-lt"/>
              </a:rPr>
              <a:t>dụng</a:t>
            </a:r>
            <a:r>
              <a:rPr lang="en-US" sz="1300">
                <a:ea typeface="+mn-lt"/>
                <a:cs typeface="+mn-lt"/>
              </a:rPr>
              <a:t> </a:t>
            </a:r>
            <a:r>
              <a:rPr lang="en-US" sz="1300" err="1">
                <a:ea typeface="+mn-lt"/>
                <a:cs typeface="+mn-lt"/>
              </a:rPr>
              <a:t>để</a:t>
            </a:r>
            <a:r>
              <a:rPr lang="en-US" sz="1300">
                <a:ea typeface="+mn-lt"/>
                <a:cs typeface="+mn-lt"/>
              </a:rPr>
              <a:t> </a:t>
            </a:r>
            <a:r>
              <a:rPr lang="en-US" sz="1300" err="1">
                <a:ea typeface="+mn-lt"/>
                <a:cs typeface="+mn-lt"/>
              </a:rPr>
              <a:t>sửa</a:t>
            </a:r>
            <a:r>
              <a:rPr lang="en-US" sz="1300">
                <a:ea typeface="+mn-lt"/>
                <a:cs typeface="+mn-lt"/>
              </a:rPr>
              <a:t> </a:t>
            </a:r>
            <a:r>
              <a:rPr lang="en-US" sz="1300" err="1">
                <a:ea typeface="+mn-lt"/>
                <a:cs typeface="+mn-lt"/>
              </a:rPr>
              <a:t>đổi</a:t>
            </a:r>
            <a:r>
              <a:rPr lang="en-US" sz="1300">
                <a:ea typeface="+mn-lt"/>
                <a:cs typeface="+mn-lt"/>
              </a:rPr>
              <a:t> const. </a:t>
            </a:r>
            <a:r>
              <a:rPr lang="en-US" sz="1300" err="1">
                <a:ea typeface="+mn-lt"/>
                <a:cs typeface="+mn-lt"/>
              </a:rPr>
              <a:t>Nó</a:t>
            </a:r>
            <a:r>
              <a:rPr lang="en-US" sz="1300">
                <a:ea typeface="+mn-lt"/>
                <a:cs typeface="+mn-lt"/>
              </a:rPr>
              <a:t> </a:t>
            </a:r>
            <a:r>
              <a:rPr lang="en-US" sz="1300" err="1">
                <a:ea typeface="+mn-lt"/>
                <a:cs typeface="+mn-lt"/>
              </a:rPr>
              <a:t>cho</a:t>
            </a:r>
            <a:r>
              <a:rPr lang="en-US" sz="1300">
                <a:ea typeface="+mn-lt"/>
                <a:cs typeface="+mn-lt"/>
              </a:rPr>
              <a:t> </a:t>
            </a:r>
            <a:r>
              <a:rPr lang="en-US" sz="1300" err="1">
                <a:ea typeface="+mn-lt"/>
                <a:cs typeface="+mn-lt"/>
              </a:rPr>
              <a:t>phép</a:t>
            </a:r>
            <a:r>
              <a:rPr lang="en-US" sz="1300">
                <a:ea typeface="+mn-lt"/>
                <a:cs typeface="+mn-lt"/>
              </a:rPr>
              <a:t> </a:t>
            </a:r>
            <a:r>
              <a:rPr lang="en-US" sz="1300" err="1">
                <a:ea typeface="+mn-lt"/>
                <a:cs typeface="+mn-lt"/>
              </a:rPr>
              <a:t>các</a:t>
            </a:r>
            <a:r>
              <a:rPr lang="en-US" sz="1300">
                <a:ea typeface="+mn-lt"/>
                <a:cs typeface="+mn-lt"/>
              </a:rPr>
              <a:t> </a:t>
            </a:r>
            <a:r>
              <a:rPr lang="en-US" sz="1300" err="1">
                <a:ea typeface="+mn-lt"/>
                <a:cs typeface="+mn-lt"/>
              </a:rPr>
              <a:t>lập</a:t>
            </a:r>
            <a:r>
              <a:rPr lang="en-US" sz="1300">
                <a:ea typeface="+mn-lt"/>
                <a:cs typeface="+mn-lt"/>
              </a:rPr>
              <a:t> </a:t>
            </a:r>
            <a:r>
              <a:rPr lang="en-US" sz="1300" err="1">
                <a:ea typeface="+mn-lt"/>
                <a:cs typeface="+mn-lt"/>
              </a:rPr>
              <a:t>trình</a:t>
            </a:r>
            <a:r>
              <a:rPr lang="en-US" sz="1300">
                <a:ea typeface="+mn-lt"/>
                <a:cs typeface="+mn-lt"/>
              </a:rPr>
              <a:t> </a:t>
            </a:r>
            <a:r>
              <a:rPr lang="en-US" sz="1300" err="1">
                <a:ea typeface="+mn-lt"/>
                <a:cs typeface="+mn-lt"/>
              </a:rPr>
              <a:t>viên</a:t>
            </a:r>
            <a:r>
              <a:rPr lang="en-US" sz="1300">
                <a:ea typeface="+mn-lt"/>
                <a:cs typeface="+mn-lt"/>
              </a:rPr>
              <a:t> </a:t>
            </a:r>
            <a:r>
              <a:rPr lang="en-US" sz="1300" err="1">
                <a:ea typeface="+mn-lt"/>
                <a:cs typeface="+mn-lt"/>
              </a:rPr>
              <a:t>tạm</a:t>
            </a:r>
            <a:r>
              <a:rPr lang="en-US" sz="1300">
                <a:ea typeface="+mn-lt"/>
                <a:cs typeface="+mn-lt"/>
              </a:rPr>
              <a:t> </a:t>
            </a:r>
            <a:r>
              <a:rPr lang="en-US" sz="1300" err="1">
                <a:ea typeface="+mn-lt"/>
                <a:cs typeface="+mn-lt"/>
              </a:rPr>
              <a:t>thời</a:t>
            </a:r>
            <a:r>
              <a:rPr lang="en-US" sz="1300">
                <a:ea typeface="+mn-lt"/>
                <a:cs typeface="+mn-lt"/>
              </a:rPr>
              <a:t> </a:t>
            </a:r>
            <a:r>
              <a:rPr lang="en-US" sz="1300" err="1">
                <a:ea typeface="+mn-lt"/>
                <a:cs typeface="+mn-lt"/>
              </a:rPr>
              <a:t>loại</a:t>
            </a:r>
            <a:r>
              <a:rPr lang="en-US" sz="1300">
                <a:ea typeface="+mn-lt"/>
                <a:cs typeface="+mn-lt"/>
              </a:rPr>
              <a:t> </a:t>
            </a:r>
            <a:r>
              <a:rPr lang="en-US" sz="1300" err="1">
                <a:ea typeface="+mn-lt"/>
                <a:cs typeface="+mn-lt"/>
              </a:rPr>
              <a:t>bỏ</a:t>
            </a:r>
            <a:r>
              <a:rPr lang="en-US" sz="1300">
                <a:ea typeface="+mn-lt"/>
                <a:cs typeface="+mn-lt"/>
              </a:rPr>
              <a:t> </a:t>
            </a:r>
            <a:r>
              <a:rPr lang="en-US" sz="1300" err="1">
                <a:ea typeface="+mn-lt"/>
                <a:cs typeface="+mn-lt"/>
              </a:rPr>
              <a:t>hằng</a:t>
            </a:r>
            <a:r>
              <a:rPr lang="en-US" sz="1300">
                <a:ea typeface="+mn-lt"/>
                <a:cs typeface="+mn-lt"/>
              </a:rPr>
              <a:t> </a:t>
            </a:r>
            <a:r>
              <a:rPr lang="en-US" sz="1300" err="1">
                <a:ea typeface="+mn-lt"/>
                <a:cs typeface="+mn-lt"/>
              </a:rPr>
              <a:t>số</a:t>
            </a:r>
            <a:r>
              <a:rPr lang="en-US" sz="1300">
                <a:ea typeface="+mn-lt"/>
                <a:cs typeface="+mn-lt"/>
              </a:rPr>
              <a:t> </a:t>
            </a:r>
            <a:r>
              <a:rPr lang="en-US" sz="1300" err="1">
                <a:ea typeface="+mn-lt"/>
                <a:cs typeface="+mn-lt"/>
              </a:rPr>
              <a:t>của</a:t>
            </a:r>
            <a:r>
              <a:rPr lang="en-US" sz="1300">
                <a:ea typeface="+mn-lt"/>
                <a:cs typeface="+mn-lt"/>
              </a:rPr>
              <a:t> </a:t>
            </a:r>
            <a:r>
              <a:rPr lang="en-US" sz="1300" err="1">
                <a:ea typeface="+mn-lt"/>
                <a:cs typeface="+mn-lt"/>
              </a:rPr>
              <a:t>một</a:t>
            </a:r>
            <a:r>
              <a:rPr lang="en-US" sz="1300">
                <a:ea typeface="+mn-lt"/>
                <a:cs typeface="+mn-lt"/>
              </a:rPr>
              <a:t> </a:t>
            </a:r>
            <a:r>
              <a:rPr lang="en-US" sz="1300" err="1">
                <a:ea typeface="+mn-lt"/>
                <a:cs typeface="+mn-lt"/>
              </a:rPr>
              <a:t>đối</a:t>
            </a:r>
            <a:r>
              <a:rPr lang="en-US" sz="1300">
                <a:ea typeface="+mn-lt"/>
                <a:cs typeface="+mn-lt"/>
              </a:rPr>
              <a:t> </a:t>
            </a:r>
            <a:r>
              <a:rPr lang="en-US" sz="1300" err="1">
                <a:ea typeface="+mn-lt"/>
                <a:cs typeface="+mn-lt"/>
              </a:rPr>
              <a:t>tượng</a:t>
            </a:r>
            <a:r>
              <a:rPr lang="en-US" sz="1300">
                <a:ea typeface="+mn-lt"/>
                <a:cs typeface="+mn-lt"/>
              </a:rPr>
              <a:t> </a:t>
            </a:r>
            <a:r>
              <a:rPr lang="en-US" sz="1300" err="1">
                <a:ea typeface="+mn-lt"/>
                <a:cs typeface="+mn-lt"/>
              </a:rPr>
              <a:t>và</a:t>
            </a:r>
            <a:r>
              <a:rPr lang="en-US" sz="1300">
                <a:ea typeface="+mn-lt"/>
                <a:cs typeface="+mn-lt"/>
              </a:rPr>
              <a:t> </a:t>
            </a:r>
            <a:r>
              <a:rPr lang="en-US" sz="1300" err="1">
                <a:ea typeface="+mn-lt"/>
                <a:cs typeface="+mn-lt"/>
              </a:rPr>
              <a:t>thực</a:t>
            </a:r>
            <a:r>
              <a:rPr lang="en-US" sz="1300">
                <a:ea typeface="+mn-lt"/>
                <a:cs typeface="+mn-lt"/>
              </a:rPr>
              <a:t> </a:t>
            </a:r>
            <a:r>
              <a:rPr lang="en-US" sz="1300" err="1">
                <a:ea typeface="+mn-lt"/>
                <a:cs typeface="+mn-lt"/>
              </a:rPr>
              <a:t>hiện</a:t>
            </a:r>
            <a:r>
              <a:rPr lang="en-US" sz="1300">
                <a:ea typeface="+mn-lt"/>
                <a:cs typeface="+mn-lt"/>
              </a:rPr>
              <a:t> </a:t>
            </a:r>
            <a:r>
              <a:rPr lang="en-US" sz="1300" err="1">
                <a:ea typeface="+mn-lt"/>
                <a:cs typeface="+mn-lt"/>
              </a:rPr>
              <a:t>các</a:t>
            </a:r>
            <a:r>
              <a:rPr lang="en-US" sz="1300">
                <a:ea typeface="+mn-lt"/>
                <a:cs typeface="+mn-lt"/>
              </a:rPr>
              <a:t> </a:t>
            </a:r>
            <a:r>
              <a:rPr lang="en-US" sz="1300" err="1">
                <a:ea typeface="+mn-lt"/>
                <a:cs typeface="+mn-lt"/>
              </a:rPr>
              <a:t>sửa</a:t>
            </a:r>
            <a:r>
              <a:rPr lang="en-US" sz="1300">
                <a:ea typeface="+mn-lt"/>
                <a:cs typeface="+mn-lt"/>
              </a:rPr>
              <a:t> </a:t>
            </a:r>
            <a:r>
              <a:rPr lang="en-US" sz="1300" err="1">
                <a:ea typeface="+mn-lt"/>
                <a:cs typeface="+mn-lt"/>
              </a:rPr>
              <a:t>đổi</a:t>
            </a:r>
            <a:r>
              <a:rPr lang="en-US" sz="1300">
                <a:ea typeface="+mn-lt"/>
                <a:cs typeface="+mn-lt"/>
              </a:rPr>
              <a:t>.</a:t>
            </a:r>
            <a:endParaRPr lang="en-US" sz="1300"/>
          </a:p>
        </p:txBody>
      </p:sp>
      <p:pic>
        <p:nvPicPr>
          <p:cNvPr id="4" name="Picture 3" descr="A computer screen shot of a program code&#10;&#10;Description automatically generated">
            <a:extLst>
              <a:ext uri="{FF2B5EF4-FFF2-40B4-BE49-F238E27FC236}">
                <a16:creationId xmlns:a16="http://schemas.microsoft.com/office/drawing/2014/main" id="{5A122008-F43D-C183-0D50-1427E7D9246D}"/>
              </a:ext>
            </a:extLst>
          </p:cNvPr>
          <p:cNvPicPr>
            <a:picLocks noChangeAspect="1"/>
          </p:cNvPicPr>
          <p:nvPr/>
        </p:nvPicPr>
        <p:blipFill>
          <a:blip r:embed="rId3"/>
          <a:stretch>
            <a:fillRect/>
          </a:stretch>
        </p:blipFill>
        <p:spPr>
          <a:xfrm>
            <a:off x="1625174" y="3397139"/>
            <a:ext cx="4254393" cy="3022075"/>
          </a:xfrm>
          <a:prstGeom prst="rect">
            <a:avLst/>
          </a:prstGeom>
        </p:spPr>
      </p:pic>
      <p:pic>
        <p:nvPicPr>
          <p:cNvPr id="5" name="Picture 4">
            <a:extLst>
              <a:ext uri="{FF2B5EF4-FFF2-40B4-BE49-F238E27FC236}">
                <a16:creationId xmlns:a16="http://schemas.microsoft.com/office/drawing/2014/main" id="{1CB1F68C-154E-4358-4893-8C7617CEC061}"/>
              </a:ext>
            </a:extLst>
          </p:cNvPr>
          <p:cNvPicPr>
            <a:picLocks noChangeAspect="1"/>
          </p:cNvPicPr>
          <p:nvPr/>
        </p:nvPicPr>
        <p:blipFill>
          <a:blip r:embed="rId4"/>
          <a:stretch>
            <a:fillRect/>
          </a:stretch>
        </p:blipFill>
        <p:spPr>
          <a:xfrm>
            <a:off x="6427695" y="4262034"/>
            <a:ext cx="3357922" cy="818437"/>
          </a:xfrm>
          <a:prstGeom prst="rect">
            <a:avLst/>
          </a:prstGeom>
        </p:spPr>
      </p:pic>
    </p:spTree>
    <p:extLst>
      <p:ext uri="{BB962C8B-B14F-4D97-AF65-F5344CB8AC3E}">
        <p14:creationId xmlns:p14="http://schemas.microsoft.com/office/powerpoint/2010/main" val="121123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A7596C-08F6-CF53-EB17-C70178DEFFA5}"/>
              </a:ext>
            </a:extLst>
          </p:cNvPr>
          <p:cNvSpPr>
            <a:spLocks noGrp="1"/>
          </p:cNvSpPr>
          <p:nvPr>
            <p:ph type="title"/>
          </p:nvPr>
        </p:nvSpPr>
        <p:spPr/>
        <p:txBody>
          <a:bodyPr/>
          <a:lstStyle/>
          <a:p>
            <a:r>
              <a:rPr lang="vi-VN">
                <a:latin typeface="Times New Roman"/>
                <a:cs typeface="Times New Roman"/>
              </a:rPr>
              <a:t>Mục tiêu</a:t>
            </a:r>
            <a:endParaRPr lang="vi-VN"/>
          </a:p>
        </p:txBody>
      </p:sp>
      <p:sp>
        <p:nvSpPr>
          <p:cNvPr id="3" name="Chỗ dành sẵn cho Nội dung 2">
            <a:extLst>
              <a:ext uri="{FF2B5EF4-FFF2-40B4-BE49-F238E27FC236}">
                <a16:creationId xmlns:a16="http://schemas.microsoft.com/office/drawing/2014/main" id="{1C0BFE3B-9EC2-A911-BE79-6288AB07D939}"/>
              </a:ext>
            </a:extLst>
          </p:cNvPr>
          <p:cNvSpPr>
            <a:spLocks noGrp="1"/>
          </p:cNvSpPr>
          <p:nvPr>
            <p:ph idx="1"/>
          </p:nvPr>
        </p:nvSpPr>
        <p:spPr/>
        <p:txBody>
          <a:bodyPr vert="horz" lIns="91440" tIns="45720" rIns="91440" bIns="45720" rtlCol="0" anchor="t">
            <a:normAutofit/>
          </a:bodyPr>
          <a:lstStyle/>
          <a:p>
            <a:r>
              <a:rPr lang="vi-VN">
                <a:latin typeface="Arial"/>
                <a:cs typeface="Arial"/>
              </a:rPr>
              <a:t>Tìm hiểu các khái niệm xung quanh con trỏ</a:t>
            </a:r>
          </a:p>
          <a:p>
            <a:r>
              <a:rPr lang="vi-VN">
                <a:latin typeface="Arial"/>
                <a:cs typeface="Arial"/>
              </a:rPr>
              <a:t>Cách thao tác với con trỏ</a:t>
            </a:r>
          </a:p>
          <a:p>
            <a:r>
              <a:rPr lang="vi-VN">
                <a:latin typeface="Arial"/>
                <a:cs typeface="Arial"/>
              </a:rPr>
              <a:t>Ứng dụng của con trỏ trong chương trình</a:t>
            </a:r>
          </a:p>
        </p:txBody>
      </p:sp>
    </p:spTree>
    <p:extLst>
      <p:ext uri="{BB962C8B-B14F-4D97-AF65-F5344CB8AC3E}">
        <p14:creationId xmlns:p14="http://schemas.microsoft.com/office/powerpoint/2010/main" val="161322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5472-F965-413F-82A9-7B22A007E9CC}"/>
              </a:ext>
            </a:extLst>
          </p:cNvPr>
          <p:cNvSpPr>
            <a:spLocks noGrp="1"/>
          </p:cNvSpPr>
          <p:nvPr>
            <p:ph type="title"/>
          </p:nvPr>
        </p:nvSpPr>
        <p:spPr/>
        <p:txBody>
          <a:bodyPr/>
          <a:lstStyle/>
          <a:p>
            <a:r>
              <a:rPr lang="en-US" dirty="0"/>
              <a:t>Dynamic cast</a:t>
            </a:r>
          </a:p>
        </p:txBody>
      </p:sp>
      <p:pic>
        <p:nvPicPr>
          <p:cNvPr id="7" name="Content Placeholder 6" descr="A screen shot of a computer program&#10;&#10;Description automatically generated">
            <a:extLst>
              <a:ext uri="{FF2B5EF4-FFF2-40B4-BE49-F238E27FC236}">
                <a16:creationId xmlns:a16="http://schemas.microsoft.com/office/drawing/2014/main" id="{50300677-20C5-6767-B8A7-7FE9F5AC73CD}"/>
              </a:ext>
            </a:extLst>
          </p:cNvPr>
          <p:cNvPicPr>
            <a:picLocks noGrp="1" noChangeAspect="1"/>
          </p:cNvPicPr>
          <p:nvPr>
            <p:ph idx="1"/>
          </p:nvPr>
        </p:nvPicPr>
        <p:blipFill>
          <a:blip r:embed="rId2"/>
          <a:stretch>
            <a:fillRect/>
          </a:stretch>
        </p:blipFill>
        <p:spPr>
          <a:xfrm>
            <a:off x="1185690" y="2336873"/>
            <a:ext cx="3665867" cy="3599316"/>
          </a:xfrm>
        </p:spPr>
      </p:pic>
      <p:pic>
        <p:nvPicPr>
          <p:cNvPr id="8" name="Picture 7" descr="A screenshot of a computer program&#10;&#10;Description automatically generated">
            <a:extLst>
              <a:ext uri="{FF2B5EF4-FFF2-40B4-BE49-F238E27FC236}">
                <a16:creationId xmlns:a16="http://schemas.microsoft.com/office/drawing/2014/main" id="{6FF25BAE-3286-1118-5198-2E5B0491A4C3}"/>
              </a:ext>
            </a:extLst>
          </p:cNvPr>
          <p:cNvPicPr>
            <a:picLocks noChangeAspect="1"/>
          </p:cNvPicPr>
          <p:nvPr/>
        </p:nvPicPr>
        <p:blipFill>
          <a:blip r:embed="rId3"/>
          <a:stretch>
            <a:fillRect/>
          </a:stretch>
        </p:blipFill>
        <p:spPr>
          <a:xfrm>
            <a:off x="5883143" y="2338323"/>
            <a:ext cx="3870457" cy="3598296"/>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617F2B29-7275-9FC1-D915-36CEAAF85004}"/>
              </a:ext>
            </a:extLst>
          </p:cNvPr>
          <p:cNvPicPr>
            <a:picLocks noChangeAspect="1"/>
          </p:cNvPicPr>
          <p:nvPr/>
        </p:nvPicPr>
        <p:blipFill>
          <a:blip r:embed="rId4"/>
          <a:stretch>
            <a:fillRect/>
          </a:stretch>
        </p:blipFill>
        <p:spPr>
          <a:xfrm>
            <a:off x="9982830" y="3675216"/>
            <a:ext cx="1823762" cy="1384230"/>
          </a:xfrm>
          <a:prstGeom prst="rect">
            <a:avLst/>
          </a:prstGeom>
        </p:spPr>
      </p:pic>
    </p:spTree>
    <p:extLst>
      <p:ext uri="{BB962C8B-B14F-4D97-AF65-F5344CB8AC3E}">
        <p14:creationId xmlns:p14="http://schemas.microsoft.com/office/powerpoint/2010/main" val="72517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3D35-B029-DA6B-458E-A59F8A0ED94E}"/>
              </a:ext>
            </a:extLst>
          </p:cNvPr>
          <p:cNvSpPr>
            <a:spLocks noGrp="1"/>
          </p:cNvSpPr>
          <p:nvPr>
            <p:ph type="title"/>
          </p:nvPr>
        </p:nvSpPr>
        <p:spPr/>
        <p:txBody>
          <a:bodyPr/>
          <a:lstStyle/>
          <a:p>
            <a:r>
              <a:rPr lang="en-US"/>
              <a:t>Reference and pointers</a:t>
            </a:r>
          </a:p>
        </p:txBody>
      </p:sp>
      <p:pic>
        <p:nvPicPr>
          <p:cNvPr id="4" name="Content Placeholder 3">
            <a:extLst>
              <a:ext uri="{FF2B5EF4-FFF2-40B4-BE49-F238E27FC236}">
                <a16:creationId xmlns:a16="http://schemas.microsoft.com/office/drawing/2014/main" id="{282F4C20-1B9F-D8AB-7A42-7DBD27BB571A}"/>
              </a:ext>
            </a:extLst>
          </p:cNvPr>
          <p:cNvPicPr>
            <a:picLocks noGrp="1" noChangeAspect="1"/>
          </p:cNvPicPr>
          <p:nvPr>
            <p:ph idx="1"/>
          </p:nvPr>
        </p:nvPicPr>
        <p:blipFill>
          <a:blip r:embed="rId2"/>
          <a:stretch>
            <a:fillRect/>
          </a:stretch>
        </p:blipFill>
        <p:spPr>
          <a:xfrm>
            <a:off x="935463" y="2347605"/>
            <a:ext cx="9361154" cy="3599316"/>
          </a:xfrm>
        </p:spPr>
      </p:pic>
    </p:spTree>
    <p:extLst>
      <p:ext uri="{BB962C8B-B14F-4D97-AF65-F5344CB8AC3E}">
        <p14:creationId xmlns:p14="http://schemas.microsoft.com/office/powerpoint/2010/main" val="342176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3D35-B029-DA6B-458E-A59F8A0ED94E}"/>
              </a:ext>
            </a:extLst>
          </p:cNvPr>
          <p:cNvSpPr>
            <a:spLocks noGrp="1"/>
          </p:cNvSpPr>
          <p:nvPr>
            <p:ph type="title"/>
          </p:nvPr>
        </p:nvSpPr>
        <p:spPr/>
        <p:txBody>
          <a:bodyPr/>
          <a:lstStyle/>
          <a:p>
            <a:r>
              <a:rPr lang="en-US"/>
              <a:t>Pass-by-value and Pass-by-reference</a:t>
            </a:r>
          </a:p>
        </p:txBody>
      </p:sp>
      <p:sp>
        <p:nvSpPr>
          <p:cNvPr id="5" name="Chỗ dành sẵn cho Nội dung 4">
            <a:extLst>
              <a:ext uri="{FF2B5EF4-FFF2-40B4-BE49-F238E27FC236}">
                <a16:creationId xmlns:a16="http://schemas.microsoft.com/office/drawing/2014/main" id="{D8D58DD6-1EC8-8F1C-81C9-9EF5E649F068}"/>
              </a:ext>
            </a:extLst>
          </p:cNvPr>
          <p:cNvSpPr>
            <a:spLocks noGrp="1"/>
          </p:cNvSpPr>
          <p:nvPr>
            <p:ph idx="1"/>
          </p:nvPr>
        </p:nvSpPr>
        <p:spPr>
          <a:xfrm>
            <a:off x="464231" y="2223142"/>
            <a:ext cx="10967263" cy="3599316"/>
          </a:xfrm>
        </p:spPr>
        <p:txBody>
          <a:bodyPr vert="horz" lIns="91440" tIns="45720" rIns="91440" bIns="45720" rtlCol="0" anchor="t">
            <a:normAutofit/>
          </a:bodyPr>
          <a:lstStyle/>
          <a:p>
            <a:r>
              <a:rPr lang="vi-VN" sz="2000" err="1">
                <a:latin typeface="Arial"/>
                <a:cs typeface="Arial"/>
              </a:rPr>
              <a:t>Pass-by-value</a:t>
            </a:r>
            <a:r>
              <a:rPr lang="vi-VN" sz="2000">
                <a:latin typeface="Arial"/>
                <a:cs typeface="Arial"/>
              </a:rPr>
              <a:t>: </a:t>
            </a:r>
          </a:p>
          <a:p>
            <a:pPr marL="0" indent="0">
              <a:buNone/>
            </a:pPr>
            <a:r>
              <a:rPr lang="vi-VN" sz="1800">
                <a:latin typeface="Arial"/>
                <a:ea typeface="+mn-lt"/>
                <a:cs typeface="Arial"/>
              </a:rPr>
              <a:t>Khi  truyền theo giá trị, trình biên dịch sẽ sao chép giá trị của một đối số trong hàm gọi sang một tham số tương ứng trong định nghĩa hàm được gọi. </a:t>
            </a:r>
          </a:p>
          <a:p>
            <a:pPr marL="0" indent="0">
              <a:buNone/>
            </a:pPr>
            <a:r>
              <a:rPr lang="vi-VN" sz="1800">
                <a:latin typeface="Arial"/>
                <a:ea typeface="+mn-lt"/>
                <a:cs typeface="Arial"/>
              </a:rPr>
              <a:t>Tham số trong hàm được gọi được khởi tạo với giá trị của đối số đã truyền. Miễn là tham số chưa được khai báo là hằng số, giá trị của tham số có thể được thay đổi, nhưng các thay đổi chỉ được thực hiện trong phạm vi của hàm được gọi mà thôi</a:t>
            </a:r>
            <a:endParaRPr lang="vi-VN">
              <a:latin typeface="Arial" panose="020B0604020202020204" pitchFamily="34" charset="0"/>
              <a:ea typeface="+mn-lt"/>
              <a:cs typeface="Arial" panose="020B0604020202020204" pitchFamily="34" charset="0"/>
            </a:endParaRPr>
          </a:p>
          <a:p>
            <a:pPr marL="0" indent="0">
              <a:buNone/>
            </a:pPr>
            <a:r>
              <a:rPr lang="vi-VN" sz="1800">
                <a:latin typeface="Arial"/>
                <a:ea typeface="+mn-lt"/>
                <a:cs typeface="Arial"/>
              </a:rPr>
              <a:t>Chúng không ảnh hưởng đến giá trị của đối số trong hàm gọi.</a:t>
            </a:r>
            <a:endParaRPr lang="vi-VN">
              <a:latin typeface="Arial"/>
              <a:cs typeface="Arial"/>
            </a:endParaRPr>
          </a:p>
          <a:p>
            <a:pPr marL="0" indent="0">
              <a:buNone/>
            </a:pPr>
            <a:endParaRPr lang="vi-VN" sz="1800">
              <a:latin typeface="Arial" panose="020B0604020202020204" pitchFamily="34" charset="0"/>
              <a:cs typeface="Arial" panose="020B0604020202020204" pitchFamily="34" charset="0"/>
            </a:endParaRPr>
          </a:p>
          <a:p>
            <a:pPr marL="0" indent="0">
              <a:buNone/>
            </a:pPr>
            <a:endParaRPr lang="vi-VN" sz="1800">
              <a:latin typeface="Arial" panose="020B0604020202020204" pitchFamily="34" charset="0"/>
              <a:cs typeface="Arial" panose="020B0604020202020204" pitchFamily="34" charset="0"/>
            </a:endParaRPr>
          </a:p>
          <a:p>
            <a:pPr marL="0" indent="0">
              <a:buNone/>
            </a:pPr>
            <a:endParaRPr lang="vi-VN" sz="1800">
              <a:latin typeface="Arial" panose="020B0604020202020204" pitchFamily="34" charset="0"/>
              <a:cs typeface="Arial" panose="020B0604020202020204" pitchFamily="34" charset="0"/>
            </a:endParaRPr>
          </a:p>
          <a:p>
            <a:pPr marL="0" indent="0">
              <a:buNone/>
            </a:pPr>
            <a:endParaRPr lang="vi-VN" sz="1800">
              <a:latin typeface="Arial" panose="020B0604020202020204" pitchFamily="34" charset="0"/>
              <a:cs typeface="Arial" panose="020B0604020202020204" pitchFamily="34" charset="0"/>
            </a:endParaRPr>
          </a:p>
        </p:txBody>
      </p:sp>
      <p:pic>
        <p:nvPicPr>
          <p:cNvPr id="6" name="Hình ảnh 5" descr="Ảnh có chứa văn bản, ảnh chụp màn hình, phần mềm, Phông chữ&#10;&#10;Mô tả được tự động tạo">
            <a:extLst>
              <a:ext uri="{FF2B5EF4-FFF2-40B4-BE49-F238E27FC236}">
                <a16:creationId xmlns:a16="http://schemas.microsoft.com/office/drawing/2014/main" id="{10579E63-1FFC-6058-F318-8F3AFB5D45BD}"/>
              </a:ext>
            </a:extLst>
          </p:cNvPr>
          <p:cNvPicPr>
            <a:picLocks noChangeAspect="1"/>
          </p:cNvPicPr>
          <p:nvPr/>
        </p:nvPicPr>
        <p:blipFill>
          <a:blip r:embed="rId2"/>
          <a:stretch>
            <a:fillRect/>
          </a:stretch>
        </p:blipFill>
        <p:spPr>
          <a:xfrm>
            <a:off x="7362967" y="3865345"/>
            <a:ext cx="3857767" cy="2823579"/>
          </a:xfrm>
          <a:prstGeom prst="rect">
            <a:avLst/>
          </a:prstGeom>
        </p:spPr>
      </p:pic>
      <p:pic>
        <p:nvPicPr>
          <p:cNvPr id="7" name="Hình ảnh 6" descr="Ảnh có chứa văn bản, Phông chữ, ảnh chụp màn hình&#10;&#10;Mô tả được tự động tạo">
            <a:extLst>
              <a:ext uri="{FF2B5EF4-FFF2-40B4-BE49-F238E27FC236}">
                <a16:creationId xmlns:a16="http://schemas.microsoft.com/office/drawing/2014/main" id="{68B463EB-5409-89D7-9912-D185454E9E8C}"/>
              </a:ext>
            </a:extLst>
          </p:cNvPr>
          <p:cNvPicPr>
            <a:picLocks noChangeAspect="1"/>
          </p:cNvPicPr>
          <p:nvPr/>
        </p:nvPicPr>
        <p:blipFill>
          <a:blip r:embed="rId3"/>
          <a:stretch>
            <a:fillRect/>
          </a:stretch>
        </p:blipFill>
        <p:spPr>
          <a:xfrm>
            <a:off x="2483893" y="5120570"/>
            <a:ext cx="4676632" cy="1063754"/>
          </a:xfrm>
          <a:prstGeom prst="rect">
            <a:avLst/>
          </a:prstGeom>
        </p:spPr>
      </p:pic>
    </p:spTree>
    <p:extLst>
      <p:ext uri="{BB962C8B-B14F-4D97-AF65-F5344CB8AC3E}">
        <p14:creationId xmlns:p14="http://schemas.microsoft.com/office/powerpoint/2010/main" val="328876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3D35-B029-DA6B-458E-A59F8A0ED94E}"/>
              </a:ext>
            </a:extLst>
          </p:cNvPr>
          <p:cNvSpPr>
            <a:spLocks noGrp="1"/>
          </p:cNvSpPr>
          <p:nvPr>
            <p:ph type="title"/>
          </p:nvPr>
        </p:nvSpPr>
        <p:spPr/>
        <p:txBody>
          <a:bodyPr/>
          <a:lstStyle/>
          <a:p>
            <a:r>
              <a:rPr lang="en-US"/>
              <a:t>Pass-by-value and Pass-by-reference</a:t>
            </a:r>
          </a:p>
        </p:txBody>
      </p:sp>
      <p:sp>
        <p:nvSpPr>
          <p:cNvPr id="5" name="Chỗ dành sẵn cho Nội dung 4">
            <a:extLst>
              <a:ext uri="{FF2B5EF4-FFF2-40B4-BE49-F238E27FC236}">
                <a16:creationId xmlns:a16="http://schemas.microsoft.com/office/drawing/2014/main" id="{D8D58DD6-1EC8-8F1C-81C9-9EF5E649F068}"/>
              </a:ext>
            </a:extLst>
          </p:cNvPr>
          <p:cNvSpPr>
            <a:spLocks noGrp="1"/>
          </p:cNvSpPr>
          <p:nvPr>
            <p:ph idx="1"/>
          </p:nvPr>
        </p:nvSpPr>
        <p:spPr>
          <a:xfrm>
            <a:off x="464231" y="2223142"/>
            <a:ext cx="10967263" cy="3599316"/>
          </a:xfrm>
        </p:spPr>
        <p:txBody>
          <a:bodyPr vert="horz" lIns="91440" tIns="45720" rIns="91440" bIns="45720" rtlCol="0" anchor="t">
            <a:normAutofit/>
          </a:bodyPr>
          <a:lstStyle/>
          <a:p>
            <a:r>
              <a:rPr lang="vi-VN" sz="2800" err="1">
                <a:latin typeface="Arial"/>
                <a:cs typeface="Arial"/>
              </a:rPr>
              <a:t>Pass-by-reference</a:t>
            </a:r>
            <a:r>
              <a:rPr lang="vi-VN" sz="2800">
                <a:latin typeface="Arial"/>
                <a:cs typeface="Arial"/>
              </a:rPr>
              <a:t>: </a:t>
            </a:r>
          </a:p>
          <a:p>
            <a:pPr marL="0" indent="0">
              <a:buNone/>
            </a:pPr>
            <a:r>
              <a:rPr lang="vi-VN">
                <a:latin typeface="Arial"/>
                <a:cs typeface="Arial"/>
              </a:rPr>
              <a:t>Truyền tham chiếu là dùng địa chỉ làm đối số cho hàm thay vì giá trị của biến, điều này có thể khiến giá trị thực của biến bị thay đổi </a:t>
            </a:r>
          </a:p>
        </p:txBody>
      </p:sp>
      <p:pic>
        <p:nvPicPr>
          <p:cNvPr id="3" name="Hình ảnh 2" descr="Ảnh có chứa văn bản, ảnh chụp màn hình, phần mềm&#10;&#10;Mô tả được tự động tạo">
            <a:extLst>
              <a:ext uri="{FF2B5EF4-FFF2-40B4-BE49-F238E27FC236}">
                <a16:creationId xmlns:a16="http://schemas.microsoft.com/office/drawing/2014/main" id="{9CC0C4C8-EE4D-95C2-AE58-37714C5AE6F7}"/>
              </a:ext>
            </a:extLst>
          </p:cNvPr>
          <p:cNvPicPr>
            <a:picLocks noChangeAspect="1"/>
          </p:cNvPicPr>
          <p:nvPr/>
        </p:nvPicPr>
        <p:blipFill>
          <a:blip r:embed="rId2"/>
          <a:stretch>
            <a:fillRect/>
          </a:stretch>
        </p:blipFill>
        <p:spPr>
          <a:xfrm>
            <a:off x="1164608" y="3961248"/>
            <a:ext cx="3823647" cy="2745505"/>
          </a:xfrm>
          <a:prstGeom prst="rect">
            <a:avLst/>
          </a:prstGeom>
        </p:spPr>
      </p:pic>
      <p:pic>
        <p:nvPicPr>
          <p:cNvPr id="8" name="Hình ảnh 7" descr="Ảnh có chứa văn bản, Phông chữ, ảnh chụp màn hình&#10;&#10;Mô tả được tự động tạo">
            <a:extLst>
              <a:ext uri="{FF2B5EF4-FFF2-40B4-BE49-F238E27FC236}">
                <a16:creationId xmlns:a16="http://schemas.microsoft.com/office/drawing/2014/main" id="{AE30519B-3EC6-DCB3-1296-D3571BC74074}"/>
              </a:ext>
            </a:extLst>
          </p:cNvPr>
          <p:cNvPicPr>
            <a:picLocks noChangeAspect="1"/>
          </p:cNvPicPr>
          <p:nvPr/>
        </p:nvPicPr>
        <p:blipFill>
          <a:blip r:embed="rId3"/>
          <a:stretch>
            <a:fillRect/>
          </a:stretch>
        </p:blipFill>
        <p:spPr>
          <a:xfrm>
            <a:off x="5261020" y="4023777"/>
            <a:ext cx="5587284" cy="634954"/>
          </a:xfrm>
          <a:prstGeom prst="rect">
            <a:avLst/>
          </a:prstGeom>
        </p:spPr>
      </p:pic>
    </p:spTree>
    <p:extLst>
      <p:ext uri="{BB962C8B-B14F-4D97-AF65-F5344CB8AC3E}">
        <p14:creationId xmlns:p14="http://schemas.microsoft.com/office/powerpoint/2010/main" val="3412718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3D35-B029-DA6B-458E-A59F8A0ED94E}"/>
              </a:ext>
            </a:extLst>
          </p:cNvPr>
          <p:cNvSpPr>
            <a:spLocks noGrp="1"/>
          </p:cNvSpPr>
          <p:nvPr>
            <p:ph type="title"/>
          </p:nvPr>
        </p:nvSpPr>
        <p:spPr/>
        <p:txBody>
          <a:bodyPr/>
          <a:lstStyle/>
          <a:p>
            <a:r>
              <a:rPr lang="en-US"/>
              <a:t>Pass-by-pointer</a:t>
            </a:r>
          </a:p>
        </p:txBody>
      </p:sp>
      <p:sp>
        <p:nvSpPr>
          <p:cNvPr id="8" name="Hộp Văn bản 7">
            <a:extLst>
              <a:ext uri="{FF2B5EF4-FFF2-40B4-BE49-F238E27FC236}">
                <a16:creationId xmlns:a16="http://schemas.microsoft.com/office/drawing/2014/main" id="{F76DDA78-B642-B40B-48DE-93207D4F68C1}"/>
              </a:ext>
            </a:extLst>
          </p:cNvPr>
          <p:cNvSpPr txBox="1"/>
          <p:nvPr/>
        </p:nvSpPr>
        <p:spPr>
          <a:xfrm>
            <a:off x="653954" y="2274627"/>
            <a:ext cx="1098929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a:latin typeface="Arial"/>
                <a:ea typeface="+mn-lt"/>
                <a:cs typeface="Arial"/>
              </a:rPr>
              <a:t>Có nghĩa là truyền một đối số con trỏ trong hàm gọi tới tham số hình thức tương ứng của hàm được gọi. Hàm được gọi có thể sửa đổi giá trị của biến mà đối số con trỏ </a:t>
            </a:r>
            <a:r>
              <a:rPr lang="vi-VN" sz="2400" err="1">
                <a:latin typeface="Arial"/>
                <a:ea typeface="+mn-lt"/>
                <a:cs typeface="Arial"/>
              </a:rPr>
              <a:t>trỏ</a:t>
            </a:r>
            <a:r>
              <a:rPr lang="vi-VN" sz="2400">
                <a:latin typeface="Arial"/>
                <a:ea typeface="+mn-lt"/>
                <a:cs typeface="Arial"/>
              </a:rPr>
              <a:t> tới.</a:t>
            </a:r>
            <a:endParaRPr lang="vi-VN" sz="2400">
              <a:latin typeface="Arial"/>
              <a:cs typeface="Arial"/>
            </a:endParaRPr>
          </a:p>
        </p:txBody>
      </p:sp>
      <p:pic>
        <p:nvPicPr>
          <p:cNvPr id="9" name="Hình ảnh 8" descr="Ảnh có chứa văn bản, ảnh chụp màn hình, phần mềm&#10;&#10;Mô tả được tự động tạo">
            <a:extLst>
              <a:ext uri="{FF2B5EF4-FFF2-40B4-BE49-F238E27FC236}">
                <a16:creationId xmlns:a16="http://schemas.microsoft.com/office/drawing/2014/main" id="{4D659CF9-6A58-FE8B-4721-E3A5BF89712A}"/>
              </a:ext>
            </a:extLst>
          </p:cNvPr>
          <p:cNvPicPr>
            <a:picLocks noChangeAspect="1"/>
          </p:cNvPicPr>
          <p:nvPr/>
        </p:nvPicPr>
        <p:blipFill>
          <a:blip r:embed="rId2"/>
          <a:stretch>
            <a:fillRect/>
          </a:stretch>
        </p:blipFill>
        <p:spPr>
          <a:xfrm>
            <a:off x="584579" y="3480429"/>
            <a:ext cx="5074692" cy="3218097"/>
          </a:xfrm>
          <a:prstGeom prst="rect">
            <a:avLst/>
          </a:prstGeom>
        </p:spPr>
      </p:pic>
      <p:pic>
        <p:nvPicPr>
          <p:cNvPr id="10" name="Hình ảnh 9" descr="Ảnh có chứa văn bản, Phông chữ, ảnh chụp màn hình&#10;&#10;Mô tả được tự động tạo">
            <a:extLst>
              <a:ext uri="{FF2B5EF4-FFF2-40B4-BE49-F238E27FC236}">
                <a16:creationId xmlns:a16="http://schemas.microsoft.com/office/drawing/2014/main" id="{CD790496-A072-A917-CE03-60659524926F}"/>
              </a:ext>
            </a:extLst>
          </p:cNvPr>
          <p:cNvPicPr>
            <a:picLocks noChangeAspect="1"/>
          </p:cNvPicPr>
          <p:nvPr/>
        </p:nvPicPr>
        <p:blipFill>
          <a:blip r:embed="rId3"/>
          <a:stretch>
            <a:fillRect/>
          </a:stretch>
        </p:blipFill>
        <p:spPr>
          <a:xfrm>
            <a:off x="5975445" y="4549803"/>
            <a:ext cx="4744871" cy="1079350"/>
          </a:xfrm>
          <a:prstGeom prst="rect">
            <a:avLst/>
          </a:prstGeom>
        </p:spPr>
      </p:pic>
    </p:spTree>
    <p:extLst>
      <p:ext uri="{BB962C8B-B14F-4D97-AF65-F5344CB8AC3E}">
        <p14:creationId xmlns:p14="http://schemas.microsoft.com/office/powerpoint/2010/main" val="91707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0062-AC50-C434-3453-DEA4DA964E2C}"/>
              </a:ext>
            </a:extLst>
          </p:cNvPr>
          <p:cNvSpPr>
            <a:spLocks noGrp="1"/>
          </p:cNvSpPr>
          <p:nvPr>
            <p:ph type="title"/>
          </p:nvPr>
        </p:nvSpPr>
        <p:spPr/>
        <p:txBody>
          <a:bodyPr>
            <a:normAutofit/>
          </a:bodyPr>
          <a:lstStyle/>
          <a:p>
            <a:pPr algn="ct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br>
              <a:rPr lang="en-US" dirty="0"/>
            </a:br>
            <a:r>
              <a:rPr lang="en-US" dirty="0"/>
              <a:t>pass-reference </a:t>
            </a:r>
            <a:r>
              <a:rPr lang="en-US" dirty="0" err="1"/>
              <a:t>và</a:t>
            </a:r>
            <a:r>
              <a:rPr lang="en-US" dirty="0"/>
              <a:t> pass- pointer</a:t>
            </a:r>
            <a:endParaRPr lang="en-US"/>
          </a:p>
        </p:txBody>
      </p:sp>
      <p:pic>
        <p:nvPicPr>
          <p:cNvPr id="4" name="Content Placeholder 3" descr="A black rectangular object with white text&#10;&#10;Description automatically generated">
            <a:extLst>
              <a:ext uri="{FF2B5EF4-FFF2-40B4-BE49-F238E27FC236}">
                <a16:creationId xmlns:a16="http://schemas.microsoft.com/office/drawing/2014/main" id="{DDE260C8-16C3-8E8D-DD9F-01F9F185DB74}"/>
              </a:ext>
            </a:extLst>
          </p:cNvPr>
          <p:cNvPicPr>
            <a:picLocks noGrp="1" noChangeAspect="1"/>
          </p:cNvPicPr>
          <p:nvPr>
            <p:ph idx="1"/>
          </p:nvPr>
        </p:nvPicPr>
        <p:blipFill>
          <a:blip r:embed="rId2"/>
          <a:stretch>
            <a:fillRect/>
          </a:stretch>
        </p:blipFill>
        <p:spPr>
          <a:xfrm>
            <a:off x="836905" y="2336873"/>
            <a:ext cx="9300692" cy="3599316"/>
          </a:xfrm>
        </p:spPr>
      </p:pic>
    </p:spTree>
    <p:extLst>
      <p:ext uri="{BB962C8B-B14F-4D97-AF65-F5344CB8AC3E}">
        <p14:creationId xmlns:p14="http://schemas.microsoft.com/office/powerpoint/2010/main" val="426013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3E6BAF-9515-481F-9DB7-4EA79B8861CA}"/>
              </a:ext>
            </a:extLst>
          </p:cNvPr>
          <p:cNvSpPr>
            <a:spLocks noGrp="1"/>
          </p:cNvSpPr>
          <p:nvPr>
            <p:ph type="title"/>
          </p:nvPr>
        </p:nvSpPr>
        <p:spPr/>
        <p:txBody>
          <a:bodyPr/>
          <a:lstStyle/>
          <a:p>
            <a:r>
              <a:rPr lang="vi-VN" err="1">
                <a:latin typeface="Times New Roman"/>
                <a:cs typeface="Times New Roman"/>
              </a:rPr>
              <a:t>Physical</a:t>
            </a:r>
            <a:r>
              <a:rPr lang="vi-VN">
                <a:latin typeface="Times New Roman"/>
                <a:cs typeface="Times New Roman"/>
              </a:rPr>
              <a:t> </a:t>
            </a:r>
            <a:r>
              <a:rPr lang="vi-VN" err="1">
                <a:latin typeface="Times New Roman"/>
                <a:cs typeface="Times New Roman"/>
              </a:rPr>
              <a:t>memory</a:t>
            </a:r>
            <a:r>
              <a:rPr lang="vi-VN">
                <a:latin typeface="Times New Roman"/>
                <a:cs typeface="Times New Roman"/>
              </a:rPr>
              <a:t> &amp; </a:t>
            </a:r>
            <a:r>
              <a:rPr lang="vi-VN" err="1">
                <a:latin typeface="Times New Roman"/>
                <a:cs typeface="Times New Roman"/>
              </a:rPr>
              <a:t>virtual</a:t>
            </a:r>
            <a:r>
              <a:rPr lang="vi-VN">
                <a:latin typeface="Times New Roman"/>
                <a:cs typeface="Times New Roman"/>
              </a:rPr>
              <a:t> </a:t>
            </a:r>
            <a:r>
              <a:rPr lang="vi-VN" err="1">
                <a:latin typeface="Times New Roman"/>
                <a:cs typeface="Times New Roman"/>
              </a:rPr>
              <a:t>memory</a:t>
            </a:r>
          </a:p>
        </p:txBody>
      </p:sp>
      <p:sp>
        <p:nvSpPr>
          <p:cNvPr id="3" name="Chỗ dành sẵn cho Nội dung 2">
            <a:extLst>
              <a:ext uri="{FF2B5EF4-FFF2-40B4-BE49-F238E27FC236}">
                <a16:creationId xmlns:a16="http://schemas.microsoft.com/office/drawing/2014/main" id="{3743BDEB-2416-D767-9250-C44BC6F15939}"/>
              </a:ext>
            </a:extLst>
          </p:cNvPr>
          <p:cNvSpPr>
            <a:spLocks noGrp="1"/>
          </p:cNvSpPr>
          <p:nvPr>
            <p:ph idx="1"/>
          </p:nvPr>
        </p:nvSpPr>
        <p:spPr>
          <a:xfrm>
            <a:off x="591256" y="2317081"/>
            <a:ext cx="5074060" cy="3599316"/>
          </a:xfrm>
        </p:spPr>
        <p:txBody>
          <a:bodyPr vert="horz" lIns="91440" tIns="45720" rIns="91440" bIns="45720" rtlCol="0" anchor="t">
            <a:noAutofit/>
          </a:bodyPr>
          <a:lstStyle/>
          <a:p>
            <a:r>
              <a:rPr lang="vi-VN" sz="1800">
                <a:latin typeface="Arial"/>
                <a:cs typeface="Arial"/>
              </a:rPr>
              <a:t>Khi chương trình chạy truy xuất dữ liệu trên bộ nhớ máy tính không thao tác trực tiếp với các ô nhớ thực của phần cứng mà phải thông qua một số bước hệ thống trung gian.</a:t>
            </a:r>
          </a:p>
          <a:p>
            <a:r>
              <a:rPr lang="vi-VN" sz="1800">
                <a:latin typeface="Arial"/>
                <a:cs typeface="Arial"/>
              </a:rPr>
              <a:t> Máy tính tạo ra 1 vùng nhớ ảo  và cho chương trình chỉ có thể trỏ đến vùng nhớ ảo này, còn việc truy xuất đến bộ nhớ vật lý (</a:t>
            </a:r>
            <a:r>
              <a:rPr lang="vi-VN" sz="1800" err="1">
                <a:latin typeface="Arial"/>
                <a:cs typeface="Arial"/>
              </a:rPr>
              <a:t>physical</a:t>
            </a:r>
            <a:r>
              <a:rPr lang="vi-VN" sz="1800">
                <a:latin typeface="Arial"/>
                <a:cs typeface="Arial"/>
              </a:rPr>
              <a:t> </a:t>
            </a:r>
            <a:r>
              <a:rPr lang="vi-VN" sz="1800" err="1">
                <a:latin typeface="Arial"/>
                <a:cs typeface="Arial"/>
              </a:rPr>
              <a:t>memory</a:t>
            </a:r>
            <a:r>
              <a:rPr lang="vi-VN" sz="1800">
                <a:latin typeface="Arial"/>
                <a:cs typeface="Arial"/>
              </a:rPr>
              <a:t>) từ bộ nhớ ảo phải được thực hiện bởi thiết bị phần cứng có tên là </a:t>
            </a:r>
            <a:r>
              <a:rPr lang="vi-VN" sz="1800" err="1">
                <a:latin typeface="Arial"/>
                <a:cs typeface="Arial"/>
              </a:rPr>
              <a:t>Memory</a:t>
            </a:r>
            <a:r>
              <a:rPr lang="vi-VN" sz="1800">
                <a:latin typeface="Arial"/>
                <a:cs typeface="Arial"/>
              </a:rPr>
              <a:t> </a:t>
            </a:r>
            <a:r>
              <a:rPr lang="vi-VN" sz="1800" err="1">
                <a:latin typeface="Arial"/>
                <a:cs typeface="Arial"/>
              </a:rPr>
              <a:t>management</a:t>
            </a:r>
            <a:r>
              <a:rPr lang="vi-VN" sz="1800">
                <a:latin typeface="Arial"/>
                <a:cs typeface="Arial"/>
              </a:rPr>
              <a:t> </a:t>
            </a:r>
            <a:r>
              <a:rPr lang="vi-VN" sz="1800" err="1">
                <a:latin typeface="Arial"/>
                <a:cs typeface="Arial"/>
              </a:rPr>
              <a:t>unit</a:t>
            </a:r>
            <a:r>
              <a:rPr lang="vi-VN" sz="1800">
                <a:latin typeface="Arial"/>
                <a:cs typeface="Arial"/>
              </a:rPr>
              <a:t> (MMU) và một chương trình định vị địa chỉ bộ nhớ gọi là </a:t>
            </a:r>
            <a:r>
              <a:rPr lang="vi-VN" sz="1800" err="1">
                <a:latin typeface="Arial"/>
                <a:cs typeface="Arial"/>
              </a:rPr>
              <a:t>Virtual</a:t>
            </a:r>
            <a:r>
              <a:rPr lang="vi-VN" sz="1800">
                <a:latin typeface="Arial"/>
                <a:cs typeface="Arial"/>
              </a:rPr>
              <a:t> </a:t>
            </a:r>
            <a:r>
              <a:rPr lang="vi-VN" sz="1800" err="1">
                <a:latin typeface="Arial"/>
                <a:cs typeface="Arial"/>
              </a:rPr>
              <a:t>address</a:t>
            </a:r>
            <a:r>
              <a:rPr lang="vi-VN" sz="1800">
                <a:latin typeface="Arial"/>
                <a:cs typeface="Arial"/>
              </a:rPr>
              <a:t> </a:t>
            </a:r>
            <a:r>
              <a:rPr lang="vi-VN" sz="1800" err="1">
                <a:latin typeface="Arial"/>
                <a:cs typeface="Arial"/>
              </a:rPr>
              <a:t>space</a:t>
            </a:r>
            <a:r>
              <a:rPr lang="vi-VN" sz="1800">
                <a:latin typeface="Arial"/>
                <a:cs typeface="Arial"/>
              </a:rPr>
              <a:t>.</a:t>
            </a:r>
          </a:p>
          <a:p>
            <a:r>
              <a:rPr lang="vi-VN" sz="1800">
                <a:latin typeface="Arial"/>
                <a:cs typeface="Arial"/>
              </a:rPr>
              <a:t>MMU sẽ ánh xạ các ô bộ nhớ thực ( có thể liên tục hoặc rời rạc ) thành các ô nhớ ảo liên tục và cho chương trình thao tác qua lại</a:t>
            </a:r>
          </a:p>
          <a:p>
            <a:endParaRPr lang="vi-VN" sz="3600">
              <a:latin typeface="Arial"/>
              <a:cs typeface="Arial"/>
            </a:endParaRPr>
          </a:p>
        </p:txBody>
      </p:sp>
      <p:graphicFrame>
        <p:nvGraphicFramePr>
          <p:cNvPr id="4" name="Bảng 3">
            <a:extLst>
              <a:ext uri="{FF2B5EF4-FFF2-40B4-BE49-F238E27FC236}">
                <a16:creationId xmlns:a16="http://schemas.microsoft.com/office/drawing/2014/main" id="{CA5721B8-50A2-D0D4-2505-30E9A0AB4140}"/>
              </a:ext>
            </a:extLst>
          </p:cNvPr>
          <p:cNvGraphicFramePr>
            <a:graphicFrameLocks noGrp="1"/>
          </p:cNvGraphicFramePr>
          <p:nvPr>
            <p:extLst>
              <p:ext uri="{D42A27DB-BD31-4B8C-83A1-F6EECF244321}">
                <p14:modId xmlns:p14="http://schemas.microsoft.com/office/powerpoint/2010/main" val="1168191691"/>
              </p:ext>
            </p:extLst>
          </p:nvPr>
        </p:nvGraphicFramePr>
        <p:xfrm>
          <a:off x="7324215" y="3083503"/>
          <a:ext cx="617112" cy="2992665"/>
        </p:xfrm>
        <a:graphic>
          <a:graphicData uri="http://schemas.openxmlformats.org/drawingml/2006/table">
            <a:tbl>
              <a:tblPr firstRow="1" bandRow="1">
                <a:tableStyleId>{5C22544A-7EE6-4342-B048-85BDC9FD1C3A}</a:tableStyleId>
              </a:tblPr>
              <a:tblGrid>
                <a:gridCol w="617112">
                  <a:extLst>
                    <a:ext uri="{9D8B030D-6E8A-4147-A177-3AD203B41FA5}">
                      <a16:colId xmlns:a16="http://schemas.microsoft.com/office/drawing/2014/main" val="4102589226"/>
                    </a:ext>
                  </a:extLst>
                </a:gridCol>
              </a:tblGrid>
              <a:tr h="598533">
                <a:tc>
                  <a:txBody>
                    <a:bodyPr/>
                    <a:lstStyle/>
                    <a:p>
                      <a:pPr algn="ctr"/>
                      <a:r>
                        <a:rPr lang="vi-VN"/>
                        <a:t>.</a:t>
                      </a:r>
                    </a:p>
                  </a:txBody>
                  <a:tcPr/>
                </a:tc>
                <a:extLst>
                  <a:ext uri="{0D108BD9-81ED-4DB2-BD59-A6C34878D82A}">
                    <a16:rowId xmlns:a16="http://schemas.microsoft.com/office/drawing/2014/main" val="3878831961"/>
                  </a:ext>
                </a:extLst>
              </a:tr>
              <a:tr h="598533">
                <a:tc>
                  <a:txBody>
                    <a:bodyPr/>
                    <a:lstStyle/>
                    <a:p>
                      <a:pPr algn="ctr"/>
                      <a:r>
                        <a:rPr lang="vi-VN"/>
                        <a:t>.</a:t>
                      </a:r>
                    </a:p>
                  </a:txBody>
                  <a:tcPr/>
                </a:tc>
                <a:extLst>
                  <a:ext uri="{0D108BD9-81ED-4DB2-BD59-A6C34878D82A}">
                    <a16:rowId xmlns:a16="http://schemas.microsoft.com/office/drawing/2014/main" val="1748266682"/>
                  </a:ext>
                </a:extLst>
              </a:tr>
              <a:tr h="598533">
                <a:tc>
                  <a:txBody>
                    <a:bodyPr/>
                    <a:lstStyle/>
                    <a:p>
                      <a:pPr algn="ctr"/>
                      <a:r>
                        <a:rPr lang="vi-VN"/>
                        <a:t>4</a:t>
                      </a:r>
                    </a:p>
                  </a:txBody>
                  <a:tcPr/>
                </a:tc>
                <a:extLst>
                  <a:ext uri="{0D108BD9-81ED-4DB2-BD59-A6C34878D82A}">
                    <a16:rowId xmlns:a16="http://schemas.microsoft.com/office/drawing/2014/main" val="973642947"/>
                  </a:ext>
                </a:extLst>
              </a:tr>
              <a:tr h="598533">
                <a:tc>
                  <a:txBody>
                    <a:bodyPr/>
                    <a:lstStyle/>
                    <a:p>
                      <a:pPr algn="ctr"/>
                      <a:r>
                        <a:rPr lang="vi-VN"/>
                        <a:t>5</a:t>
                      </a:r>
                    </a:p>
                  </a:txBody>
                  <a:tcPr/>
                </a:tc>
                <a:extLst>
                  <a:ext uri="{0D108BD9-81ED-4DB2-BD59-A6C34878D82A}">
                    <a16:rowId xmlns:a16="http://schemas.microsoft.com/office/drawing/2014/main" val="4203542797"/>
                  </a:ext>
                </a:extLst>
              </a:tr>
              <a:tr h="598533">
                <a:tc>
                  <a:txBody>
                    <a:bodyPr/>
                    <a:lstStyle/>
                    <a:p>
                      <a:pPr algn="ctr"/>
                      <a:r>
                        <a:rPr lang="vi-VN"/>
                        <a:t>.</a:t>
                      </a:r>
                    </a:p>
                  </a:txBody>
                  <a:tcPr/>
                </a:tc>
                <a:extLst>
                  <a:ext uri="{0D108BD9-81ED-4DB2-BD59-A6C34878D82A}">
                    <a16:rowId xmlns:a16="http://schemas.microsoft.com/office/drawing/2014/main" val="172663935"/>
                  </a:ext>
                </a:extLst>
              </a:tr>
            </a:tbl>
          </a:graphicData>
        </a:graphic>
      </p:graphicFrame>
      <p:sp>
        <p:nvSpPr>
          <p:cNvPr id="5" name="Hộp Văn bản 4">
            <a:extLst>
              <a:ext uri="{FF2B5EF4-FFF2-40B4-BE49-F238E27FC236}">
                <a16:creationId xmlns:a16="http://schemas.microsoft.com/office/drawing/2014/main" id="{5F5077C1-539B-0D9B-732A-A5C0B7517074}"/>
              </a:ext>
            </a:extLst>
          </p:cNvPr>
          <p:cNvSpPr txBox="1"/>
          <p:nvPr/>
        </p:nvSpPr>
        <p:spPr>
          <a:xfrm>
            <a:off x="6772141" y="3305578"/>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0x00</a:t>
            </a:r>
            <a:endParaRPr lang="vi-VN" sz="1200"/>
          </a:p>
        </p:txBody>
      </p:sp>
      <p:sp>
        <p:nvSpPr>
          <p:cNvPr id="6" name="Hộp Văn bản 5">
            <a:extLst>
              <a:ext uri="{FF2B5EF4-FFF2-40B4-BE49-F238E27FC236}">
                <a16:creationId xmlns:a16="http://schemas.microsoft.com/office/drawing/2014/main" id="{F0D8E648-7D91-7C2F-9809-4CB540739C5A}"/>
              </a:ext>
            </a:extLst>
          </p:cNvPr>
          <p:cNvSpPr txBox="1"/>
          <p:nvPr/>
        </p:nvSpPr>
        <p:spPr>
          <a:xfrm>
            <a:off x="6718479" y="3831465"/>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0x01</a:t>
            </a:r>
            <a:endParaRPr lang="vi-VN" sz="1200"/>
          </a:p>
        </p:txBody>
      </p:sp>
      <p:sp>
        <p:nvSpPr>
          <p:cNvPr id="7" name="Hộp Văn bản 6">
            <a:extLst>
              <a:ext uri="{FF2B5EF4-FFF2-40B4-BE49-F238E27FC236}">
                <a16:creationId xmlns:a16="http://schemas.microsoft.com/office/drawing/2014/main" id="{0B62D2E9-7587-BFF6-E549-C48AEC1FD77F}"/>
              </a:ext>
            </a:extLst>
          </p:cNvPr>
          <p:cNvSpPr txBox="1"/>
          <p:nvPr/>
        </p:nvSpPr>
        <p:spPr>
          <a:xfrm>
            <a:off x="6718479" y="4443211"/>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0x02</a:t>
            </a:r>
            <a:endParaRPr lang="vi-VN" sz="1200"/>
          </a:p>
        </p:txBody>
      </p:sp>
      <p:sp>
        <p:nvSpPr>
          <p:cNvPr id="8" name="Hộp Văn bản 7">
            <a:extLst>
              <a:ext uri="{FF2B5EF4-FFF2-40B4-BE49-F238E27FC236}">
                <a16:creationId xmlns:a16="http://schemas.microsoft.com/office/drawing/2014/main" id="{46D59012-AC52-5271-9C7D-8E771FEB5405}"/>
              </a:ext>
            </a:extLst>
          </p:cNvPr>
          <p:cNvSpPr txBox="1"/>
          <p:nvPr/>
        </p:nvSpPr>
        <p:spPr>
          <a:xfrm>
            <a:off x="6772141" y="5022759"/>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0x03</a:t>
            </a:r>
            <a:endParaRPr lang="vi-VN" sz="1200"/>
          </a:p>
        </p:txBody>
      </p:sp>
      <p:sp>
        <p:nvSpPr>
          <p:cNvPr id="9" name="Hộp Văn bản 8">
            <a:extLst>
              <a:ext uri="{FF2B5EF4-FFF2-40B4-BE49-F238E27FC236}">
                <a16:creationId xmlns:a16="http://schemas.microsoft.com/office/drawing/2014/main" id="{3AC73793-0A6D-5DA0-1D91-3E2D584B816C}"/>
              </a:ext>
            </a:extLst>
          </p:cNvPr>
          <p:cNvSpPr txBox="1"/>
          <p:nvPr/>
        </p:nvSpPr>
        <p:spPr>
          <a:xfrm>
            <a:off x="6772140" y="5645238"/>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0x04</a:t>
            </a:r>
            <a:endParaRPr lang="vi-VN" sz="1200"/>
          </a:p>
        </p:txBody>
      </p:sp>
      <p:pic>
        <p:nvPicPr>
          <p:cNvPr id="11" name="Hình ảnh 10" descr="Ảnh có chứa Hình chữ nhật, thiết kế&#10;&#10;Mô tả được tự động tạo">
            <a:extLst>
              <a:ext uri="{FF2B5EF4-FFF2-40B4-BE49-F238E27FC236}">
                <a16:creationId xmlns:a16="http://schemas.microsoft.com/office/drawing/2014/main" id="{3562A6A1-0B8D-E0BB-087F-F69ACB37266B}"/>
              </a:ext>
            </a:extLst>
          </p:cNvPr>
          <p:cNvPicPr>
            <a:picLocks noChangeAspect="1"/>
          </p:cNvPicPr>
          <p:nvPr/>
        </p:nvPicPr>
        <p:blipFill>
          <a:blip r:embed="rId2"/>
          <a:stretch>
            <a:fillRect/>
          </a:stretch>
        </p:blipFill>
        <p:spPr>
          <a:xfrm>
            <a:off x="10787733" y="3870707"/>
            <a:ext cx="1402590" cy="1434787"/>
          </a:xfrm>
          <a:prstGeom prst="rect">
            <a:avLst/>
          </a:prstGeom>
        </p:spPr>
      </p:pic>
      <p:sp>
        <p:nvSpPr>
          <p:cNvPr id="12" name="Hộp Văn bản 11">
            <a:extLst>
              <a:ext uri="{FF2B5EF4-FFF2-40B4-BE49-F238E27FC236}">
                <a16:creationId xmlns:a16="http://schemas.microsoft.com/office/drawing/2014/main" id="{134C8C72-6977-66C1-67B4-DF31B05E2683}"/>
              </a:ext>
            </a:extLst>
          </p:cNvPr>
          <p:cNvSpPr txBox="1"/>
          <p:nvPr/>
        </p:nvSpPr>
        <p:spPr>
          <a:xfrm>
            <a:off x="7083380" y="262943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200" err="1">
                <a:latin typeface="Arial"/>
                <a:cs typeface="Arial"/>
              </a:rPr>
              <a:t>Virtual</a:t>
            </a:r>
            <a:r>
              <a:rPr lang="vi-VN" sz="1200">
                <a:latin typeface="Arial"/>
                <a:cs typeface="Arial"/>
              </a:rPr>
              <a:t> </a:t>
            </a:r>
            <a:r>
              <a:rPr lang="vi-VN" sz="1200" err="1">
                <a:latin typeface="Arial"/>
                <a:cs typeface="Arial"/>
              </a:rPr>
              <a:t>memory</a:t>
            </a:r>
            <a:endParaRPr lang="vi-VN" sz="1200">
              <a:latin typeface="Arial"/>
              <a:cs typeface="Arial"/>
            </a:endParaRPr>
          </a:p>
        </p:txBody>
      </p:sp>
      <p:sp>
        <p:nvSpPr>
          <p:cNvPr id="13" name="Hình chữ nhật 12">
            <a:extLst>
              <a:ext uri="{FF2B5EF4-FFF2-40B4-BE49-F238E27FC236}">
                <a16:creationId xmlns:a16="http://schemas.microsoft.com/office/drawing/2014/main" id="{08B3E2B2-5A85-6513-D3E4-08F8BCAA2E4A}"/>
              </a:ext>
            </a:extLst>
          </p:cNvPr>
          <p:cNvSpPr/>
          <p:nvPr/>
        </p:nvSpPr>
        <p:spPr>
          <a:xfrm>
            <a:off x="8958865" y="4217830"/>
            <a:ext cx="869324" cy="987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MMU</a:t>
            </a:r>
            <a:endParaRPr lang="vi-VN"/>
          </a:p>
        </p:txBody>
      </p:sp>
      <p:sp>
        <p:nvSpPr>
          <p:cNvPr id="14" name="Mũi tên: Trái-Phải 13">
            <a:extLst>
              <a:ext uri="{FF2B5EF4-FFF2-40B4-BE49-F238E27FC236}">
                <a16:creationId xmlns:a16="http://schemas.microsoft.com/office/drawing/2014/main" id="{6981DC6A-71FD-620F-7F15-18B498A1DCFA}"/>
              </a:ext>
            </a:extLst>
          </p:cNvPr>
          <p:cNvSpPr/>
          <p:nvPr/>
        </p:nvSpPr>
        <p:spPr>
          <a:xfrm>
            <a:off x="10021373" y="4561267"/>
            <a:ext cx="601014" cy="33270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Mũi tên: Trái-Phải 14">
            <a:extLst>
              <a:ext uri="{FF2B5EF4-FFF2-40B4-BE49-F238E27FC236}">
                <a16:creationId xmlns:a16="http://schemas.microsoft.com/office/drawing/2014/main" id="{9AFC51FF-E337-39C6-A736-87625CF6A5CC}"/>
              </a:ext>
            </a:extLst>
          </p:cNvPr>
          <p:cNvSpPr/>
          <p:nvPr/>
        </p:nvSpPr>
        <p:spPr>
          <a:xfrm>
            <a:off x="8156619" y="4641760"/>
            <a:ext cx="686873" cy="35416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10442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1BA1-BFCB-F63E-E749-7695F62A3B12}"/>
              </a:ext>
            </a:extLst>
          </p:cNvPr>
          <p:cNvSpPr>
            <a:spLocks noGrp="1"/>
          </p:cNvSpPr>
          <p:nvPr>
            <p:ph type="title"/>
          </p:nvPr>
        </p:nvSpPr>
        <p:spPr/>
        <p:txBody>
          <a:bodyPr/>
          <a:lstStyle/>
          <a:p>
            <a:r>
              <a:rPr lang="en-US"/>
              <a:t>Pointers</a:t>
            </a:r>
          </a:p>
        </p:txBody>
      </p:sp>
      <p:sp>
        <p:nvSpPr>
          <p:cNvPr id="9" name="TextBox 8">
            <a:extLst>
              <a:ext uri="{FF2B5EF4-FFF2-40B4-BE49-F238E27FC236}">
                <a16:creationId xmlns:a16="http://schemas.microsoft.com/office/drawing/2014/main" id="{602013F1-522A-B931-1EAD-3C432B1AAEA6}"/>
              </a:ext>
            </a:extLst>
          </p:cNvPr>
          <p:cNvSpPr txBox="1"/>
          <p:nvPr/>
        </p:nvSpPr>
        <p:spPr>
          <a:xfrm>
            <a:off x="8419785" y="3236925"/>
            <a:ext cx="327848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300"/>
          </a:p>
        </p:txBody>
      </p:sp>
      <p:sp>
        <p:nvSpPr>
          <p:cNvPr id="10" name="TextBox 9">
            <a:extLst>
              <a:ext uri="{FF2B5EF4-FFF2-40B4-BE49-F238E27FC236}">
                <a16:creationId xmlns:a16="http://schemas.microsoft.com/office/drawing/2014/main" id="{E88BF30C-89C6-E88F-022C-E8039612C5A9}"/>
              </a:ext>
            </a:extLst>
          </p:cNvPr>
          <p:cNvSpPr txBox="1"/>
          <p:nvPr/>
        </p:nvSpPr>
        <p:spPr>
          <a:xfrm>
            <a:off x="680132" y="3576991"/>
            <a:ext cx="6750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08B95B35-8AC0-022B-D396-4E1839AEF1A7}"/>
              </a:ext>
            </a:extLst>
          </p:cNvPr>
          <p:cNvSpPr txBox="1"/>
          <p:nvPr/>
        </p:nvSpPr>
        <p:spPr>
          <a:xfrm>
            <a:off x="503801" y="2268906"/>
            <a:ext cx="63579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cs typeface="Arial"/>
              </a:rPr>
              <a:t>Định </a:t>
            </a:r>
            <a:r>
              <a:rPr lang="en-US" dirty="0" err="1">
                <a:cs typeface="Arial"/>
              </a:rPr>
              <a:t>nghĩa</a:t>
            </a:r>
            <a:r>
              <a:rPr lang="en-US" dirty="0">
                <a:cs typeface="Arial"/>
              </a:rPr>
              <a:t>: con </a:t>
            </a:r>
            <a:r>
              <a:rPr lang="en-US" dirty="0" err="1">
                <a:cs typeface="Arial"/>
              </a:rPr>
              <a:t>trỏ</a:t>
            </a:r>
            <a:r>
              <a:rPr lang="en-US" dirty="0">
                <a:cs typeface="Arial"/>
              </a:rPr>
              <a:t> </a:t>
            </a:r>
            <a:r>
              <a:rPr lang="en-US" dirty="0" err="1">
                <a:cs typeface="Arial"/>
              </a:rPr>
              <a:t>là</a:t>
            </a:r>
            <a:r>
              <a:rPr lang="en-US" dirty="0">
                <a:cs typeface="Arial"/>
              </a:rPr>
              <a:t> </a:t>
            </a:r>
            <a:r>
              <a:rPr lang="en-US" dirty="0" err="1">
                <a:cs typeface="Arial"/>
              </a:rPr>
              <a:t>một</a:t>
            </a:r>
            <a:r>
              <a:rPr lang="en-US" dirty="0">
                <a:cs typeface="Arial"/>
              </a:rPr>
              <a:t> </a:t>
            </a:r>
            <a:r>
              <a:rPr lang="en-US" dirty="0" err="1">
                <a:cs typeface="Arial"/>
              </a:rPr>
              <a:t>loại</a:t>
            </a:r>
            <a:r>
              <a:rPr lang="en-US" dirty="0">
                <a:cs typeface="Arial"/>
              </a:rPr>
              <a:t> </a:t>
            </a:r>
            <a:r>
              <a:rPr lang="en-US" dirty="0" err="1">
                <a:cs typeface="Arial"/>
              </a:rPr>
              <a:t>dữ</a:t>
            </a:r>
            <a:r>
              <a:rPr lang="en-US" dirty="0">
                <a:cs typeface="Arial"/>
              </a:rPr>
              <a:t> </a:t>
            </a:r>
            <a:r>
              <a:rPr lang="en-US" dirty="0" err="1">
                <a:cs typeface="Arial"/>
              </a:rPr>
              <a:t>liệu</a:t>
            </a:r>
            <a:r>
              <a:rPr lang="en-US" dirty="0">
                <a:cs typeface="Arial"/>
              </a:rPr>
              <a:t> </a:t>
            </a:r>
            <a:r>
              <a:rPr lang="en-US" dirty="0" err="1">
                <a:cs typeface="Arial"/>
              </a:rPr>
              <a:t>dẫn</a:t>
            </a:r>
            <a:r>
              <a:rPr lang="en-US" dirty="0">
                <a:cs typeface="Arial"/>
              </a:rPr>
              <a:t> </a:t>
            </a:r>
            <a:r>
              <a:rPr lang="en-US" dirty="0" err="1">
                <a:cs typeface="Arial"/>
              </a:rPr>
              <a:t>xuất</a:t>
            </a:r>
            <a:r>
              <a:rPr lang="en-US" dirty="0">
                <a:cs typeface="Arial"/>
              </a:rPr>
              <a:t>. </a:t>
            </a:r>
            <a:r>
              <a:rPr lang="en-US" dirty="0" err="1">
                <a:cs typeface="Arial"/>
              </a:rPr>
              <a:t>Nó</a:t>
            </a:r>
            <a:r>
              <a:rPr lang="en-US" dirty="0">
                <a:cs typeface="Arial"/>
              </a:rPr>
              <a:t> </a:t>
            </a:r>
            <a:r>
              <a:rPr lang="en-US" dirty="0" err="1">
                <a:cs typeface="Arial"/>
              </a:rPr>
              <a:t>được</a:t>
            </a:r>
            <a:r>
              <a:rPr lang="en-US" dirty="0">
                <a:cs typeface="Arial"/>
              </a:rPr>
              <a:t> </a:t>
            </a:r>
            <a:r>
              <a:rPr lang="en-US" dirty="0" err="1">
                <a:cs typeface="Arial"/>
              </a:rPr>
              <a:t>dùng</a:t>
            </a:r>
            <a:r>
              <a:rPr lang="en-US" dirty="0">
                <a:cs typeface="Arial"/>
              </a:rPr>
              <a:t> </a:t>
            </a:r>
            <a:r>
              <a:rPr lang="en-US" dirty="0" err="1">
                <a:cs typeface="Arial"/>
              </a:rPr>
              <a:t>để</a:t>
            </a:r>
            <a:r>
              <a:rPr lang="en-US" dirty="0">
                <a:cs typeface="Arial"/>
              </a:rPr>
              <a:t> </a:t>
            </a:r>
            <a:r>
              <a:rPr lang="en-US" dirty="0" err="1">
                <a:cs typeface="Arial"/>
              </a:rPr>
              <a:t>lưu</a:t>
            </a:r>
            <a:r>
              <a:rPr lang="en-US" dirty="0">
                <a:cs typeface="Arial"/>
              </a:rPr>
              <a:t> </a:t>
            </a:r>
            <a:r>
              <a:rPr lang="en-US" dirty="0" err="1">
                <a:cs typeface="Arial"/>
              </a:rPr>
              <a:t>địa</a:t>
            </a:r>
            <a:r>
              <a:rPr lang="en-US" dirty="0">
                <a:cs typeface="Arial"/>
              </a:rPr>
              <a:t> </a:t>
            </a:r>
            <a:r>
              <a:rPr lang="en-US" dirty="0" err="1">
                <a:cs typeface="Arial"/>
              </a:rPr>
              <a:t>chỉ</a:t>
            </a:r>
            <a:r>
              <a:rPr lang="en-US" dirty="0">
                <a:cs typeface="Arial"/>
              </a:rPr>
              <a:t> </a:t>
            </a:r>
            <a:r>
              <a:rPr lang="en-US" dirty="0" err="1">
                <a:cs typeface="Arial"/>
              </a:rPr>
              <a:t>của</a:t>
            </a:r>
            <a:r>
              <a:rPr lang="en-US" dirty="0">
                <a:cs typeface="Arial"/>
              </a:rPr>
              <a:t> </a:t>
            </a:r>
            <a:r>
              <a:rPr lang="en-US" dirty="0" err="1">
                <a:cs typeface="Arial"/>
              </a:rPr>
              <a:t>biến</a:t>
            </a:r>
            <a:r>
              <a:rPr lang="en-US" dirty="0">
                <a:cs typeface="Arial"/>
              </a:rPr>
              <a:t> </a:t>
            </a:r>
            <a:r>
              <a:rPr lang="en-US" dirty="0" err="1">
                <a:cs typeface="Arial"/>
              </a:rPr>
              <a:t>khác</a:t>
            </a:r>
            <a:r>
              <a:rPr lang="en-US" dirty="0">
                <a:cs typeface="Arial"/>
              </a:rPr>
              <a:t> </a:t>
            </a:r>
            <a:r>
              <a:rPr lang="en-US" dirty="0" err="1">
                <a:cs typeface="Arial"/>
              </a:rPr>
              <a:t>hoặc</a:t>
            </a:r>
            <a:r>
              <a:rPr lang="en-US" dirty="0">
                <a:cs typeface="Arial"/>
              </a:rPr>
              <a:t> </a:t>
            </a:r>
            <a:r>
              <a:rPr lang="en-US" dirty="0" err="1">
                <a:cs typeface="Arial"/>
              </a:rPr>
              <a:t>một</a:t>
            </a:r>
            <a:r>
              <a:rPr lang="en-US" dirty="0">
                <a:cs typeface="Arial"/>
              </a:rPr>
              <a:t> </a:t>
            </a:r>
            <a:r>
              <a:rPr lang="en-US" dirty="0" err="1">
                <a:cs typeface="Arial"/>
              </a:rPr>
              <a:t>địa</a:t>
            </a:r>
            <a:r>
              <a:rPr lang="en-US" dirty="0">
                <a:cs typeface="Arial"/>
              </a:rPr>
              <a:t> </a:t>
            </a:r>
            <a:r>
              <a:rPr lang="en-US" dirty="0" err="1">
                <a:cs typeface="Arial"/>
              </a:rPr>
              <a:t>chỉ</a:t>
            </a:r>
            <a:r>
              <a:rPr lang="en-US" dirty="0">
                <a:cs typeface="Arial"/>
              </a:rPr>
              <a:t> </a:t>
            </a:r>
            <a:r>
              <a:rPr lang="en-US" dirty="0" err="1">
                <a:cs typeface="Arial"/>
              </a:rPr>
              <a:t>bộ</a:t>
            </a:r>
            <a:r>
              <a:rPr lang="en-US" dirty="0">
                <a:cs typeface="Arial"/>
              </a:rPr>
              <a:t> </a:t>
            </a:r>
            <a:r>
              <a:rPr lang="en-US" dirty="0" err="1">
                <a:cs typeface="Arial"/>
              </a:rPr>
              <a:t>nhớ</a:t>
            </a:r>
            <a:r>
              <a:rPr lang="en-US" dirty="0">
                <a:cs typeface="Arial"/>
              </a:rPr>
              <a:t>. </a:t>
            </a:r>
            <a:r>
              <a:rPr lang="en-US" dirty="0" err="1">
                <a:cs typeface="Arial"/>
              </a:rPr>
              <a:t>Chúng</a:t>
            </a:r>
            <a:r>
              <a:rPr lang="en-US" dirty="0">
                <a:cs typeface="Arial"/>
              </a:rPr>
              <a:t> ta </a:t>
            </a:r>
            <a:r>
              <a:rPr lang="en-US" dirty="0" err="1">
                <a:cs typeface="Arial"/>
              </a:rPr>
              <a:t>có</a:t>
            </a:r>
            <a:r>
              <a:rPr lang="en-US" dirty="0">
                <a:cs typeface="Arial"/>
              </a:rPr>
              <a:t> </a:t>
            </a:r>
            <a:r>
              <a:rPr lang="en-US" dirty="0" err="1">
                <a:cs typeface="Arial"/>
              </a:rPr>
              <a:t>thể</a:t>
            </a:r>
            <a:r>
              <a:rPr lang="en-US" dirty="0">
                <a:cs typeface="Arial"/>
              </a:rPr>
              <a:t> </a:t>
            </a:r>
            <a:r>
              <a:rPr lang="en-US" dirty="0" err="1">
                <a:cs typeface="Arial"/>
              </a:rPr>
              <a:t>sử</a:t>
            </a:r>
            <a:r>
              <a:rPr lang="en-US" dirty="0">
                <a:cs typeface="Arial"/>
              </a:rPr>
              <a:t> </a:t>
            </a:r>
            <a:r>
              <a:rPr lang="en-US" dirty="0" err="1">
                <a:cs typeface="Arial"/>
              </a:rPr>
              <a:t>dụng</a:t>
            </a:r>
            <a:r>
              <a:rPr lang="en-US" dirty="0">
                <a:cs typeface="Arial"/>
              </a:rPr>
              <a:t> con </a:t>
            </a:r>
            <a:r>
              <a:rPr lang="en-US" dirty="0" err="1">
                <a:cs typeface="Arial"/>
              </a:rPr>
              <a:t>trỏ</a:t>
            </a:r>
            <a:r>
              <a:rPr lang="en-US" dirty="0">
                <a:cs typeface="Arial"/>
              </a:rPr>
              <a:t> </a:t>
            </a:r>
            <a:r>
              <a:rPr lang="en-US" dirty="0" err="1">
                <a:cs typeface="Arial"/>
              </a:rPr>
              <a:t>để</a:t>
            </a:r>
            <a:r>
              <a:rPr lang="en-US" dirty="0">
                <a:cs typeface="Arial"/>
              </a:rPr>
              <a:t> </a:t>
            </a:r>
            <a:r>
              <a:rPr lang="en-US" dirty="0" err="1">
                <a:cs typeface="Arial"/>
              </a:rPr>
              <a:t>truy</a:t>
            </a:r>
            <a:r>
              <a:rPr lang="en-US" dirty="0">
                <a:cs typeface="Arial"/>
              </a:rPr>
              <a:t> </a:t>
            </a:r>
            <a:r>
              <a:rPr lang="en-US" dirty="0" err="1">
                <a:cs typeface="Arial"/>
              </a:rPr>
              <a:t>cập</a:t>
            </a:r>
            <a:r>
              <a:rPr lang="en-US" dirty="0">
                <a:cs typeface="Arial"/>
              </a:rPr>
              <a:t> </a:t>
            </a:r>
            <a:r>
              <a:rPr lang="en-US" dirty="0" err="1">
                <a:cs typeface="Arial"/>
              </a:rPr>
              <a:t>và</a:t>
            </a:r>
            <a:r>
              <a:rPr lang="en-US" dirty="0">
                <a:cs typeface="Arial"/>
              </a:rPr>
              <a:t> </a:t>
            </a:r>
            <a:r>
              <a:rPr lang="en-US" dirty="0" err="1">
                <a:cs typeface="Arial"/>
              </a:rPr>
              <a:t>thao</a:t>
            </a:r>
            <a:r>
              <a:rPr lang="en-US" dirty="0">
                <a:cs typeface="Arial"/>
              </a:rPr>
              <a:t> </a:t>
            </a:r>
            <a:r>
              <a:rPr lang="en-US" dirty="0" err="1">
                <a:cs typeface="Arial"/>
              </a:rPr>
              <a:t>tác</a:t>
            </a:r>
            <a:r>
              <a:rPr lang="en-US" dirty="0">
                <a:cs typeface="Arial"/>
              </a:rPr>
              <a:t> </a:t>
            </a:r>
            <a:r>
              <a:rPr lang="en-US" dirty="0" err="1">
                <a:cs typeface="Arial"/>
              </a:rPr>
              <a:t>dữ</a:t>
            </a:r>
            <a:r>
              <a:rPr lang="en-US" dirty="0">
                <a:cs typeface="Arial"/>
              </a:rPr>
              <a:t> </a:t>
            </a:r>
            <a:r>
              <a:rPr lang="en-US" dirty="0" err="1">
                <a:cs typeface="Arial"/>
              </a:rPr>
              <a:t>liệu</a:t>
            </a:r>
            <a:r>
              <a:rPr lang="en-US" dirty="0">
                <a:cs typeface="Arial"/>
              </a:rPr>
              <a:t> </a:t>
            </a:r>
            <a:r>
              <a:rPr lang="en-US" dirty="0" err="1">
                <a:cs typeface="Arial"/>
              </a:rPr>
              <a:t>được</a:t>
            </a:r>
            <a:r>
              <a:rPr lang="en-US" dirty="0">
                <a:cs typeface="Arial"/>
              </a:rPr>
              <a:t> </a:t>
            </a:r>
            <a:r>
              <a:rPr lang="en-US" dirty="0" err="1">
                <a:cs typeface="Arial"/>
              </a:rPr>
              <a:t>lưu</a:t>
            </a:r>
            <a:r>
              <a:rPr lang="en-US" dirty="0">
                <a:cs typeface="Arial"/>
              </a:rPr>
              <a:t> </a:t>
            </a:r>
            <a:r>
              <a:rPr lang="en-US" dirty="0" err="1">
                <a:cs typeface="Arial"/>
              </a:rPr>
              <a:t>trên</a:t>
            </a:r>
            <a:r>
              <a:rPr lang="en-US" dirty="0">
                <a:cs typeface="Arial"/>
              </a:rPr>
              <a:t> </a:t>
            </a:r>
            <a:r>
              <a:rPr lang="en-US" dirty="0" err="1">
                <a:cs typeface="Arial"/>
              </a:rPr>
              <a:t>vùng</a:t>
            </a:r>
            <a:r>
              <a:rPr lang="en-US" dirty="0">
                <a:cs typeface="Arial"/>
              </a:rPr>
              <a:t> </a:t>
            </a:r>
            <a:r>
              <a:rPr lang="en-US" dirty="0" err="1">
                <a:cs typeface="Arial"/>
              </a:rPr>
              <a:t>nhớ</a:t>
            </a:r>
            <a:r>
              <a:rPr lang="en-US" dirty="0">
                <a:cs typeface="Arial"/>
              </a:rPr>
              <a:t> </a:t>
            </a:r>
            <a:r>
              <a:rPr lang="en-US" dirty="0" err="1">
                <a:cs typeface="Arial"/>
              </a:rPr>
              <a:t>đang</a:t>
            </a:r>
            <a:r>
              <a:rPr lang="en-US" dirty="0">
                <a:cs typeface="Arial"/>
              </a:rPr>
              <a:t> </a:t>
            </a:r>
            <a:r>
              <a:rPr lang="en-US" dirty="0" err="1">
                <a:cs typeface="Arial"/>
              </a:rPr>
              <a:t>dùng</a:t>
            </a:r>
            <a:r>
              <a:rPr lang="en-US" dirty="0">
                <a:cs typeface="Arial"/>
              </a:rPr>
              <a:t> con </a:t>
            </a:r>
            <a:r>
              <a:rPr lang="en-US" dirty="0" err="1">
                <a:cs typeface="Arial"/>
              </a:rPr>
              <a:t>trỏ</a:t>
            </a:r>
            <a:r>
              <a:rPr lang="en-US" dirty="0">
                <a:cs typeface="Arial"/>
              </a:rPr>
              <a:t>.</a:t>
            </a:r>
          </a:p>
        </p:txBody>
      </p:sp>
      <p:sp>
        <p:nvSpPr>
          <p:cNvPr id="19" name="TextBox 18">
            <a:extLst>
              <a:ext uri="{FF2B5EF4-FFF2-40B4-BE49-F238E27FC236}">
                <a16:creationId xmlns:a16="http://schemas.microsoft.com/office/drawing/2014/main" id="{E759205F-E8F5-FFDC-6191-045834BE91DD}"/>
              </a:ext>
            </a:extLst>
          </p:cNvPr>
          <p:cNvSpPr txBox="1"/>
          <p:nvPr/>
        </p:nvSpPr>
        <p:spPr>
          <a:xfrm>
            <a:off x="8331618" y="6467551"/>
            <a:ext cx="32784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sp>
        <p:nvSpPr>
          <p:cNvPr id="4" name="TextBox 3">
            <a:extLst>
              <a:ext uri="{FF2B5EF4-FFF2-40B4-BE49-F238E27FC236}">
                <a16:creationId xmlns:a16="http://schemas.microsoft.com/office/drawing/2014/main" id="{3E540938-F114-F291-7019-051DC6EC2A48}"/>
              </a:ext>
            </a:extLst>
          </p:cNvPr>
          <p:cNvSpPr txBox="1"/>
          <p:nvPr/>
        </p:nvSpPr>
        <p:spPr>
          <a:xfrm>
            <a:off x="501486" y="3884833"/>
            <a:ext cx="570875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a:t>
            </a:r>
            <a:r>
              <a:rPr lang="en-US" dirty="0" err="1"/>
              <a:t>một</a:t>
            </a:r>
            <a:r>
              <a:rPr lang="en-US" dirty="0"/>
              <a:t> con </a:t>
            </a:r>
            <a:r>
              <a:rPr lang="en-US" dirty="0" err="1"/>
              <a:t>trỏ</a:t>
            </a:r>
            <a:r>
              <a:rPr lang="en-US" dirty="0"/>
              <a:t>:</a:t>
            </a:r>
          </a:p>
          <a:p>
            <a:pPr marL="285750" indent="-285750">
              <a:buFont typeface="Arial"/>
              <a:buChar char="•"/>
            </a:pPr>
            <a:endParaRPr lang="en-US"/>
          </a:p>
          <a:p>
            <a:pPr marL="285750" indent="-285750">
              <a:buFont typeface="Calibri"/>
              <a:buChar char="-"/>
            </a:pPr>
            <a:r>
              <a:rPr lang="en-US" dirty="0"/>
              <a:t>Syntax: datatype *</a:t>
            </a:r>
            <a:r>
              <a:rPr lang="en-US" dirty="0" err="1"/>
              <a:t>ptr</a:t>
            </a:r>
            <a:r>
              <a:rPr lang="en-US" dirty="0"/>
              <a:t>;</a:t>
            </a:r>
          </a:p>
          <a:p>
            <a:pPr marL="285750" indent="-285750">
              <a:buFont typeface="Arial"/>
              <a:buChar char="•"/>
            </a:pPr>
            <a:endParaRPr lang="en-US"/>
          </a:p>
          <a:p>
            <a:pPr marL="742950" lvl="1" indent="-285750">
              <a:buFont typeface="Arial"/>
              <a:buChar char="•"/>
            </a:pPr>
            <a:r>
              <a:rPr lang="en-US" dirty="0" err="1"/>
              <a:t>ptr</a:t>
            </a:r>
            <a:r>
              <a:rPr lang="en-US" dirty="0"/>
              <a:t> </a:t>
            </a:r>
            <a:r>
              <a:rPr lang="en-US" dirty="0" err="1"/>
              <a:t>là</a:t>
            </a:r>
            <a:r>
              <a:rPr lang="en-US" dirty="0"/>
              <a:t> </a:t>
            </a:r>
            <a:r>
              <a:rPr lang="en-US" dirty="0" err="1"/>
              <a:t>tên</a:t>
            </a:r>
            <a:r>
              <a:rPr lang="en-US" dirty="0"/>
              <a:t> </a:t>
            </a:r>
            <a:r>
              <a:rPr lang="en-US" dirty="0" err="1"/>
              <a:t>của</a:t>
            </a:r>
            <a:r>
              <a:rPr lang="en-US" dirty="0"/>
              <a:t> con </a:t>
            </a:r>
            <a:r>
              <a:rPr lang="en-US" dirty="0" err="1"/>
              <a:t>trỏ</a:t>
            </a:r>
            <a:endParaRPr lang="en-US" dirty="0"/>
          </a:p>
          <a:p>
            <a:pPr marL="742950" lvl="1" indent="-285750">
              <a:buFont typeface="Arial"/>
              <a:buChar char="•"/>
            </a:pPr>
            <a:r>
              <a:rPr lang="en-US" dirty="0"/>
              <a:t>datatype </a:t>
            </a:r>
            <a:r>
              <a:rPr lang="en-US" dirty="0" err="1"/>
              <a:t>là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mà</a:t>
            </a:r>
            <a:r>
              <a:rPr lang="en-US" dirty="0"/>
              <a:t> </a:t>
            </a:r>
            <a:r>
              <a:rPr lang="en-US" dirty="0" err="1"/>
              <a:t>nó</a:t>
            </a:r>
            <a:r>
              <a:rPr lang="en-US" dirty="0"/>
              <a:t> </a:t>
            </a:r>
            <a:r>
              <a:rPr lang="en-US" dirty="0" err="1"/>
              <a:t>đang</a:t>
            </a:r>
            <a:r>
              <a:rPr lang="en-US" dirty="0"/>
              <a:t> </a:t>
            </a:r>
            <a:r>
              <a:rPr lang="en-US" dirty="0" err="1"/>
              <a:t>trỏ</a:t>
            </a:r>
            <a:r>
              <a:rPr lang="en-US" dirty="0"/>
              <a:t> </a:t>
            </a:r>
            <a:r>
              <a:rPr lang="en-US" dirty="0" err="1"/>
              <a:t>đến</a:t>
            </a:r>
            <a:endParaRPr lang="en-US" dirty="0"/>
          </a:p>
          <a:p>
            <a:endParaRPr lang="en-US"/>
          </a:p>
        </p:txBody>
      </p:sp>
      <p:pic>
        <p:nvPicPr>
          <p:cNvPr id="6" name="Picture 5" descr="A black and white screen&#10;&#10;Description automatically generated">
            <a:extLst>
              <a:ext uri="{FF2B5EF4-FFF2-40B4-BE49-F238E27FC236}">
                <a16:creationId xmlns:a16="http://schemas.microsoft.com/office/drawing/2014/main" id="{BF404A44-83FF-44EA-3E09-5A23EB8353E8}"/>
              </a:ext>
            </a:extLst>
          </p:cNvPr>
          <p:cNvPicPr>
            <a:picLocks noChangeAspect="1"/>
          </p:cNvPicPr>
          <p:nvPr/>
        </p:nvPicPr>
        <p:blipFill>
          <a:blip r:embed="rId2"/>
          <a:stretch>
            <a:fillRect/>
          </a:stretch>
        </p:blipFill>
        <p:spPr>
          <a:xfrm>
            <a:off x="8091096" y="2321414"/>
            <a:ext cx="3423332" cy="1498083"/>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C0DFEE6C-66D1-014B-C0BE-D4F0243BB3B1}"/>
              </a:ext>
            </a:extLst>
          </p:cNvPr>
          <p:cNvPicPr>
            <a:picLocks noChangeAspect="1"/>
          </p:cNvPicPr>
          <p:nvPr/>
        </p:nvPicPr>
        <p:blipFill>
          <a:blip r:embed="rId3"/>
          <a:stretch>
            <a:fillRect/>
          </a:stretch>
        </p:blipFill>
        <p:spPr>
          <a:xfrm>
            <a:off x="8093574" y="4448147"/>
            <a:ext cx="3417034" cy="1526102"/>
          </a:xfrm>
          <a:prstGeom prst="rect">
            <a:avLst/>
          </a:prstGeom>
        </p:spPr>
      </p:pic>
      <p:sp>
        <p:nvSpPr>
          <p:cNvPr id="12" name="TextBox 11">
            <a:extLst>
              <a:ext uri="{FF2B5EF4-FFF2-40B4-BE49-F238E27FC236}">
                <a16:creationId xmlns:a16="http://schemas.microsoft.com/office/drawing/2014/main" id="{3DF22008-1E38-4D49-8EA6-83AA76DF8EAC}"/>
              </a:ext>
            </a:extLst>
          </p:cNvPr>
          <p:cNvSpPr txBox="1"/>
          <p:nvPr/>
        </p:nvSpPr>
        <p:spPr>
          <a:xfrm>
            <a:off x="8092313" y="3948545"/>
            <a:ext cx="336035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t>Khai </a:t>
            </a:r>
            <a:r>
              <a:rPr lang="en-US" sz="1300" err="1"/>
              <a:t>báo</a:t>
            </a:r>
            <a:r>
              <a:rPr lang="en-US" sz="1300"/>
              <a:t> con </a:t>
            </a:r>
            <a:r>
              <a:rPr lang="en-US" sz="1300" err="1"/>
              <a:t>trỏ</a:t>
            </a:r>
            <a:endParaRPr lang="en-US" sz="1300"/>
          </a:p>
        </p:txBody>
      </p:sp>
      <p:sp>
        <p:nvSpPr>
          <p:cNvPr id="13" name="TextBox 12">
            <a:extLst>
              <a:ext uri="{FF2B5EF4-FFF2-40B4-BE49-F238E27FC236}">
                <a16:creationId xmlns:a16="http://schemas.microsoft.com/office/drawing/2014/main" id="{220DEFDA-9836-F8AA-37AC-3451ADE2F1FD}"/>
              </a:ext>
            </a:extLst>
          </p:cNvPr>
          <p:cNvSpPr txBox="1"/>
          <p:nvPr/>
        </p:nvSpPr>
        <p:spPr>
          <a:xfrm>
            <a:off x="8073419" y="6039321"/>
            <a:ext cx="3417035"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err="1"/>
              <a:t>Khởi</a:t>
            </a:r>
            <a:r>
              <a:rPr lang="en-US" sz="1300"/>
              <a:t> </a:t>
            </a:r>
            <a:r>
              <a:rPr lang="en-US" sz="1300" err="1"/>
              <a:t>tạo</a:t>
            </a:r>
            <a:r>
              <a:rPr lang="en-US" sz="1300"/>
              <a:t> con </a:t>
            </a:r>
            <a:r>
              <a:rPr lang="en-US" sz="1300" err="1"/>
              <a:t>trỏ</a:t>
            </a:r>
            <a:endParaRPr lang="en-US" sz="1300"/>
          </a:p>
        </p:txBody>
      </p:sp>
    </p:spTree>
    <p:extLst>
      <p:ext uri="{BB962C8B-B14F-4D97-AF65-F5344CB8AC3E}">
        <p14:creationId xmlns:p14="http://schemas.microsoft.com/office/powerpoint/2010/main" val="301990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08C-00EC-C768-4922-E72EFDD0A49E}"/>
              </a:ext>
            </a:extLst>
          </p:cNvPr>
          <p:cNvSpPr>
            <a:spLocks noGrp="1"/>
          </p:cNvSpPr>
          <p:nvPr>
            <p:ph type="title"/>
          </p:nvPr>
        </p:nvSpPr>
        <p:spPr/>
        <p:txBody>
          <a:bodyPr/>
          <a:lstStyle/>
          <a:p>
            <a:r>
              <a:rPr lang="en-US"/>
              <a:t>Tham </a:t>
            </a:r>
            <a:r>
              <a:rPr lang="en-US" err="1"/>
              <a:t>chiếu</a:t>
            </a:r>
            <a:r>
              <a:rPr lang="en-US"/>
              <a:t> </a:t>
            </a:r>
            <a:r>
              <a:rPr lang="en-US" err="1"/>
              <a:t>đến</a:t>
            </a:r>
            <a:r>
              <a:rPr lang="en-US"/>
              <a:t> </a:t>
            </a:r>
            <a:r>
              <a:rPr lang="en-US" err="1"/>
              <a:t>giá</a:t>
            </a:r>
            <a:r>
              <a:rPr lang="en-US"/>
              <a:t> </a:t>
            </a:r>
            <a:r>
              <a:rPr lang="en-US" err="1"/>
              <a:t>trị</a:t>
            </a:r>
            <a:r>
              <a:rPr lang="en-US"/>
              <a:t> </a:t>
            </a:r>
            <a:r>
              <a:rPr lang="en-US" err="1"/>
              <a:t>của</a:t>
            </a:r>
            <a:r>
              <a:rPr lang="en-US"/>
              <a:t> pointer </a:t>
            </a:r>
            <a:r>
              <a:rPr lang="en-US" err="1"/>
              <a:t>đã</a:t>
            </a:r>
            <a:r>
              <a:rPr lang="en-US"/>
              <a:t> </a:t>
            </a:r>
            <a:r>
              <a:rPr lang="en-US" err="1"/>
              <a:t>lưu</a:t>
            </a:r>
          </a:p>
        </p:txBody>
      </p:sp>
      <p:pic>
        <p:nvPicPr>
          <p:cNvPr id="4" name="Content Placeholder 3">
            <a:extLst>
              <a:ext uri="{FF2B5EF4-FFF2-40B4-BE49-F238E27FC236}">
                <a16:creationId xmlns:a16="http://schemas.microsoft.com/office/drawing/2014/main" id="{A49B9E16-8A37-0070-679C-890C02B03946}"/>
              </a:ext>
            </a:extLst>
          </p:cNvPr>
          <p:cNvPicPr>
            <a:picLocks noGrp="1" noChangeAspect="1"/>
          </p:cNvPicPr>
          <p:nvPr>
            <p:ph idx="1"/>
          </p:nvPr>
        </p:nvPicPr>
        <p:blipFill>
          <a:blip r:embed="rId2"/>
          <a:stretch>
            <a:fillRect/>
          </a:stretch>
        </p:blipFill>
        <p:spPr>
          <a:xfrm>
            <a:off x="319981" y="2376457"/>
            <a:ext cx="6517343" cy="3599316"/>
          </a:xfrm>
        </p:spPr>
      </p:pic>
      <p:pic>
        <p:nvPicPr>
          <p:cNvPr id="5" name="Picture 4" descr="A screen shot of a computer&#10;&#10;Description automatically generated">
            <a:extLst>
              <a:ext uri="{FF2B5EF4-FFF2-40B4-BE49-F238E27FC236}">
                <a16:creationId xmlns:a16="http://schemas.microsoft.com/office/drawing/2014/main" id="{7B0144B1-EF2B-92DA-95EE-4A1DBEC38196}"/>
              </a:ext>
            </a:extLst>
          </p:cNvPr>
          <p:cNvPicPr>
            <a:picLocks noChangeAspect="1"/>
          </p:cNvPicPr>
          <p:nvPr/>
        </p:nvPicPr>
        <p:blipFill>
          <a:blip r:embed="rId3"/>
          <a:stretch>
            <a:fillRect/>
          </a:stretch>
        </p:blipFill>
        <p:spPr>
          <a:xfrm>
            <a:off x="7063479" y="2376376"/>
            <a:ext cx="4948231" cy="2411127"/>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C3052048-DE05-218A-02FF-EF5DFA03AF30}"/>
              </a:ext>
            </a:extLst>
          </p:cNvPr>
          <p:cNvPicPr>
            <a:picLocks noChangeAspect="1"/>
          </p:cNvPicPr>
          <p:nvPr/>
        </p:nvPicPr>
        <p:blipFill>
          <a:blip r:embed="rId4"/>
          <a:stretch>
            <a:fillRect/>
          </a:stretch>
        </p:blipFill>
        <p:spPr>
          <a:xfrm>
            <a:off x="7063479" y="4841658"/>
            <a:ext cx="3503400" cy="1137620"/>
          </a:xfrm>
          <a:prstGeom prst="rect">
            <a:avLst/>
          </a:prstGeom>
        </p:spPr>
      </p:pic>
    </p:spTree>
    <p:extLst>
      <p:ext uri="{BB962C8B-B14F-4D97-AF65-F5344CB8AC3E}">
        <p14:creationId xmlns:p14="http://schemas.microsoft.com/office/powerpoint/2010/main" val="174464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BE0E-2328-AA3A-FA44-EB4AEE5A0402}"/>
              </a:ext>
            </a:extLst>
          </p:cNvPr>
          <p:cNvSpPr>
            <a:spLocks noGrp="1"/>
          </p:cNvSpPr>
          <p:nvPr>
            <p:ph type="title"/>
          </p:nvPr>
        </p:nvSpPr>
        <p:spPr/>
        <p:txBody>
          <a:bodyPr/>
          <a:lstStyle/>
          <a:p>
            <a:pPr algn="ctr"/>
            <a:r>
              <a:rPr lang="en-US" err="1"/>
              <a:t>Kích</a:t>
            </a:r>
            <a:r>
              <a:rPr lang="en-US"/>
              <a:t> </a:t>
            </a:r>
            <a:r>
              <a:rPr lang="en-US" err="1"/>
              <a:t>thước</a:t>
            </a:r>
            <a:r>
              <a:rPr lang="en-US"/>
              <a:t> </a:t>
            </a:r>
            <a:r>
              <a:rPr lang="en-US" err="1"/>
              <a:t>của</a:t>
            </a:r>
            <a:r>
              <a:rPr lang="en-US"/>
              <a:t> pointers</a:t>
            </a:r>
          </a:p>
        </p:txBody>
      </p:sp>
      <p:pic>
        <p:nvPicPr>
          <p:cNvPr id="4" name="Content Placeholder 3" descr="A screen shot of a computer program&#10;&#10;Description automatically generated">
            <a:extLst>
              <a:ext uri="{FF2B5EF4-FFF2-40B4-BE49-F238E27FC236}">
                <a16:creationId xmlns:a16="http://schemas.microsoft.com/office/drawing/2014/main" id="{29BEEBFF-7C17-8DD1-8944-1BD29BBC1555}"/>
              </a:ext>
            </a:extLst>
          </p:cNvPr>
          <p:cNvPicPr>
            <a:picLocks noGrp="1" noChangeAspect="1"/>
          </p:cNvPicPr>
          <p:nvPr>
            <p:ph idx="1"/>
          </p:nvPr>
        </p:nvPicPr>
        <p:blipFill>
          <a:blip r:embed="rId2"/>
          <a:stretch>
            <a:fillRect/>
          </a:stretch>
        </p:blipFill>
        <p:spPr>
          <a:xfrm>
            <a:off x="6665841" y="2188016"/>
            <a:ext cx="5132795" cy="2487128"/>
          </a:xfrm>
        </p:spPr>
      </p:pic>
      <p:pic>
        <p:nvPicPr>
          <p:cNvPr id="5" name="Picture 4">
            <a:extLst>
              <a:ext uri="{FF2B5EF4-FFF2-40B4-BE49-F238E27FC236}">
                <a16:creationId xmlns:a16="http://schemas.microsoft.com/office/drawing/2014/main" id="{6619903A-3058-4811-E715-C347A6ED127F}"/>
              </a:ext>
            </a:extLst>
          </p:cNvPr>
          <p:cNvPicPr>
            <a:picLocks noChangeAspect="1"/>
          </p:cNvPicPr>
          <p:nvPr/>
        </p:nvPicPr>
        <p:blipFill>
          <a:blip r:embed="rId3"/>
          <a:stretch>
            <a:fillRect/>
          </a:stretch>
        </p:blipFill>
        <p:spPr>
          <a:xfrm>
            <a:off x="6601061" y="4775491"/>
            <a:ext cx="2743200" cy="329828"/>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0F1AE031-BEB5-3DDA-E038-B1D9221568DE}"/>
              </a:ext>
            </a:extLst>
          </p:cNvPr>
          <p:cNvPicPr>
            <a:picLocks noChangeAspect="1"/>
          </p:cNvPicPr>
          <p:nvPr/>
        </p:nvPicPr>
        <p:blipFill>
          <a:blip r:embed="rId4"/>
          <a:stretch>
            <a:fillRect/>
          </a:stretch>
        </p:blipFill>
        <p:spPr>
          <a:xfrm>
            <a:off x="54048" y="2278252"/>
            <a:ext cx="6444658" cy="3393559"/>
          </a:xfrm>
          <a:prstGeom prst="rect">
            <a:avLst/>
          </a:prstGeom>
        </p:spPr>
      </p:pic>
    </p:spTree>
    <p:extLst>
      <p:ext uri="{BB962C8B-B14F-4D97-AF65-F5344CB8AC3E}">
        <p14:creationId xmlns:p14="http://schemas.microsoft.com/office/powerpoint/2010/main" val="48147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53B0-1BFE-47C0-1589-DC28574142C2}"/>
              </a:ext>
            </a:extLst>
          </p:cNvPr>
          <p:cNvSpPr>
            <a:spLocks noGrp="1"/>
          </p:cNvSpPr>
          <p:nvPr>
            <p:ph type="title"/>
          </p:nvPr>
        </p:nvSpPr>
        <p:spPr/>
        <p:txBody>
          <a:bodyPr/>
          <a:lstStyle/>
          <a:p>
            <a:r>
              <a:rPr lang="en-US" err="1"/>
              <a:t>Ưu</a:t>
            </a:r>
            <a:r>
              <a:rPr lang="en-US"/>
              <a:t> </a:t>
            </a:r>
            <a:r>
              <a:rPr lang="en-US" err="1"/>
              <a:t>điểm</a:t>
            </a:r>
            <a:r>
              <a:rPr lang="en-US"/>
              <a:t> </a:t>
            </a:r>
            <a:r>
              <a:rPr lang="en-US" err="1"/>
              <a:t>và</a:t>
            </a:r>
            <a:r>
              <a:rPr lang="en-US"/>
              <a:t> </a:t>
            </a:r>
            <a:r>
              <a:rPr lang="en-US" err="1"/>
              <a:t>nhược</a:t>
            </a:r>
            <a:r>
              <a:rPr lang="en-US"/>
              <a:t> </a:t>
            </a:r>
            <a:r>
              <a:rPr lang="en-US" err="1"/>
              <a:t>điểm</a:t>
            </a:r>
            <a:r>
              <a:rPr lang="en-US"/>
              <a:t> </a:t>
            </a:r>
            <a:r>
              <a:rPr lang="en-US" err="1"/>
              <a:t>của</a:t>
            </a:r>
            <a:r>
              <a:rPr lang="en-US"/>
              <a:t> con </a:t>
            </a:r>
            <a:r>
              <a:rPr lang="en-US" err="1"/>
              <a:t>trỏ</a:t>
            </a:r>
          </a:p>
        </p:txBody>
      </p:sp>
      <p:pic>
        <p:nvPicPr>
          <p:cNvPr id="4" name="Content Placeholder 3" descr="A black screen with white text&#10;&#10;Description automatically generated">
            <a:extLst>
              <a:ext uri="{FF2B5EF4-FFF2-40B4-BE49-F238E27FC236}">
                <a16:creationId xmlns:a16="http://schemas.microsoft.com/office/drawing/2014/main" id="{50B19A74-B9A4-8BD7-DE70-CC4751C8E652}"/>
              </a:ext>
            </a:extLst>
          </p:cNvPr>
          <p:cNvPicPr>
            <a:picLocks noGrp="1" noChangeAspect="1"/>
          </p:cNvPicPr>
          <p:nvPr>
            <p:ph idx="1"/>
          </p:nvPr>
        </p:nvPicPr>
        <p:blipFill>
          <a:blip r:embed="rId2"/>
          <a:stretch>
            <a:fillRect/>
          </a:stretch>
        </p:blipFill>
        <p:spPr>
          <a:xfrm>
            <a:off x="2178106" y="2418741"/>
            <a:ext cx="7588109" cy="3989762"/>
          </a:xfrm>
        </p:spPr>
      </p:pic>
    </p:spTree>
    <p:extLst>
      <p:ext uri="{BB962C8B-B14F-4D97-AF65-F5344CB8AC3E}">
        <p14:creationId xmlns:p14="http://schemas.microsoft.com/office/powerpoint/2010/main" val="45993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88B68D-B0A8-661A-E708-559A7B9A3583}"/>
              </a:ext>
            </a:extLst>
          </p:cNvPr>
          <p:cNvSpPr>
            <a:spLocks noGrp="1"/>
          </p:cNvSpPr>
          <p:nvPr>
            <p:ph type="title"/>
          </p:nvPr>
        </p:nvSpPr>
        <p:spPr>
          <a:xfrm>
            <a:off x="534645" y="742022"/>
            <a:ext cx="9613861" cy="1080938"/>
          </a:xfrm>
        </p:spPr>
        <p:txBody>
          <a:bodyPr/>
          <a:lstStyle/>
          <a:p>
            <a:r>
              <a:rPr lang="vi-VN" err="1">
                <a:latin typeface="Arial"/>
                <a:cs typeface="Times New Roman"/>
              </a:rPr>
              <a:t>Diffirence</a:t>
            </a:r>
            <a:r>
              <a:rPr lang="vi-VN">
                <a:latin typeface="Arial"/>
                <a:cs typeface="Times New Roman"/>
              </a:rPr>
              <a:t> </a:t>
            </a:r>
            <a:r>
              <a:rPr lang="vi-VN" err="1">
                <a:latin typeface="Arial"/>
                <a:cs typeface="Times New Roman"/>
              </a:rPr>
              <a:t>between</a:t>
            </a:r>
            <a:r>
              <a:rPr lang="vi-VN">
                <a:latin typeface="Arial"/>
                <a:cs typeface="Times New Roman"/>
              </a:rPr>
              <a:t> </a:t>
            </a:r>
            <a:r>
              <a:rPr lang="vi-VN" err="1">
                <a:latin typeface="Arial"/>
                <a:cs typeface="Times New Roman"/>
              </a:rPr>
              <a:t>pointer</a:t>
            </a:r>
            <a:r>
              <a:rPr lang="vi-VN">
                <a:latin typeface="Arial"/>
                <a:cs typeface="Times New Roman"/>
              </a:rPr>
              <a:t> </a:t>
            </a:r>
            <a:r>
              <a:rPr lang="vi-VN" err="1">
                <a:latin typeface="Arial"/>
                <a:cs typeface="Times New Roman"/>
              </a:rPr>
              <a:t>and</a:t>
            </a:r>
            <a:r>
              <a:rPr lang="vi-VN">
                <a:latin typeface="Arial"/>
                <a:cs typeface="Times New Roman"/>
              </a:rPr>
              <a:t> </a:t>
            </a:r>
            <a:r>
              <a:rPr lang="vi-VN" err="1">
                <a:latin typeface="Arial"/>
                <a:cs typeface="Times New Roman"/>
              </a:rPr>
              <a:t>normal</a:t>
            </a:r>
            <a:r>
              <a:rPr lang="vi-VN">
                <a:latin typeface="Arial"/>
                <a:cs typeface="Times New Roman"/>
              </a:rPr>
              <a:t> </a:t>
            </a:r>
            <a:r>
              <a:rPr lang="vi-VN" err="1">
                <a:latin typeface="Arial"/>
                <a:cs typeface="Times New Roman"/>
              </a:rPr>
              <a:t>variables</a:t>
            </a:r>
            <a:endParaRPr lang="vi-VN">
              <a:latin typeface="Arial"/>
              <a:cs typeface="Arial"/>
            </a:endParaRPr>
          </a:p>
        </p:txBody>
      </p:sp>
      <p:sp>
        <p:nvSpPr>
          <p:cNvPr id="4" name="Hộp Văn bản 3">
            <a:extLst>
              <a:ext uri="{FF2B5EF4-FFF2-40B4-BE49-F238E27FC236}">
                <a16:creationId xmlns:a16="http://schemas.microsoft.com/office/drawing/2014/main" id="{42AF390D-7D01-FBEC-E9CF-0241B9B4DADB}"/>
              </a:ext>
            </a:extLst>
          </p:cNvPr>
          <p:cNvSpPr txBox="1"/>
          <p:nvPr/>
        </p:nvSpPr>
        <p:spPr>
          <a:xfrm>
            <a:off x="481853" y="2182345"/>
            <a:ext cx="110237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vi-VN" sz="2400" err="1">
                <a:latin typeface="Arial"/>
                <a:cs typeface="Arial"/>
              </a:rPr>
              <a:t>Normal</a:t>
            </a:r>
            <a:r>
              <a:rPr lang="vi-VN" sz="2400">
                <a:latin typeface="Arial"/>
                <a:cs typeface="Arial"/>
              </a:rPr>
              <a:t> </a:t>
            </a:r>
            <a:r>
              <a:rPr lang="vi-VN" sz="2400" err="1">
                <a:latin typeface="Arial"/>
                <a:cs typeface="Arial"/>
              </a:rPr>
              <a:t>variables</a:t>
            </a:r>
            <a:endParaRPr lang="vi-VN" sz="2400">
              <a:latin typeface="Arial"/>
              <a:cs typeface="Arial" panose="020B0604020202020204" pitchFamily="34" charset="0"/>
            </a:endParaRPr>
          </a:p>
        </p:txBody>
      </p:sp>
      <p:sp>
        <p:nvSpPr>
          <p:cNvPr id="5" name="Hộp Văn bản 4">
            <a:extLst>
              <a:ext uri="{FF2B5EF4-FFF2-40B4-BE49-F238E27FC236}">
                <a16:creationId xmlns:a16="http://schemas.microsoft.com/office/drawing/2014/main" id="{363899CD-F277-D05A-B4F7-90AE2926C194}"/>
              </a:ext>
            </a:extLst>
          </p:cNvPr>
          <p:cNvSpPr txBox="1"/>
          <p:nvPr/>
        </p:nvSpPr>
        <p:spPr>
          <a:xfrm>
            <a:off x="896470" y="2913529"/>
            <a:ext cx="100152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Biến thông thường lưu trữ giá trị thực tế trong bộ nhớ, khi khai báo 1 biến thông thường, trình biên dịch cấp phát bộ nhớ để lưu trữ trực tiếp giá trị của nó</a:t>
            </a:r>
          </a:p>
          <a:p>
            <a:endParaRPr lang="vi-VN">
              <a:latin typeface="Arial"/>
              <a:cs typeface="Arial"/>
            </a:endParaRPr>
          </a:p>
        </p:txBody>
      </p:sp>
      <p:sp>
        <p:nvSpPr>
          <p:cNvPr id="6" name="Hộp Văn bản 5">
            <a:extLst>
              <a:ext uri="{FF2B5EF4-FFF2-40B4-BE49-F238E27FC236}">
                <a16:creationId xmlns:a16="http://schemas.microsoft.com/office/drawing/2014/main" id="{E6200777-9126-F6EC-ECAB-4957B68C1D1D}"/>
              </a:ext>
            </a:extLst>
          </p:cNvPr>
          <p:cNvSpPr txBox="1"/>
          <p:nvPr/>
        </p:nvSpPr>
        <p:spPr>
          <a:xfrm>
            <a:off x="896470" y="3653117"/>
            <a:ext cx="100152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ea typeface="+mn-lt"/>
                <a:cs typeface="Arial"/>
              </a:rPr>
              <a:t>Biến thông thường được sử dụng để lưu trữ các giá trị mà muốn trực tiếp thay đổi hoặc làm việc với chúng.</a:t>
            </a:r>
            <a:endParaRPr lang="vi-VN">
              <a:latin typeface="Arial"/>
              <a:cs typeface="Arial"/>
            </a:endParaRPr>
          </a:p>
        </p:txBody>
      </p:sp>
      <p:sp>
        <p:nvSpPr>
          <p:cNvPr id="7" name="Hộp Văn bản 6">
            <a:extLst>
              <a:ext uri="{FF2B5EF4-FFF2-40B4-BE49-F238E27FC236}">
                <a16:creationId xmlns:a16="http://schemas.microsoft.com/office/drawing/2014/main" id="{23F04C08-C4A1-D213-BB28-830AEA3AD541}"/>
              </a:ext>
            </a:extLst>
          </p:cNvPr>
          <p:cNvSpPr txBox="1"/>
          <p:nvPr/>
        </p:nvSpPr>
        <p:spPr>
          <a:xfrm>
            <a:off x="582706" y="4501963"/>
            <a:ext cx="110237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vi-VN" sz="2400" err="1">
                <a:latin typeface="Arial"/>
                <a:cs typeface="Arial"/>
              </a:rPr>
              <a:t>Pointer</a:t>
            </a:r>
          </a:p>
          <a:p>
            <a:pPr marL="285750" indent="-285750">
              <a:buFont typeface="Arial"/>
              <a:buChar char="•"/>
            </a:pPr>
            <a:endParaRPr lang="vi-VN" sz="2400">
              <a:latin typeface="Arial"/>
              <a:cs typeface="Arial" panose="020B0604020202020204" pitchFamily="34" charset="0"/>
            </a:endParaRPr>
          </a:p>
        </p:txBody>
      </p:sp>
      <p:sp>
        <p:nvSpPr>
          <p:cNvPr id="9" name="Hộp Văn bản 8">
            <a:extLst>
              <a:ext uri="{FF2B5EF4-FFF2-40B4-BE49-F238E27FC236}">
                <a16:creationId xmlns:a16="http://schemas.microsoft.com/office/drawing/2014/main" id="{ACCED6A7-2806-C096-367D-2416EB731B66}"/>
              </a:ext>
            </a:extLst>
          </p:cNvPr>
          <p:cNvSpPr txBox="1"/>
          <p:nvPr/>
        </p:nvSpPr>
        <p:spPr>
          <a:xfrm>
            <a:off x="896470" y="5118286"/>
            <a:ext cx="97911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Con trỏ lưu trữ địa chỉ của bộ nhớ không phải giá trị thực tế, chúng trỏ tới vị trí nơi giá trị được lưu trữ trong bộ nhớ</a:t>
            </a:r>
            <a:endParaRPr lang="vi-VN">
              <a:latin typeface="Arial"/>
              <a:cs typeface="Arial" panose="020B0604020202020204" pitchFamily="34" charset="0"/>
            </a:endParaRPr>
          </a:p>
        </p:txBody>
      </p:sp>
      <p:sp>
        <p:nvSpPr>
          <p:cNvPr id="10" name="Hộp Văn bản 9">
            <a:extLst>
              <a:ext uri="{FF2B5EF4-FFF2-40B4-BE49-F238E27FC236}">
                <a16:creationId xmlns:a16="http://schemas.microsoft.com/office/drawing/2014/main" id="{35A34AD4-7979-2BD2-1A79-ED9AD5A5C75F}"/>
              </a:ext>
            </a:extLst>
          </p:cNvPr>
          <p:cNvSpPr txBox="1"/>
          <p:nvPr/>
        </p:nvSpPr>
        <p:spPr>
          <a:xfrm>
            <a:off x="896470" y="5846668"/>
            <a:ext cx="97911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Con trỏ được sử dụng để truy cập và thao tác dữ liệu 1 cách gián tiếp.</a:t>
            </a:r>
            <a:endParaRPr lang="vi-VN">
              <a:latin typeface="Arial"/>
              <a:cs typeface="Arial" panose="020B0604020202020204" pitchFamily="34" charset="0"/>
            </a:endParaRPr>
          </a:p>
        </p:txBody>
      </p:sp>
    </p:spTree>
    <p:extLst>
      <p:ext uri="{BB962C8B-B14F-4D97-AF65-F5344CB8AC3E}">
        <p14:creationId xmlns:p14="http://schemas.microsoft.com/office/powerpoint/2010/main" val="147866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923F-5DBE-8541-84E3-2EFB69A36315}"/>
              </a:ext>
            </a:extLst>
          </p:cNvPr>
          <p:cNvSpPr>
            <a:spLocks noGrp="1"/>
          </p:cNvSpPr>
          <p:nvPr>
            <p:ph type="title"/>
          </p:nvPr>
        </p:nvSpPr>
        <p:spPr/>
        <p:txBody>
          <a:bodyPr/>
          <a:lstStyle/>
          <a:p>
            <a:r>
              <a:rPr lang="en-US"/>
              <a:t>Const Pointer</a:t>
            </a:r>
          </a:p>
        </p:txBody>
      </p:sp>
      <p:sp>
        <p:nvSpPr>
          <p:cNvPr id="3" name="Content Placeholder 2">
            <a:extLst>
              <a:ext uri="{FF2B5EF4-FFF2-40B4-BE49-F238E27FC236}">
                <a16:creationId xmlns:a16="http://schemas.microsoft.com/office/drawing/2014/main" id="{C4B3B4C4-3E0F-5614-AA26-123BC0226469}"/>
              </a:ext>
            </a:extLst>
          </p:cNvPr>
          <p:cNvSpPr>
            <a:spLocks noGrp="1"/>
          </p:cNvSpPr>
          <p:nvPr>
            <p:ph idx="1"/>
          </p:nvPr>
        </p:nvSpPr>
        <p:spPr/>
        <p:txBody>
          <a:bodyPr vert="horz" lIns="91440" tIns="45720" rIns="91440" bIns="45720" rtlCol="0" anchor="t">
            <a:normAutofit/>
          </a:bodyPr>
          <a:lstStyle/>
          <a:p>
            <a:r>
              <a:rPr lang="en-US">
                <a:ea typeface="+mn-lt"/>
                <a:cs typeface="+mn-lt"/>
              </a:rPr>
              <a:t>Trong con </a:t>
            </a:r>
            <a:r>
              <a:rPr lang="en-US" err="1">
                <a:ea typeface="+mn-lt"/>
                <a:cs typeface="+mn-lt"/>
              </a:rPr>
              <a:t>trỏ</a:t>
            </a:r>
            <a:r>
              <a:rPr lang="en-US">
                <a:ea typeface="+mn-lt"/>
                <a:cs typeface="+mn-lt"/>
              </a:rPr>
              <a:t> </a:t>
            </a:r>
            <a:r>
              <a:rPr lang="en-US" err="1">
                <a:ea typeface="+mn-lt"/>
                <a:cs typeface="+mn-lt"/>
              </a:rPr>
              <a:t>không</a:t>
            </a:r>
            <a:r>
              <a:rPr lang="en-US">
                <a:ea typeface="+mn-lt"/>
                <a:cs typeface="+mn-lt"/>
              </a:rPr>
              <a:t> </a:t>
            </a:r>
            <a:r>
              <a:rPr lang="en-US" err="1">
                <a:ea typeface="+mn-lt"/>
                <a:cs typeface="+mn-lt"/>
              </a:rPr>
              <a:t>đổi</a:t>
            </a:r>
            <a:r>
              <a:rPr lang="en-US">
                <a:ea typeface="+mn-lt"/>
                <a:cs typeface="+mn-lt"/>
              </a:rPr>
              <a:t>, </a:t>
            </a:r>
            <a:r>
              <a:rPr lang="en-US" err="1">
                <a:ea typeface="+mn-lt"/>
                <a:cs typeface="+mn-lt"/>
              </a:rPr>
              <a:t>địa</a:t>
            </a:r>
            <a:r>
              <a:rPr lang="en-US">
                <a:ea typeface="+mn-lt"/>
                <a:cs typeface="+mn-lt"/>
              </a:rPr>
              <a:t> </a:t>
            </a:r>
            <a:r>
              <a:rPr lang="en-US" err="1">
                <a:ea typeface="+mn-lt"/>
                <a:cs typeface="+mn-lt"/>
              </a:rPr>
              <a:t>chỉ</a:t>
            </a:r>
            <a:r>
              <a:rPr lang="en-US">
                <a:ea typeface="+mn-lt"/>
                <a:cs typeface="+mn-lt"/>
              </a:rPr>
              <a:t> </a:t>
            </a:r>
            <a:r>
              <a:rPr lang="en-US" err="1">
                <a:ea typeface="+mn-lt"/>
                <a:cs typeface="+mn-lt"/>
              </a:rPr>
              <a:t>bộ</a:t>
            </a:r>
            <a:r>
              <a:rPr lang="en-US">
                <a:ea typeface="+mn-lt"/>
                <a:cs typeface="+mn-lt"/>
              </a:rPr>
              <a:t> </a:t>
            </a:r>
            <a:r>
              <a:rPr lang="en-US" err="1">
                <a:ea typeface="+mn-lt"/>
                <a:cs typeface="+mn-lt"/>
              </a:rPr>
              <a:t>nhớ</a:t>
            </a:r>
            <a:r>
              <a:rPr lang="en-US">
                <a:ea typeface="+mn-lt"/>
                <a:cs typeface="+mn-lt"/>
              </a:rPr>
              <a:t> </a:t>
            </a:r>
            <a:r>
              <a:rPr lang="en-US" err="1">
                <a:ea typeface="+mn-lt"/>
                <a:cs typeface="+mn-lt"/>
              </a:rPr>
              <a:t>được</a:t>
            </a:r>
            <a:r>
              <a:rPr lang="en-US">
                <a:ea typeface="+mn-lt"/>
                <a:cs typeface="+mn-lt"/>
              </a:rPr>
              <a:t> </a:t>
            </a:r>
            <a:r>
              <a:rPr lang="en-US" err="1">
                <a:ea typeface="+mn-lt"/>
                <a:cs typeface="+mn-lt"/>
              </a:rPr>
              <a:t>lưu</a:t>
            </a:r>
            <a:r>
              <a:rPr lang="en-US">
                <a:ea typeface="+mn-lt"/>
                <a:cs typeface="+mn-lt"/>
              </a:rPr>
              <a:t> </a:t>
            </a:r>
            <a:r>
              <a:rPr lang="en-US" err="1">
                <a:ea typeface="+mn-lt"/>
                <a:cs typeface="+mn-lt"/>
              </a:rPr>
              <a:t>trữ</a:t>
            </a:r>
            <a:r>
              <a:rPr lang="en-US">
                <a:ea typeface="+mn-lt"/>
                <a:cs typeface="+mn-lt"/>
              </a:rPr>
              <a:t> </a:t>
            </a:r>
            <a:r>
              <a:rPr lang="en-US" err="1">
                <a:ea typeface="+mn-lt"/>
                <a:cs typeface="+mn-lt"/>
              </a:rPr>
              <a:t>bên</a:t>
            </a:r>
            <a:r>
              <a:rPr lang="en-US">
                <a:ea typeface="+mn-lt"/>
                <a:cs typeface="+mn-lt"/>
              </a:rPr>
              <a:t> </a:t>
            </a:r>
            <a:r>
              <a:rPr lang="en-US" err="1">
                <a:ea typeface="+mn-lt"/>
                <a:cs typeface="+mn-lt"/>
              </a:rPr>
              <a:t>trong</a:t>
            </a:r>
            <a:r>
              <a:rPr lang="en-US">
                <a:ea typeface="+mn-lt"/>
                <a:cs typeface="+mn-lt"/>
              </a:rPr>
              <a:t> con </a:t>
            </a:r>
            <a:r>
              <a:rPr lang="en-US" err="1">
                <a:ea typeface="+mn-lt"/>
                <a:cs typeface="+mn-lt"/>
              </a:rPr>
              <a:t>trỏ</a:t>
            </a:r>
            <a:r>
              <a:rPr lang="en-US">
                <a:ea typeface="+mn-lt"/>
                <a:cs typeface="+mn-lt"/>
              </a:rPr>
              <a:t> </a:t>
            </a:r>
            <a:r>
              <a:rPr lang="en-US" err="1">
                <a:ea typeface="+mn-lt"/>
                <a:cs typeface="+mn-lt"/>
              </a:rPr>
              <a:t>là</a:t>
            </a:r>
            <a:r>
              <a:rPr lang="en-US">
                <a:ea typeface="+mn-lt"/>
                <a:cs typeface="+mn-lt"/>
              </a:rPr>
              <a:t> </a:t>
            </a:r>
            <a:r>
              <a:rPr lang="en-US" err="1">
                <a:ea typeface="+mn-lt"/>
                <a:cs typeface="+mn-lt"/>
              </a:rPr>
              <a:t>hằng</a:t>
            </a:r>
            <a:r>
              <a:rPr lang="en-US">
                <a:ea typeface="+mn-lt"/>
                <a:cs typeface="+mn-lt"/>
              </a:rPr>
              <a:t> </a:t>
            </a:r>
            <a:r>
              <a:rPr lang="en-US" err="1">
                <a:ea typeface="+mn-lt"/>
                <a:cs typeface="+mn-lt"/>
              </a:rPr>
              <a:t>số</a:t>
            </a:r>
            <a:r>
              <a:rPr lang="en-US">
                <a:ea typeface="+mn-lt"/>
                <a:cs typeface="+mn-lt"/>
              </a:rPr>
              <a:t> </a:t>
            </a:r>
            <a:r>
              <a:rPr lang="en-US" err="1">
                <a:ea typeface="+mn-lt"/>
                <a:cs typeface="+mn-lt"/>
              </a:rPr>
              <a:t>và</a:t>
            </a:r>
            <a:r>
              <a:rPr lang="en-US">
                <a:ea typeface="+mn-lt"/>
                <a:cs typeface="+mn-lt"/>
              </a:rPr>
              <a:t> </a:t>
            </a:r>
            <a:r>
              <a:rPr lang="en-US" err="1">
                <a:ea typeface="+mn-lt"/>
                <a:cs typeface="+mn-lt"/>
              </a:rPr>
              <a:t>không</a:t>
            </a:r>
            <a:r>
              <a:rPr lang="en-US">
                <a:ea typeface="+mn-lt"/>
                <a:cs typeface="+mn-lt"/>
              </a:rPr>
              <a:t> </a:t>
            </a:r>
            <a:r>
              <a:rPr lang="en-US" err="1">
                <a:ea typeface="+mn-lt"/>
                <a:cs typeface="+mn-lt"/>
              </a:rPr>
              <a:t>thể</a:t>
            </a:r>
            <a:r>
              <a:rPr lang="en-US">
                <a:ea typeface="+mn-lt"/>
                <a:cs typeface="+mn-lt"/>
              </a:rPr>
              <a:t> </a:t>
            </a:r>
            <a:r>
              <a:rPr lang="en-US" err="1">
                <a:ea typeface="+mn-lt"/>
                <a:cs typeface="+mn-lt"/>
              </a:rPr>
              <a:t>sửa</a:t>
            </a:r>
            <a:r>
              <a:rPr lang="en-US">
                <a:ea typeface="+mn-lt"/>
                <a:cs typeface="+mn-lt"/>
              </a:rPr>
              <a:t> </a:t>
            </a:r>
            <a:r>
              <a:rPr lang="en-US" err="1">
                <a:ea typeface="+mn-lt"/>
                <a:cs typeface="+mn-lt"/>
              </a:rPr>
              <a:t>đổi</a:t>
            </a:r>
            <a:r>
              <a:rPr lang="en-US">
                <a:ea typeface="+mn-lt"/>
                <a:cs typeface="+mn-lt"/>
              </a:rPr>
              <a:t> </a:t>
            </a:r>
            <a:r>
              <a:rPr lang="en-US" err="1">
                <a:ea typeface="+mn-lt"/>
                <a:cs typeface="+mn-lt"/>
              </a:rPr>
              <a:t>một</a:t>
            </a:r>
            <a:r>
              <a:rPr lang="en-US">
                <a:ea typeface="+mn-lt"/>
                <a:cs typeface="+mn-lt"/>
              </a:rPr>
              <a:t> </a:t>
            </a:r>
            <a:r>
              <a:rPr lang="en-US" err="1">
                <a:ea typeface="+mn-lt"/>
                <a:cs typeface="+mn-lt"/>
              </a:rPr>
              <a:t>khi</a:t>
            </a:r>
            <a:r>
              <a:rPr lang="en-US">
                <a:ea typeface="+mn-lt"/>
                <a:cs typeface="+mn-lt"/>
              </a:rPr>
              <a:t> </a:t>
            </a:r>
            <a:r>
              <a:rPr lang="en-US" err="1">
                <a:ea typeface="+mn-lt"/>
                <a:cs typeface="+mn-lt"/>
              </a:rPr>
              <a:t>nó</a:t>
            </a:r>
            <a:r>
              <a:rPr lang="en-US">
                <a:ea typeface="+mn-lt"/>
                <a:cs typeface="+mn-lt"/>
              </a:rPr>
              <a:t> </a:t>
            </a:r>
            <a:r>
              <a:rPr lang="en-US" err="1">
                <a:ea typeface="+mn-lt"/>
                <a:cs typeface="+mn-lt"/>
              </a:rPr>
              <a:t>được</a:t>
            </a:r>
            <a:r>
              <a:rPr lang="en-US">
                <a:ea typeface="+mn-lt"/>
                <a:cs typeface="+mn-lt"/>
              </a:rPr>
              <a:t> </a:t>
            </a:r>
            <a:r>
              <a:rPr lang="en-US" err="1">
                <a:ea typeface="+mn-lt"/>
                <a:cs typeface="+mn-lt"/>
              </a:rPr>
              <a:t>xác</a:t>
            </a:r>
            <a:r>
              <a:rPr lang="en-US">
                <a:ea typeface="+mn-lt"/>
                <a:cs typeface="+mn-lt"/>
              </a:rPr>
              <a:t> </a:t>
            </a:r>
            <a:r>
              <a:rPr lang="en-US" err="1">
                <a:ea typeface="+mn-lt"/>
                <a:cs typeface="+mn-lt"/>
              </a:rPr>
              <a:t>định</a:t>
            </a:r>
            <a:r>
              <a:rPr lang="en-US">
                <a:ea typeface="+mn-lt"/>
                <a:cs typeface="+mn-lt"/>
              </a:rPr>
              <a:t>. </a:t>
            </a:r>
            <a:r>
              <a:rPr lang="en-US" err="1">
                <a:ea typeface="+mn-lt"/>
                <a:cs typeface="+mn-lt"/>
              </a:rPr>
              <a:t>Nó</a:t>
            </a:r>
            <a:r>
              <a:rPr lang="en-US">
                <a:ea typeface="+mn-lt"/>
                <a:cs typeface="+mn-lt"/>
              </a:rPr>
              <a:t> </a:t>
            </a:r>
            <a:r>
              <a:rPr lang="en-US" err="1">
                <a:ea typeface="+mn-lt"/>
                <a:cs typeface="+mn-lt"/>
              </a:rPr>
              <a:t>sẽ</a:t>
            </a:r>
            <a:r>
              <a:rPr lang="en-US">
                <a:ea typeface="+mn-lt"/>
                <a:cs typeface="+mn-lt"/>
              </a:rPr>
              <a:t> </a:t>
            </a:r>
            <a:r>
              <a:rPr lang="en-US" err="1">
                <a:ea typeface="+mn-lt"/>
                <a:cs typeface="+mn-lt"/>
              </a:rPr>
              <a:t>luôn</a:t>
            </a:r>
            <a:r>
              <a:rPr lang="en-US">
                <a:ea typeface="+mn-lt"/>
                <a:cs typeface="+mn-lt"/>
              </a:rPr>
              <a:t> </a:t>
            </a:r>
            <a:r>
              <a:rPr lang="en-US" err="1">
                <a:ea typeface="+mn-lt"/>
                <a:cs typeface="+mn-lt"/>
              </a:rPr>
              <a:t>trỏ</a:t>
            </a:r>
            <a:r>
              <a:rPr lang="en-US">
                <a:ea typeface="+mn-lt"/>
                <a:cs typeface="+mn-lt"/>
              </a:rPr>
              <a:t> </a:t>
            </a:r>
            <a:r>
              <a:rPr lang="en-US" err="1">
                <a:ea typeface="+mn-lt"/>
                <a:cs typeface="+mn-lt"/>
              </a:rPr>
              <a:t>đến</a:t>
            </a:r>
            <a:r>
              <a:rPr lang="en-US">
                <a:ea typeface="+mn-lt"/>
                <a:cs typeface="+mn-lt"/>
              </a:rPr>
              <a:t> </a:t>
            </a:r>
            <a:r>
              <a:rPr lang="en-US" err="1">
                <a:ea typeface="+mn-lt"/>
                <a:cs typeface="+mn-lt"/>
              </a:rPr>
              <a:t>cùng</a:t>
            </a:r>
            <a:r>
              <a:rPr lang="en-US">
                <a:ea typeface="+mn-lt"/>
                <a:cs typeface="+mn-lt"/>
              </a:rPr>
              <a:t> </a:t>
            </a:r>
            <a:r>
              <a:rPr lang="en-US" err="1">
                <a:ea typeface="+mn-lt"/>
                <a:cs typeface="+mn-lt"/>
              </a:rPr>
              <a:t>một</a:t>
            </a:r>
            <a:r>
              <a:rPr lang="en-US">
                <a:ea typeface="+mn-lt"/>
                <a:cs typeface="+mn-lt"/>
              </a:rPr>
              <a:t> </a:t>
            </a:r>
            <a:r>
              <a:rPr lang="en-US" err="1">
                <a:ea typeface="+mn-lt"/>
                <a:cs typeface="+mn-lt"/>
              </a:rPr>
              <a:t>địa</a:t>
            </a:r>
            <a:r>
              <a:rPr lang="en-US">
                <a:ea typeface="+mn-lt"/>
                <a:cs typeface="+mn-lt"/>
              </a:rPr>
              <a:t> </a:t>
            </a:r>
            <a:r>
              <a:rPr lang="en-US" err="1">
                <a:ea typeface="+mn-lt"/>
                <a:cs typeface="+mn-lt"/>
              </a:rPr>
              <a:t>chỉ</a:t>
            </a:r>
            <a:r>
              <a:rPr lang="en-US">
                <a:ea typeface="+mn-lt"/>
                <a:cs typeface="+mn-lt"/>
              </a:rPr>
              <a:t> </a:t>
            </a:r>
            <a:r>
              <a:rPr lang="en-US" err="1">
                <a:ea typeface="+mn-lt"/>
                <a:cs typeface="+mn-lt"/>
              </a:rPr>
              <a:t>bộ</a:t>
            </a:r>
            <a:r>
              <a:rPr lang="en-US">
                <a:ea typeface="+mn-lt"/>
                <a:cs typeface="+mn-lt"/>
              </a:rPr>
              <a:t> </a:t>
            </a:r>
            <a:r>
              <a:rPr lang="en-US" err="1">
                <a:ea typeface="+mn-lt"/>
                <a:cs typeface="+mn-lt"/>
              </a:rPr>
              <a:t>nhớ</a:t>
            </a:r>
            <a:r>
              <a:rPr lang="en-US">
                <a:ea typeface="+mn-lt"/>
                <a:cs typeface="+mn-lt"/>
              </a:rPr>
              <a:t>.</a:t>
            </a:r>
            <a:endParaRPr lang="en-US"/>
          </a:p>
        </p:txBody>
      </p:sp>
      <p:pic>
        <p:nvPicPr>
          <p:cNvPr id="7" name="Picture 6" descr="A screen shot of a computer program&#10;&#10;Description automatically generated">
            <a:extLst>
              <a:ext uri="{FF2B5EF4-FFF2-40B4-BE49-F238E27FC236}">
                <a16:creationId xmlns:a16="http://schemas.microsoft.com/office/drawing/2014/main" id="{8B063058-8C8B-5E72-8560-6B86C65FCD0F}"/>
              </a:ext>
            </a:extLst>
          </p:cNvPr>
          <p:cNvPicPr>
            <a:picLocks noChangeAspect="1"/>
          </p:cNvPicPr>
          <p:nvPr/>
        </p:nvPicPr>
        <p:blipFill>
          <a:blip r:embed="rId2"/>
          <a:stretch>
            <a:fillRect/>
          </a:stretch>
        </p:blipFill>
        <p:spPr>
          <a:xfrm>
            <a:off x="681392" y="3622229"/>
            <a:ext cx="4657645" cy="2693029"/>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73B8894A-3D38-ADAB-75E5-B5631790F28A}"/>
              </a:ext>
            </a:extLst>
          </p:cNvPr>
          <p:cNvPicPr>
            <a:picLocks noChangeAspect="1"/>
          </p:cNvPicPr>
          <p:nvPr/>
        </p:nvPicPr>
        <p:blipFill>
          <a:blip r:embed="rId3"/>
          <a:stretch>
            <a:fillRect/>
          </a:stretch>
        </p:blipFill>
        <p:spPr>
          <a:xfrm>
            <a:off x="6198020" y="4367191"/>
            <a:ext cx="4097166" cy="1064559"/>
          </a:xfrm>
          <a:prstGeom prst="rect">
            <a:avLst/>
          </a:prstGeom>
        </p:spPr>
      </p:pic>
    </p:spTree>
    <p:extLst>
      <p:ext uri="{BB962C8B-B14F-4D97-AF65-F5344CB8AC3E}">
        <p14:creationId xmlns:p14="http://schemas.microsoft.com/office/powerpoint/2010/main" val="40920721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Application>Microsoft Office PowerPoint</Application>
  <PresentationFormat>Màn hình rộng</PresentationFormat>
  <Slides>25</Slides>
  <Notes>0</Notes>
  <HiddenSlides>0</HiddenSlides>
  <ScaleCrop>false</ScaleCrop>
  <HeadingPairs>
    <vt:vector size="4" baseType="variant">
      <vt:variant>
        <vt:lpstr>Chủ đề</vt:lpstr>
      </vt:variant>
      <vt:variant>
        <vt:i4>1</vt:i4>
      </vt:variant>
      <vt:variant>
        <vt:lpstr>Tiêu đề Bản chiếu</vt:lpstr>
      </vt:variant>
      <vt:variant>
        <vt:i4>25</vt:i4>
      </vt:variant>
    </vt:vector>
  </HeadingPairs>
  <TitlesOfParts>
    <vt:vector size="26" baseType="lpstr">
      <vt:lpstr>Berlin</vt:lpstr>
      <vt:lpstr>Pointer C/C++</vt:lpstr>
      <vt:lpstr>Mục tiêu</vt:lpstr>
      <vt:lpstr>Physical memory &amp; virtual memory</vt:lpstr>
      <vt:lpstr>Pointers</vt:lpstr>
      <vt:lpstr>Tham chiếu đến giá trị của pointer đã lưu</vt:lpstr>
      <vt:lpstr>Kích thước của pointers</vt:lpstr>
      <vt:lpstr>Ưu điểm và nhược điểm của con trỏ</vt:lpstr>
      <vt:lpstr>Diffirence between pointer and normal variables</vt:lpstr>
      <vt:lpstr>Const Pointer</vt:lpstr>
      <vt:lpstr>Pointer to const value</vt:lpstr>
      <vt:lpstr>Pointer function</vt:lpstr>
      <vt:lpstr>Pointer &amp; Array</vt:lpstr>
      <vt:lpstr>Pointer &amp; Array</vt:lpstr>
      <vt:lpstr>Pointer &amp; Array</vt:lpstr>
      <vt:lpstr>Pointer Arithmetics</vt:lpstr>
      <vt:lpstr>Pointer Cast Type</vt:lpstr>
      <vt:lpstr>Pointer Cast Type</vt:lpstr>
      <vt:lpstr>Reintepret_cast</vt:lpstr>
      <vt:lpstr>Const cast</vt:lpstr>
      <vt:lpstr>Dynamic cast</vt:lpstr>
      <vt:lpstr>Reference and pointers</vt:lpstr>
      <vt:lpstr>Pass-by-value and Pass-by-reference</vt:lpstr>
      <vt:lpstr>Pass-by-value and Pass-by-reference</vt:lpstr>
      <vt:lpstr>Pass-by-pointer</vt:lpstr>
      <vt:lpstr>Sự khác nhau giữa  pass-reference và pass- pointer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&amp; Variables</dc:title>
  <dc:creator>Đạt Nguyễn Tiến</dc:creator>
  <cp:revision>58</cp:revision>
  <dcterms:created xsi:type="dcterms:W3CDTF">2023-08-08T14:45:51Z</dcterms:created>
  <dcterms:modified xsi:type="dcterms:W3CDTF">2023-08-18T03:12:40Z</dcterms:modified>
</cp:coreProperties>
</file>