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74"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rtl="0">
      <a:defRPr lang="vi-V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EE696A-8F93-4BFC-9DCF-7AE183751C90}" v="840" dt="2023-08-13T15:33:41.761"/>
    <p1510:client id="{32F5BF5E-DD27-49BF-9CB6-2F78A191179C}" v="12" dt="2023-08-15T02:07:38.204"/>
    <p1510:client id="{50D61F94-EFCC-4812-9F90-05148092F273}" v="980" dt="2023-08-15T06:24:59.752"/>
    <p1510:client id="{BCAB031C-1A15-4C20-9E7B-B4E51E837232}" v="1" dt="2023-08-15T06:08:18.403"/>
    <p1510:client id="{C4A2E0CE-B165-435D-BBF4-A97D36C0CD88}" v="825" dt="2023-08-15T06:17:29.772"/>
    <p1510:client id="{F3D49003-97DD-4D3F-8E4F-E2D418E10748}" v="569" dt="2023-08-14T03:21:07.832"/>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E4563-F6A2-4974-991F-B2D87E12555A}"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F3F6C336-CCAE-4BAD-91AE-71AE687760B2}">
      <dgm:prSet/>
      <dgm:spPr/>
      <dgm:t>
        <a:bodyPr/>
        <a:lstStyle/>
        <a:p>
          <a:r>
            <a:rPr lang="vi-VN"/>
            <a:t>Vùng nhớ được cấp phát bằng  malloc, realloc, vùng nhớ này sẽ phình lên ( grows upward ) mỗi khi cấp phát.</a:t>
          </a:r>
          <a:endParaRPr lang="en-US"/>
        </a:p>
      </dgm:t>
    </dgm:pt>
    <dgm:pt modelId="{728CF500-4497-4CB3-B5FB-4B969E950180}" type="parTrans" cxnId="{299522B5-AEAE-4370-8DEC-24FB60A87BFA}">
      <dgm:prSet/>
      <dgm:spPr/>
      <dgm:t>
        <a:bodyPr/>
        <a:lstStyle/>
        <a:p>
          <a:endParaRPr lang="en-US"/>
        </a:p>
      </dgm:t>
    </dgm:pt>
    <dgm:pt modelId="{801F833F-DCB8-4B77-A83B-A1C1B2E76B9F}" type="sibTrans" cxnId="{299522B5-AEAE-4370-8DEC-24FB60A87BFA}">
      <dgm:prSet/>
      <dgm:spPr/>
      <dgm:t>
        <a:bodyPr/>
        <a:lstStyle/>
        <a:p>
          <a:endParaRPr lang="en-US"/>
        </a:p>
      </dgm:t>
    </dgm:pt>
    <dgm:pt modelId="{9EC68CE9-1727-44A5-9CBB-5D659FD26BCA}">
      <dgm:prSet/>
      <dgm:spPr/>
      <dgm:t>
        <a:bodyPr/>
        <a:lstStyle/>
        <a:p>
          <a:r>
            <a:rPr lang="vi-VN"/>
            <a:t>Kích thước vùng nhớ phụ thuộc vào bộ nhớ Ram</a:t>
          </a:r>
          <a:endParaRPr lang="en-US"/>
        </a:p>
      </dgm:t>
    </dgm:pt>
    <dgm:pt modelId="{A03E4B5D-96CE-4794-A83E-B216A58156A9}" type="parTrans" cxnId="{A228515C-74C5-4C18-8400-62ED870C5DFE}">
      <dgm:prSet/>
      <dgm:spPr/>
      <dgm:t>
        <a:bodyPr/>
        <a:lstStyle/>
        <a:p>
          <a:endParaRPr lang="en-US"/>
        </a:p>
      </dgm:t>
    </dgm:pt>
    <dgm:pt modelId="{29F485FC-FAFD-45C4-A157-07060CE341E7}" type="sibTrans" cxnId="{A228515C-74C5-4C18-8400-62ED870C5DFE}">
      <dgm:prSet/>
      <dgm:spPr/>
      <dgm:t>
        <a:bodyPr/>
        <a:lstStyle/>
        <a:p>
          <a:endParaRPr lang="en-US"/>
        </a:p>
      </dgm:t>
    </dgm:pt>
    <dgm:pt modelId="{B63AD7AB-C563-455D-B2C2-0218CF23E4A9}">
      <dgm:prSet/>
      <dgm:spPr/>
      <dgm:t>
        <a:bodyPr/>
        <a:lstStyle/>
        <a:p>
          <a:r>
            <a:rPr lang="vi-VN"/>
            <a:t>Vùng Heap được chia sẻ bởi tất cả các thư viện được chia sẻ và các mô-đun được tải động trong một process.</a:t>
          </a:r>
          <a:endParaRPr lang="en-US"/>
        </a:p>
      </dgm:t>
    </dgm:pt>
    <dgm:pt modelId="{8949B0C5-04A6-4AC4-B8D0-7117598CDF1E}" type="parTrans" cxnId="{7A0BE4CB-27B2-4C28-918C-265A2DE14851}">
      <dgm:prSet/>
      <dgm:spPr/>
      <dgm:t>
        <a:bodyPr/>
        <a:lstStyle/>
        <a:p>
          <a:endParaRPr lang="en-US"/>
        </a:p>
      </dgm:t>
    </dgm:pt>
    <dgm:pt modelId="{32A9A1BF-4A32-498B-A1FC-1D6A6AD992A2}" type="sibTrans" cxnId="{7A0BE4CB-27B2-4C28-918C-265A2DE14851}">
      <dgm:prSet/>
      <dgm:spPr/>
      <dgm:t>
        <a:bodyPr/>
        <a:lstStyle/>
        <a:p>
          <a:endParaRPr lang="en-US"/>
        </a:p>
      </dgm:t>
    </dgm:pt>
    <dgm:pt modelId="{A26002EF-F168-4E55-A57F-A4B0E365A459}" type="pres">
      <dgm:prSet presAssocID="{A5BE4563-F6A2-4974-991F-B2D87E12555A}" presName="linear" presStyleCnt="0">
        <dgm:presLayoutVars>
          <dgm:animLvl val="lvl"/>
          <dgm:resizeHandles val="exact"/>
        </dgm:presLayoutVars>
      </dgm:prSet>
      <dgm:spPr/>
    </dgm:pt>
    <dgm:pt modelId="{9A230870-61AE-43DE-B537-91B30E35F010}" type="pres">
      <dgm:prSet presAssocID="{F3F6C336-CCAE-4BAD-91AE-71AE687760B2}" presName="parentText" presStyleLbl="node1" presStyleIdx="0" presStyleCnt="3">
        <dgm:presLayoutVars>
          <dgm:chMax val="0"/>
          <dgm:bulletEnabled val="1"/>
        </dgm:presLayoutVars>
      </dgm:prSet>
      <dgm:spPr/>
    </dgm:pt>
    <dgm:pt modelId="{200AFE01-56E2-4CEA-B2E9-FBD98F69C16A}" type="pres">
      <dgm:prSet presAssocID="{801F833F-DCB8-4B77-A83B-A1C1B2E76B9F}" presName="spacer" presStyleCnt="0"/>
      <dgm:spPr/>
    </dgm:pt>
    <dgm:pt modelId="{ACF26F3C-374B-4766-903D-8AA71368D070}" type="pres">
      <dgm:prSet presAssocID="{9EC68CE9-1727-44A5-9CBB-5D659FD26BCA}" presName="parentText" presStyleLbl="node1" presStyleIdx="1" presStyleCnt="3">
        <dgm:presLayoutVars>
          <dgm:chMax val="0"/>
          <dgm:bulletEnabled val="1"/>
        </dgm:presLayoutVars>
      </dgm:prSet>
      <dgm:spPr/>
    </dgm:pt>
    <dgm:pt modelId="{5279159A-4D66-4C4D-B65D-2A1EACF7AE42}" type="pres">
      <dgm:prSet presAssocID="{29F485FC-FAFD-45C4-A157-07060CE341E7}" presName="spacer" presStyleCnt="0"/>
      <dgm:spPr/>
    </dgm:pt>
    <dgm:pt modelId="{B6A94F41-8884-4796-BE01-6B0DD35017DF}" type="pres">
      <dgm:prSet presAssocID="{B63AD7AB-C563-455D-B2C2-0218CF23E4A9}" presName="parentText" presStyleLbl="node1" presStyleIdx="2" presStyleCnt="3">
        <dgm:presLayoutVars>
          <dgm:chMax val="0"/>
          <dgm:bulletEnabled val="1"/>
        </dgm:presLayoutVars>
      </dgm:prSet>
      <dgm:spPr/>
    </dgm:pt>
  </dgm:ptLst>
  <dgm:cxnLst>
    <dgm:cxn modelId="{E8545912-C9BB-4807-8C6C-F03D367E4474}" type="presOf" srcId="{B63AD7AB-C563-455D-B2C2-0218CF23E4A9}" destId="{B6A94F41-8884-4796-BE01-6B0DD35017DF}" srcOrd="0" destOrd="0" presId="urn:microsoft.com/office/officeart/2005/8/layout/vList2"/>
    <dgm:cxn modelId="{A228515C-74C5-4C18-8400-62ED870C5DFE}" srcId="{A5BE4563-F6A2-4974-991F-B2D87E12555A}" destId="{9EC68CE9-1727-44A5-9CBB-5D659FD26BCA}" srcOrd="1" destOrd="0" parTransId="{A03E4B5D-96CE-4794-A83E-B216A58156A9}" sibTransId="{29F485FC-FAFD-45C4-A157-07060CE341E7}"/>
    <dgm:cxn modelId="{61B3539B-5CAE-4B01-98FB-5BAE30EE97B7}" type="presOf" srcId="{F3F6C336-CCAE-4BAD-91AE-71AE687760B2}" destId="{9A230870-61AE-43DE-B537-91B30E35F010}" srcOrd="0" destOrd="0" presId="urn:microsoft.com/office/officeart/2005/8/layout/vList2"/>
    <dgm:cxn modelId="{299522B5-AEAE-4370-8DEC-24FB60A87BFA}" srcId="{A5BE4563-F6A2-4974-991F-B2D87E12555A}" destId="{F3F6C336-CCAE-4BAD-91AE-71AE687760B2}" srcOrd="0" destOrd="0" parTransId="{728CF500-4497-4CB3-B5FB-4B969E950180}" sibTransId="{801F833F-DCB8-4B77-A83B-A1C1B2E76B9F}"/>
    <dgm:cxn modelId="{7A0BE4CB-27B2-4C28-918C-265A2DE14851}" srcId="{A5BE4563-F6A2-4974-991F-B2D87E12555A}" destId="{B63AD7AB-C563-455D-B2C2-0218CF23E4A9}" srcOrd="2" destOrd="0" parTransId="{8949B0C5-04A6-4AC4-B8D0-7117598CDF1E}" sibTransId="{32A9A1BF-4A32-498B-A1FC-1D6A6AD992A2}"/>
    <dgm:cxn modelId="{834E89CC-4264-4011-A528-A594EA422A56}" type="presOf" srcId="{A5BE4563-F6A2-4974-991F-B2D87E12555A}" destId="{A26002EF-F168-4E55-A57F-A4B0E365A459}" srcOrd="0" destOrd="0" presId="urn:microsoft.com/office/officeart/2005/8/layout/vList2"/>
    <dgm:cxn modelId="{75D6ACF1-44C7-474B-8335-07C770365A56}" type="presOf" srcId="{9EC68CE9-1727-44A5-9CBB-5D659FD26BCA}" destId="{ACF26F3C-374B-4766-903D-8AA71368D070}" srcOrd="0" destOrd="0" presId="urn:microsoft.com/office/officeart/2005/8/layout/vList2"/>
    <dgm:cxn modelId="{03CCE4FD-5BE6-4E5E-8057-628AC4DCD51C}" type="presParOf" srcId="{A26002EF-F168-4E55-A57F-A4B0E365A459}" destId="{9A230870-61AE-43DE-B537-91B30E35F010}" srcOrd="0" destOrd="0" presId="urn:microsoft.com/office/officeart/2005/8/layout/vList2"/>
    <dgm:cxn modelId="{827E5F2A-A56A-4D7F-938A-FB1E3BE4CA76}" type="presParOf" srcId="{A26002EF-F168-4E55-A57F-A4B0E365A459}" destId="{200AFE01-56E2-4CEA-B2E9-FBD98F69C16A}" srcOrd="1" destOrd="0" presId="urn:microsoft.com/office/officeart/2005/8/layout/vList2"/>
    <dgm:cxn modelId="{D09A7B5E-BF59-45A2-A2BC-38EFA83B3958}" type="presParOf" srcId="{A26002EF-F168-4E55-A57F-A4B0E365A459}" destId="{ACF26F3C-374B-4766-903D-8AA71368D070}" srcOrd="2" destOrd="0" presId="urn:microsoft.com/office/officeart/2005/8/layout/vList2"/>
    <dgm:cxn modelId="{272D3A69-25A2-47F8-BD1A-6F848EFA8863}" type="presParOf" srcId="{A26002EF-F168-4E55-A57F-A4B0E365A459}" destId="{5279159A-4D66-4C4D-B65D-2A1EACF7AE42}" srcOrd="3" destOrd="0" presId="urn:microsoft.com/office/officeart/2005/8/layout/vList2"/>
    <dgm:cxn modelId="{C76CA45C-6BEF-4445-951D-6D5986D8197D}" type="presParOf" srcId="{A26002EF-F168-4E55-A57F-A4B0E365A459}" destId="{B6A94F41-8884-4796-BE01-6B0DD35017DF}"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FE3C39-75DE-4372-9932-A8F692F9D16B}"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240CAF7D-541D-4D5D-985E-EAEAFAF704D7}">
      <dgm:prSet/>
      <dgm:spPr/>
      <dgm:t>
        <a:bodyPr/>
        <a:lstStyle/>
        <a:p>
          <a:r>
            <a:rPr lang="vi-VN"/>
            <a:t>Stack là một vùng nhớ được cấp phát tự động và có cấu trúc LIFO (Last In First Out). Mỗi khi chương trình được gọi, thì các function frame sẽ được gọi và push vào trong stack.</a:t>
          </a:r>
          <a:endParaRPr lang="en-US"/>
        </a:p>
      </dgm:t>
    </dgm:pt>
    <dgm:pt modelId="{C591BAE9-E060-4A41-AEC6-63E0A6C5B63F}" type="parTrans" cxnId="{C11D3574-2424-4782-AC2F-D9177BE5383F}">
      <dgm:prSet/>
      <dgm:spPr/>
      <dgm:t>
        <a:bodyPr/>
        <a:lstStyle/>
        <a:p>
          <a:endParaRPr lang="en-US"/>
        </a:p>
      </dgm:t>
    </dgm:pt>
    <dgm:pt modelId="{2CA0FE59-2667-4AC7-B081-346213B02DB8}" type="sibTrans" cxnId="{C11D3574-2424-4782-AC2F-D9177BE5383F}">
      <dgm:prSet/>
      <dgm:spPr/>
      <dgm:t>
        <a:bodyPr/>
        <a:lstStyle/>
        <a:p>
          <a:endParaRPr lang="en-US"/>
        </a:p>
      </dgm:t>
    </dgm:pt>
    <dgm:pt modelId="{2D769D7D-FAEB-40D1-A12F-9FA5CE8E746E}">
      <dgm:prSet/>
      <dgm:spPr/>
      <dgm:t>
        <a:bodyPr/>
        <a:lstStyle/>
        <a:p>
          <a:r>
            <a:rPr lang="vi-VN"/>
            <a:t>Kích thước vùng nhớ phụ thuộc vào hệ điều hành,nếu yêu cầu cấp phát vùng nhớ vượt quá con số này, chương trình sẽ bị đóng bởi hệ điều hành với lỗi stack overflow.</a:t>
          </a:r>
          <a:endParaRPr lang="en-US"/>
        </a:p>
      </dgm:t>
    </dgm:pt>
    <dgm:pt modelId="{621CCAEF-2468-4871-9A3F-4CA16AF5E690}" type="parTrans" cxnId="{9EDCCD8D-F33E-4624-82D9-DE1CB4068B54}">
      <dgm:prSet/>
      <dgm:spPr/>
      <dgm:t>
        <a:bodyPr/>
        <a:lstStyle/>
        <a:p>
          <a:endParaRPr lang="en-US"/>
        </a:p>
      </dgm:t>
    </dgm:pt>
    <dgm:pt modelId="{5F31E729-6A0A-4749-B3C0-DC03AF98F7C4}" type="sibTrans" cxnId="{9EDCCD8D-F33E-4624-82D9-DE1CB4068B54}">
      <dgm:prSet/>
      <dgm:spPr/>
      <dgm:t>
        <a:bodyPr/>
        <a:lstStyle/>
        <a:p>
          <a:endParaRPr lang="en-US"/>
        </a:p>
      </dgm:t>
    </dgm:pt>
    <dgm:pt modelId="{998344A0-8D83-49A1-B41F-C25B775197DB}" type="pres">
      <dgm:prSet presAssocID="{52FE3C39-75DE-4372-9932-A8F692F9D16B}" presName="linear" presStyleCnt="0">
        <dgm:presLayoutVars>
          <dgm:animLvl val="lvl"/>
          <dgm:resizeHandles val="exact"/>
        </dgm:presLayoutVars>
      </dgm:prSet>
      <dgm:spPr/>
    </dgm:pt>
    <dgm:pt modelId="{8A8CF998-95F8-4B3F-99C4-50264BA2F66B}" type="pres">
      <dgm:prSet presAssocID="{240CAF7D-541D-4D5D-985E-EAEAFAF704D7}" presName="parentText" presStyleLbl="node1" presStyleIdx="0" presStyleCnt="2">
        <dgm:presLayoutVars>
          <dgm:chMax val="0"/>
          <dgm:bulletEnabled val="1"/>
        </dgm:presLayoutVars>
      </dgm:prSet>
      <dgm:spPr/>
    </dgm:pt>
    <dgm:pt modelId="{502A218B-0B0B-4EBC-8A15-23F71435AAF3}" type="pres">
      <dgm:prSet presAssocID="{2CA0FE59-2667-4AC7-B081-346213B02DB8}" presName="spacer" presStyleCnt="0"/>
      <dgm:spPr/>
    </dgm:pt>
    <dgm:pt modelId="{2943ED0A-2ECC-4A13-AA11-16010DB0A054}" type="pres">
      <dgm:prSet presAssocID="{2D769D7D-FAEB-40D1-A12F-9FA5CE8E746E}" presName="parentText" presStyleLbl="node1" presStyleIdx="1" presStyleCnt="2">
        <dgm:presLayoutVars>
          <dgm:chMax val="0"/>
          <dgm:bulletEnabled val="1"/>
        </dgm:presLayoutVars>
      </dgm:prSet>
      <dgm:spPr/>
    </dgm:pt>
  </dgm:ptLst>
  <dgm:cxnLst>
    <dgm:cxn modelId="{FDB1C262-D5D8-44C1-925B-379A49D9294B}" type="presOf" srcId="{52FE3C39-75DE-4372-9932-A8F692F9D16B}" destId="{998344A0-8D83-49A1-B41F-C25B775197DB}" srcOrd="0" destOrd="0" presId="urn:microsoft.com/office/officeart/2005/8/layout/vList2"/>
    <dgm:cxn modelId="{C11D3574-2424-4782-AC2F-D9177BE5383F}" srcId="{52FE3C39-75DE-4372-9932-A8F692F9D16B}" destId="{240CAF7D-541D-4D5D-985E-EAEAFAF704D7}" srcOrd="0" destOrd="0" parTransId="{C591BAE9-E060-4A41-AEC6-63E0A6C5B63F}" sibTransId="{2CA0FE59-2667-4AC7-B081-346213B02DB8}"/>
    <dgm:cxn modelId="{99EE6176-D98D-44D0-A7E3-501A0338B4EC}" type="presOf" srcId="{2D769D7D-FAEB-40D1-A12F-9FA5CE8E746E}" destId="{2943ED0A-2ECC-4A13-AA11-16010DB0A054}" srcOrd="0" destOrd="0" presId="urn:microsoft.com/office/officeart/2005/8/layout/vList2"/>
    <dgm:cxn modelId="{9EDCCD8D-F33E-4624-82D9-DE1CB4068B54}" srcId="{52FE3C39-75DE-4372-9932-A8F692F9D16B}" destId="{2D769D7D-FAEB-40D1-A12F-9FA5CE8E746E}" srcOrd="1" destOrd="0" parTransId="{621CCAEF-2468-4871-9A3F-4CA16AF5E690}" sibTransId="{5F31E729-6A0A-4749-B3C0-DC03AF98F7C4}"/>
    <dgm:cxn modelId="{BC6A19AE-FF31-4E03-8051-DD93EE2AEB85}" type="presOf" srcId="{240CAF7D-541D-4D5D-985E-EAEAFAF704D7}" destId="{8A8CF998-95F8-4B3F-99C4-50264BA2F66B}" srcOrd="0" destOrd="0" presId="urn:microsoft.com/office/officeart/2005/8/layout/vList2"/>
    <dgm:cxn modelId="{C6B218FD-6DB7-4A9A-AB57-AF40D85BC217}" type="presParOf" srcId="{998344A0-8D83-49A1-B41F-C25B775197DB}" destId="{8A8CF998-95F8-4B3F-99C4-50264BA2F66B}" srcOrd="0" destOrd="0" presId="urn:microsoft.com/office/officeart/2005/8/layout/vList2"/>
    <dgm:cxn modelId="{876CEA99-B014-4F4F-AA42-021E1D00AECA}" type="presParOf" srcId="{998344A0-8D83-49A1-B41F-C25B775197DB}" destId="{502A218B-0B0B-4EBC-8A15-23F71435AAF3}" srcOrd="1" destOrd="0" presId="urn:microsoft.com/office/officeart/2005/8/layout/vList2"/>
    <dgm:cxn modelId="{9675DBF8-53BF-43A5-92CA-C4A2451A9329}" type="presParOf" srcId="{998344A0-8D83-49A1-B41F-C25B775197DB}" destId="{2943ED0A-2ECC-4A13-AA11-16010DB0A054}"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30870-61AE-43DE-B537-91B30E35F010}">
      <dsp:nvSpPr>
        <dsp:cNvPr id="0" name=""/>
        <dsp:cNvSpPr/>
      </dsp:nvSpPr>
      <dsp:spPr>
        <a:xfrm>
          <a:off x="0" y="661007"/>
          <a:ext cx="6261100" cy="13689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a:t>Vùng nhớ được cấp phát bằng  malloc, realloc, vùng nhớ này sẽ phình lên ( grows upward ) mỗi khi cấp phát.</a:t>
          </a:r>
          <a:endParaRPr lang="en-US" sz="2600" kern="1200"/>
        </a:p>
      </dsp:txBody>
      <dsp:txXfrm>
        <a:off x="66824" y="727831"/>
        <a:ext cx="6127452" cy="1235252"/>
      </dsp:txXfrm>
    </dsp:sp>
    <dsp:sp modelId="{ACF26F3C-374B-4766-903D-8AA71368D070}">
      <dsp:nvSpPr>
        <dsp:cNvPr id="0" name=""/>
        <dsp:cNvSpPr/>
      </dsp:nvSpPr>
      <dsp:spPr>
        <a:xfrm>
          <a:off x="0" y="2104787"/>
          <a:ext cx="6261100" cy="1368900"/>
        </a:xfrm>
        <a:prstGeom prst="roundRec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a:t>Kích thước vùng nhớ phụ thuộc vào bộ nhớ Ram</a:t>
          </a:r>
          <a:endParaRPr lang="en-US" sz="2600" kern="1200"/>
        </a:p>
      </dsp:txBody>
      <dsp:txXfrm>
        <a:off x="66824" y="2171611"/>
        <a:ext cx="6127452" cy="1235252"/>
      </dsp:txXfrm>
    </dsp:sp>
    <dsp:sp modelId="{B6A94F41-8884-4796-BE01-6B0DD35017DF}">
      <dsp:nvSpPr>
        <dsp:cNvPr id="0" name=""/>
        <dsp:cNvSpPr/>
      </dsp:nvSpPr>
      <dsp:spPr>
        <a:xfrm>
          <a:off x="0" y="3548567"/>
          <a:ext cx="6261100" cy="1368900"/>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a:t>Vùng Heap được chia sẻ bởi tất cả các thư viện được chia sẻ và các mô-đun được tải động trong một process.</a:t>
          </a:r>
          <a:endParaRPr lang="en-US" sz="2600" kern="1200"/>
        </a:p>
      </dsp:txBody>
      <dsp:txXfrm>
        <a:off x="66824" y="3615391"/>
        <a:ext cx="6127452" cy="1235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CF998-95F8-4B3F-99C4-50264BA2F66B}">
      <dsp:nvSpPr>
        <dsp:cNvPr id="0" name=""/>
        <dsp:cNvSpPr/>
      </dsp:nvSpPr>
      <dsp:spPr>
        <a:xfrm>
          <a:off x="0" y="539057"/>
          <a:ext cx="6261100" cy="22113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vi-VN" sz="2700" kern="1200"/>
            <a:t>Stack là một vùng nhớ được cấp phát tự động và có cấu trúc LIFO (Last In First Out). Mỗi khi chương trình được gọi, thì các function frame sẽ được gọi và push vào trong stack.</a:t>
          </a:r>
          <a:endParaRPr lang="en-US" sz="2700" kern="1200"/>
        </a:p>
      </dsp:txBody>
      <dsp:txXfrm>
        <a:off x="107947" y="647004"/>
        <a:ext cx="6045206" cy="1995406"/>
      </dsp:txXfrm>
    </dsp:sp>
    <dsp:sp modelId="{2943ED0A-2ECC-4A13-AA11-16010DB0A054}">
      <dsp:nvSpPr>
        <dsp:cNvPr id="0" name=""/>
        <dsp:cNvSpPr/>
      </dsp:nvSpPr>
      <dsp:spPr>
        <a:xfrm>
          <a:off x="0" y="2828117"/>
          <a:ext cx="6261100" cy="2211300"/>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vi-VN" sz="2700" kern="1200"/>
            <a:t>Kích thước vùng nhớ phụ thuộc vào hệ điều hành,nếu yêu cầu cấp phát vùng nhớ vượt quá con số này, chương trình sẽ bị đóng bởi hệ điều hành với lỗi stack overflow.</a:t>
          </a:r>
          <a:endParaRPr lang="en-US" sz="2700" kern="1200"/>
        </a:p>
      </dsp:txBody>
      <dsp:txXfrm>
        <a:off x="107947" y="2936064"/>
        <a:ext cx="6045206" cy="19954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Hình chữ nhật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ctrTitle"/>
          </p:nvPr>
        </p:nvSpPr>
        <p:spPr>
          <a:xfrm>
            <a:off x="680322" y="2733709"/>
            <a:ext cx="8144134" cy="1373070"/>
          </a:xfrm>
        </p:spPr>
        <p:txBody>
          <a:bodyPr rtlCol="0" anchor="b">
            <a:noAutofit/>
          </a:bodyPr>
          <a:lstStyle>
            <a:lvl1pPr algn="r">
              <a:defRPr sz="5400"/>
            </a:lvl1pPr>
          </a:lstStyle>
          <a:p>
            <a:pPr rtl="0"/>
            <a:r>
              <a:rPr lang="vi"/>
              <a:t>Bấm để chỉnh sửa kiểu tiêu đề Bản cái</a:t>
            </a:r>
            <a:endParaRPr lang="en-US"/>
          </a:p>
        </p:txBody>
      </p:sp>
      <p:sp>
        <p:nvSpPr>
          <p:cNvPr id="3" name="Tiêu đề phụ 2"/>
          <p:cNvSpPr>
            <a:spLocks noGrp="1"/>
          </p:cNvSpPr>
          <p:nvPr>
            <p:ph type="subTitle" idx="1"/>
          </p:nvPr>
        </p:nvSpPr>
        <p:spPr>
          <a:xfrm>
            <a:off x="680322" y="4394039"/>
            <a:ext cx="8144134" cy="1117687"/>
          </a:xfrm>
        </p:spPr>
        <p:txBody>
          <a:bodyPr rtlCol="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
              <a:t>Bấm để chỉnh sửa kiểu phụ đề của Bản cái</a:t>
            </a:r>
            <a:endParaRPr lang="en-US"/>
          </a:p>
        </p:txBody>
      </p:sp>
      <p:sp>
        <p:nvSpPr>
          <p:cNvPr id="4" name="Chỗ dành sẵn cho Ngày tháng 3"/>
          <p:cNvSpPr>
            <a:spLocks noGrp="1"/>
          </p:cNvSpPr>
          <p:nvPr>
            <p:ph type="dt" sz="half" idx="10"/>
          </p:nvPr>
        </p:nvSpPr>
        <p:spPr/>
        <p:txBody>
          <a:bodyPr rtlCol="0"/>
          <a:lstStyle/>
          <a:p>
            <a:pPr rtl="0"/>
            <a:fld id="{78ABE3C1-DBE1-495D-B57B-2849774B866A}" type="datetimeFigureOut">
              <a:rPr lang="en-US" dirty="0"/>
              <a:t>8/14/2023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a:xfrm>
            <a:off x="9255346" y="2750337"/>
            <a:ext cx="1171888" cy="1356442"/>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4711616"/>
            <a:ext cx="9613859" cy="453051"/>
          </a:xfrm>
        </p:spPr>
        <p:txBody>
          <a:bodyPr rtlCol="0" anchor="b">
            <a:normAutofit/>
          </a:bodyPr>
          <a:lstStyle>
            <a:lvl1pPr>
              <a:defRPr sz="2400"/>
            </a:lvl1pPr>
          </a:lstStyle>
          <a:p>
            <a:pPr rtl="0"/>
            <a:r>
              <a:rPr lang="vi"/>
              <a:t>Bấm để chỉnh sửa kiểu tiêu đề Bản cái</a:t>
            </a:r>
            <a:endParaRPr lang="en-US"/>
          </a:p>
        </p:txBody>
      </p:sp>
      <p:sp>
        <p:nvSpPr>
          <p:cNvPr id="3" name="Chỗ dành sẵn cho Hình ảnh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a:p>
        </p:txBody>
      </p:sp>
      <p:sp>
        <p:nvSpPr>
          <p:cNvPr id="4" name="Chỗ dành sẵn cho Văn bản 3"/>
          <p:cNvSpPr>
            <a:spLocks noGrp="1"/>
          </p:cNvSpPr>
          <p:nvPr>
            <p:ph type="body" sz="half" idx="2"/>
          </p:nvPr>
        </p:nvSpPr>
        <p:spPr>
          <a:xfrm>
            <a:off x="680319" y="5169583"/>
            <a:ext cx="9613862" cy="622971"/>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446C117F-5CCF-4837-BE5F-2B92066CAFAF}" type="datetimeFigureOut">
              <a:rPr lang="en-US" dirty="0"/>
              <a:t>8/14/2023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11309"/>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609597"/>
            <a:ext cx="9613858" cy="3592750"/>
          </a:xfrm>
        </p:spPr>
        <p:txBody>
          <a:bodyPr rtlCol="0" anchor="ctr"/>
          <a:lstStyle>
            <a:lvl1pPr>
              <a:defRPr sz="3200"/>
            </a:lvl1pPr>
          </a:lstStyle>
          <a:p>
            <a:pPr rtl="0"/>
            <a:r>
              <a:rPr lang="vi"/>
              <a:t>Bấm để chỉnh sửa kiểu tiêu đề Bản cái</a:t>
            </a:r>
            <a:endParaRPr lang="en-US"/>
          </a:p>
        </p:txBody>
      </p:sp>
      <p:sp>
        <p:nvSpPr>
          <p:cNvPr id="4" name="Chỗ dành sẵn cho Văn bản 3"/>
          <p:cNvSpPr>
            <a:spLocks noGrp="1"/>
          </p:cNvSpPr>
          <p:nvPr>
            <p:ph type="body" sz="half" idx="2"/>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84EB90BD-B6CE-46B7-997F-7313B992CCDC}" type="datetimeFigureOut">
              <a:rPr lang="en-US" dirty="0"/>
              <a:t>8/14/2023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11615"/>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với chú thích">
    <p:spTree>
      <p:nvGrpSpPr>
        <p:cNvPr id="1" name=""/>
        <p:cNvGrpSpPr/>
        <p:nvPr/>
      </p:nvGrpSpPr>
      <p:grpSpPr>
        <a:xfrm>
          <a:off x="0" y="0"/>
          <a:ext cx="0" cy="0"/>
          <a:chOff x="0" y="0"/>
          <a:chExt cx="0" cy="0"/>
        </a:xfrm>
      </p:grpSpPr>
      <p:pic>
        <p:nvPicPr>
          <p:cNvPr id="11" name="Hình ảnh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Hình ảnh 12"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Hình chữ nhật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Hình chữ nhật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1127856" y="609598"/>
            <a:ext cx="8718877" cy="3036061"/>
          </a:xfrm>
        </p:spPr>
        <p:txBody>
          <a:bodyPr rtlCol="0" anchor="ctr"/>
          <a:lstStyle>
            <a:lvl1pPr>
              <a:defRPr sz="3200"/>
            </a:lvl1pPr>
          </a:lstStyle>
          <a:p>
            <a:pPr rtl="0"/>
            <a:r>
              <a:rPr lang="vi"/>
              <a:t>Bấm để chỉnh sửa kiểu tiêu đề Bản cái</a:t>
            </a:r>
            <a:endParaRPr lang="en-US"/>
          </a:p>
        </p:txBody>
      </p:sp>
      <p:sp>
        <p:nvSpPr>
          <p:cNvPr id="12" name="Chỗ dành sẵn cho Văn bản 3"/>
          <p:cNvSpPr>
            <a:spLocks noGrp="1"/>
          </p:cNvSpPr>
          <p:nvPr>
            <p:ph type="body" sz="half" idx="13"/>
          </p:nvPr>
        </p:nvSpPr>
        <p:spPr>
          <a:xfrm>
            <a:off x="1402288" y="3653379"/>
            <a:ext cx="815657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4" name="Chỗ dành sẵn cho Văn bản 3"/>
          <p:cNvSpPr>
            <a:spLocks noGrp="1"/>
          </p:cNvSpPr>
          <p:nvPr>
            <p:ph type="body" sz="half" idx="2"/>
          </p:nvPr>
        </p:nvSpPr>
        <p:spPr>
          <a:xfrm>
            <a:off x="680322" y="4711615"/>
            <a:ext cx="9613859" cy="1090789"/>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CDB9D11F-B188-461D-B23F-39381795C052}" type="datetimeFigureOut">
              <a:rPr lang="en-US" dirty="0"/>
              <a:t>8/14/2023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a:p>
        </p:txBody>
      </p:sp>
      <p:sp>
        <p:nvSpPr>
          <p:cNvPr id="16" name="Hộp văn bản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vi" sz="7200">
                <a:solidFill>
                  <a:schemeClr val="tx1"/>
                </a:solidFill>
                <a:effectLst/>
              </a:rPr>
              <a:t>“</a:t>
            </a:r>
          </a:p>
        </p:txBody>
      </p:sp>
      <p:sp>
        <p:nvSpPr>
          <p:cNvPr id="17" name="Hộp văn bản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vi"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pic>
        <p:nvPicPr>
          <p:cNvPr id="9" name="Hình ảnh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Hình ảnh 9"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Hình chữ nhật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Hình chữ nhật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4711615"/>
            <a:ext cx="9613862" cy="588535"/>
          </a:xfrm>
        </p:spPr>
        <p:txBody>
          <a:bodyPr rtlCol="0" anchor="b"/>
          <a:lstStyle>
            <a:lvl1pPr>
              <a:defRPr sz="3200"/>
            </a:lvl1pPr>
          </a:lstStyle>
          <a:p>
            <a:pPr rtl="0"/>
            <a:r>
              <a:rPr lang="vi"/>
              <a:t>Bấm để chỉnh sửa kiểu tiêu đề Bản cái</a:t>
            </a:r>
            <a:endParaRPr lang="en-US"/>
          </a:p>
        </p:txBody>
      </p:sp>
      <p:sp>
        <p:nvSpPr>
          <p:cNvPr id="4" name="Chỗ dành sẵn cho Văn bản 3"/>
          <p:cNvSpPr>
            <a:spLocks noGrp="1"/>
          </p:cNvSpPr>
          <p:nvPr>
            <p:ph type="body" sz="half" idx="2"/>
          </p:nvPr>
        </p:nvSpPr>
        <p:spPr>
          <a:xfrm>
            <a:off x="680320"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52E6D8D9-55A2-4063-B0F3-121F44549695}" type="datetimeFigureOut">
              <a:rPr lang="en-US" dirty="0"/>
              <a:t>8/14/2023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ột 3">
    <p:spTree>
      <p:nvGrpSpPr>
        <p:cNvPr id="1" name=""/>
        <p:cNvGrpSpPr/>
        <p:nvPr/>
      </p:nvGrpSpPr>
      <p:grpSpPr>
        <a:xfrm>
          <a:off x="0" y="0"/>
          <a:ext cx="0" cy="0"/>
          <a:chOff x="0" y="0"/>
          <a:chExt cx="0" cy="0"/>
        </a:xfrm>
      </p:grpSpPr>
      <p:pic>
        <p:nvPicPr>
          <p:cNvPr id="13" name="Hình ảnh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Hình ảnh 13"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Hình chữ nhật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Hình chữ nhật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êu đề 1"/>
          <p:cNvSpPr>
            <a:spLocks noGrp="1"/>
          </p:cNvSpPr>
          <p:nvPr>
            <p:ph type="title"/>
          </p:nvPr>
        </p:nvSpPr>
        <p:spPr>
          <a:xfrm>
            <a:off x="669222" y="753228"/>
            <a:ext cx="9624960" cy="1080938"/>
          </a:xfrm>
        </p:spPr>
        <p:txBody>
          <a:bodyPr rtlCol="0"/>
          <a:lstStyle/>
          <a:p>
            <a:pPr rtl="0"/>
            <a:r>
              <a:rPr lang="vi"/>
              <a:t>Bấm để chỉnh sửa kiểu tiêu đề Bản cái</a:t>
            </a:r>
            <a:endParaRPr lang="en-US"/>
          </a:p>
        </p:txBody>
      </p:sp>
      <p:sp>
        <p:nvSpPr>
          <p:cNvPr id="7" name="Chỗ dành sẵn cho Văn bản 2"/>
          <p:cNvSpPr>
            <a:spLocks noGrp="1"/>
          </p:cNvSpPr>
          <p:nvPr>
            <p:ph type="body" idx="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8" name="Chỗ dành sẵn cho Văn bản 3"/>
          <p:cNvSpPr>
            <a:spLocks noGrp="1"/>
          </p:cNvSpPr>
          <p:nvPr>
            <p:ph type="body" sz="half" idx="15"/>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9" name="Chỗ dành sẵn cho Văn bản 4"/>
          <p:cNvSpPr>
            <a:spLocks noGrp="1"/>
          </p:cNvSpPr>
          <p:nvPr>
            <p:ph type="body" sz="quarter" idx="3"/>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0" name="Chỗ dành sẵn cho Văn bản 3"/>
          <p:cNvSpPr>
            <a:spLocks noGrp="1"/>
          </p:cNvSpPr>
          <p:nvPr>
            <p:ph type="body" sz="half" idx="16"/>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11" name="Chỗ dành sẵn cho Văn bản 4"/>
          <p:cNvSpPr>
            <a:spLocks noGrp="1"/>
          </p:cNvSpPr>
          <p:nvPr>
            <p:ph type="body" sz="quarter" idx="13"/>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2" name="Chỗ dành sẵn cho Văn bản 3"/>
          <p:cNvSpPr>
            <a:spLocks noGrp="1"/>
          </p:cNvSpPr>
          <p:nvPr>
            <p:ph type="body" sz="half" idx="17"/>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D4B24536-994D-4021-A283-9F449C0DB509}" type="datetimeFigureOut">
              <a:rPr lang="en-US" dirty="0"/>
              <a:t>8/14/2023</a:t>
            </a:fld>
            <a:endParaRPr lang="en-US"/>
          </a:p>
        </p:txBody>
      </p:sp>
      <p:sp>
        <p:nvSpPr>
          <p:cNvPr id="4" name="Chỗ dành sẵn cho Chân trang 3"/>
          <p:cNvSpPr>
            <a:spLocks noGrp="1"/>
          </p:cNvSpPr>
          <p:nvPr>
            <p:ph type="ftr" sz="quarter" idx="11"/>
          </p:nvPr>
        </p:nvSpPr>
        <p:spPr/>
        <p:txBody>
          <a:bodyPr rtlCol="0"/>
          <a:lstStyle/>
          <a:p>
            <a:pPr rtl="0"/>
            <a:endParaRPr lang="en-US"/>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ột 3 ảnh">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êu đề 1"/>
          <p:cNvSpPr>
            <a:spLocks noGrp="1"/>
          </p:cNvSpPr>
          <p:nvPr>
            <p:ph type="title"/>
          </p:nvPr>
        </p:nvSpPr>
        <p:spPr>
          <a:xfrm>
            <a:off x="680322" y="753228"/>
            <a:ext cx="9613860" cy="1080938"/>
          </a:xfrm>
        </p:spPr>
        <p:txBody>
          <a:bodyPr rtlCol="0"/>
          <a:lstStyle/>
          <a:p>
            <a:pPr rtl="0"/>
            <a:r>
              <a:rPr lang="vi"/>
              <a:t>Bấm để chỉnh sửa kiểu tiêu đề Bản cái</a:t>
            </a:r>
            <a:endParaRPr lang="en-US"/>
          </a:p>
        </p:txBody>
      </p:sp>
      <p:sp>
        <p:nvSpPr>
          <p:cNvPr id="19" name="Chỗ dành sẵn cho Văn bản 2"/>
          <p:cNvSpPr>
            <a:spLocks noGrp="1"/>
          </p:cNvSpPr>
          <p:nvPr>
            <p:ph type="body" idx="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0" name="Chỗ dành sẵn cho Hình ảnh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a:p>
        </p:txBody>
      </p:sp>
      <p:sp>
        <p:nvSpPr>
          <p:cNvPr id="21" name="Chỗ dành sẵn cho Văn bản 3"/>
          <p:cNvSpPr>
            <a:spLocks noGrp="1"/>
          </p:cNvSpPr>
          <p:nvPr>
            <p:ph type="body" sz="half" idx="18"/>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2" name="Chỗ dành sẵn cho Văn bản 4"/>
          <p:cNvSpPr>
            <a:spLocks noGrp="1"/>
          </p:cNvSpPr>
          <p:nvPr>
            <p:ph type="body" sz="quarter" idx="3"/>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3" name="Chỗ dành sẵn cho Hình ảnh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a:p>
        </p:txBody>
      </p:sp>
      <p:sp>
        <p:nvSpPr>
          <p:cNvPr id="24" name="Chỗ dành sẵn cho Văn bản 3"/>
          <p:cNvSpPr>
            <a:spLocks noGrp="1"/>
          </p:cNvSpPr>
          <p:nvPr>
            <p:ph type="body" sz="half" idx="19"/>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5" name="Chỗ dành sẵn cho Văn bản 4"/>
          <p:cNvSpPr>
            <a:spLocks noGrp="1"/>
          </p:cNvSpPr>
          <p:nvPr>
            <p:ph type="body" sz="quarter" idx="13"/>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6" name="Chỗ dành sẵn cho Hình ảnh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a:p>
        </p:txBody>
      </p:sp>
      <p:sp>
        <p:nvSpPr>
          <p:cNvPr id="27" name="Chỗ dành sẵn cho Văn bản 3"/>
          <p:cNvSpPr>
            <a:spLocks noGrp="1"/>
          </p:cNvSpPr>
          <p:nvPr>
            <p:ph type="body" sz="half" idx="20"/>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3CBBBB78-C96F-47B7-AB17-D852CA960AC9}" type="datetimeFigureOut">
              <a:rPr lang="en-US" dirty="0"/>
              <a:t>8/14/2023</a:t>
            </a:fld>
            <a:endParaRPr lang="en-US"/>
          </a:p>
        </p:txBody>
      </p:sp>
      <p:sp>
        <p:nvSpPr>
          <p:cNvPr id="4" name="Chỗ dành sẵn cho Chân trang 3"/>
          <p:cNvSpPr>
            <a:spLocks noGrp="1"/>
          </p:cNvSpPr>
          <p:nvPr>
            <p:ph type="ftr" sz="quarter" idx="11"/>
          </p:nvPr>
        </p:nvSpPr>
        <p:spPr/>
        <p:txBody>
          <a:bodyPr rtlCol="0"/>
          <a:lstStyle/>
          <a:p>
            <a:pPr rtl="0"/>
            <a:endParaRPr lang="en-US"/>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Hình chữ nhật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lvl1pPr algn="r">
              <a:defRPr/>
            </a:lvl1pPr>
          </a:lstStyle>
          <a:p>
            <a:pPr rtl="0"/>
            <a:r>
              <a:rPr lang="vi"/>
              <a:t>Bấm để chỉnh sửa kiểu tiêu đề Bản cái</a:t>
            </a:r>
            <a:endParaRPr lang="en-US"/>
          </a:p>
        </p:txBody>
      </p:sp>
      <p:sp>
        <p:nvSpPr>
          <p:cNvPr id="3" name="Chỗ dành sẵn cho Văn bản Dọc 2"/>
          <p:cNvSpPr>
            <a:spLocks noGrp="1"/>
          </p:cNvSpPr>
          <p:nvPr>
            <p:ph type="body" orient="vert" idx="1"/>
          </p:nvPr>
        </p:nvSpPr>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Ngày tháng 3"/>
          <p:cNvSpPr>
            <a:spLocks noGrp="1"/>
          </p:cNvSpPr>
          <p:nvPr>
            <p:ph type="dt" sz="half" idx="10"/>
          </p:nvPr>
        </p:nvSpPr>
        <p:spPr/>
        <p:txBody>
          <a:bodyPr rtlCol="0"/>
          <a:lstStyle/>
          <a:p>
            <a:pPr rtl="0"/>
            <a:fld id="{1FA3F48C-C7C6-4055-9F49-3777875E72AE}" type="datetimeFigureOut">
              <a:rPr lang="en-US" dirty="0"/>
              <a:t>8/14/2023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7" name="Hình chữ nhật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Hình chữ nhật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ề Dọc 1"/>
          <p:cNvSpPr>
            <a:spLocks noGrp="1"/>
          </p:cNvSpPr>
          <p:nvPr>
            <p:ph type="title" orient="vert"/>
          </p:nvPr>
        </p:nvSpPr>
        <p:spPr>
          <a:xfrm>
            <a:off x="10129231" y="609597"/>
            <a:ext cx="1073802" cy="4353760"/>
          </a:xfrm>
        </p:spPr>
        <p:txBody>
          <a:bodyPr vert="eaVert" rtlCol="0"/>
          <a:lstStyle/>
          <a:p>
            <a:pPr rtl="0"/>
            <a:r>
              <a:rPr lang="vi"/>
              <a:t>Bấm để chỉnh sửa kiểu tiêu đề Bản cái</a:t>
            </a:r>
            <a:endParaRPr lang="en-US"/>
          </a:p>
        </p:txBody>
      </p:sp>
      <p:sp>
        <p:nvSpPr>
          <p:cNvPr id="3" name="Chỗ dành sẵn cho Văn bản Dọc 2"/>
          <p:cNvSpPr>
            <a:spLocks noGrp="1"/>
          </p:cNvSpPr>
          <p:nvPr>
            <p:ph type="body" orient="vert" idx="1"/>
          </p:nvPr>
        </p:nvSpPr>
        <p:spPr>
          <a:xfrm>
            <a:off x="680322" y="609597"/>
            <a:ext cx="8870004" cy="5326589"/>
          </a:xfrm>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Ngày tháng 3"/>
          <p:cNvSpPr>
            <a:spLocks noGrp="1"/>
          </p:cNvSpPr>
          <p:nvPr>
            <p:ph type="dt" sz="half" idx="10"/>
          </p:nvPr>
        </p:nvSpPr>
        <p:spPr>
          <a:xfrm>
            <a:off x="6807126" y="5936187"/>
            <a:ext cx="2743200" cy="365125"/>
          </a:xfrm>
        </p:spPr>
        <p:txBody>
          <a:bodyPr rtlCol="0"/>
          <a:lstStyle/>
          <a:p>
            <a:pPr rtl="0"/>
            <a:fld id="{6178E61D-D431-422C-9764-11DAFE33AB63}" type="datetimeFigureOut">
              <a:rPr lang="en-US" dirty="0"/>
              <a:t>8/14/2023</a:t>
            </a:fld>
            <a:endParaRPr lang="en-US"/>
          </a:p>
        </p:txBody>
      </p:sp>
      <p:sp>
        <p:nvSpPr>
          <p:cNvPr id="5" name="Chỗ dành sẵn cho Chân trang 4"/>
          <p:cNvSpPr>
            <a:spLocks noGrp="1"/>
          </p:cNvSpPr>
          <p:nvPr>
            <p:ph type="ftr" sz="quarter" idx="11"/>
          </p:nvPr>
        </p:nvSpPr>
        <p:spPr>
          <a:xfrm>
            <a:off x="680321" y="5936188"/>
            <a:ext cx="6126805" cy="365125"/>
          </a:xfrm>
        </p:spPr>
        <p:txBody>
          <a:bodyPr rtlCol="0"/>
          <a:lstStyle/>
          <a:p>
            <a:pPr rtl="0"/>
            <a:endParaRPr lang="en-US"/>
          </a:p>
        </p:txBody>
      </p:sp>
      <p:sp>
        <p:nvSpPr>
          <p:cNvPr id="6" name="Chỗ dành sẵn cho Số hiệu Bản chiếu 5"/>
          <p:cNvSpPr>
            <a:spLocks noGrp="1"/>
          </p:cNvSpPr>
          <p:nvPr>
            <p:ph type="sldNum" sz="quarter" idx="12"/>
          </p:nvPr>
        </p:nvSpPr>
        <p:spPr>
          <a:xfrm>
            <a:off x="10097550" y="5398633"/>
            <a:ext cx="1154151" cy="1090789"/>
          </a:xfrm>
        </p:spPr>
        <p:txBody>
          <a:bodyPr rtlCol="0" anchor="t"/>
          <a:lstStyle>
            <a:lvl1pPr algn="ctr">
              <a:defRPr/>
            </a:lvl1pPr>
          </a:lstStyle>
          <a:p>
            <a:pPr rtl="0"/>
            <a:fld id="{6D22F896-40B5-4ADD-8801-0D06FADFA095}" type="slidenum">
              <a:rPr lang="en-US" dirty="0"/>
              <a:pPr rtl="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a:p>
        </p:txBody>
      </p:sp>
      <p:sp>
        <p:nvSpPr>
          <p:cNvPr id="3" name="Chỗ dành sẵn cho Nội dung 2"/>
          <p:cNvSpPr>
            <a:spLocks noGrp="1"/>
          </p:cNvSpPr>
          <p:nvPr>
            <p:ph idx="1"/>
          </p:nvPr>
        </p:nvSpPr>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Ngày tháng 3"/>
          <p:cNvSpPr>
            <a:spLocks noGrp="1"/>
          </p:cNvSpPr>
          <p:nvPr>
            <p:ph type="dt" sz="half" idx="10"/>
          </p:nvPr>
        </p:nvSpPr>
        <p:spPr/>
        <p:txBody>
          <a:bodyPr rtlCol="0"/>
          <a:lstStyle/>
          <a:p>
            <a:pPr rtl="0"/>
            <a:fld id="{12DE42F4-6EEF-4EF7-8ED4-2208F0F89A08}" type="datetimeFigureOut">
              <a:rPr lang="en-US" dirty="0"/>
              <a:t>8/14/2023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êu đề Mụ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Hình chữ nhật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2869895"/>
            <a:ext cx="9613860" cy="1090788"/>
          </a:xfrm>
        </p:spPr>
        <p:txBody>
          <a:bodyPr rtlCol="0" anchor="ctr">
            <a:normAutofit/>
          </a:bodyPr>
          <a:lstStyle>
            <a:lvl1pPr algn="r">
              <a:defRPr sz="3600"/>
            </a:lvl1pPr>
          </a:lstStyle>
          <a:p>
            <a:pPr rtl="0"/>
            <a:r>
              <a:rPr lang="vi"/>
              <a:t>Bấm để chỉnh sửa kiểu tiêu đề Bản cái</a:t>
            </a:r>
            <a:endParaRPr lang="en-US"/>
          </a:p>
        </p:txBody>
      </p:sp>
      <p:sp>
        <p:nvSpPr>
          <p:cNvPr id="3" name="Chỗ dành sẵn cho Văn bản 2"/>
          <p:cNvSpPr>
            <a:spLocks noGrp="1"/>
          </p:cNvSpPr>
          <p:nvPr>
            <p:ph type="body" idx="1"/>
          </p:nvPr>
        </p:nvSpPr>
        <p:spPr>
          <a:xfrm>
            <a:off x="680322" y="4232171"/>
            <a:ext cx="9613860" cy="1704017"/>
          </a:xfrm>
        </p:spPr>
        <p:txBody>
          <a:bodyPr rtlCol="0">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
              <a:t>Chỉnh sửa kiểu văn bản Bản cái</a:t>
            </a:r>
          </a:p>
        </p:txBody>
      </p:sp>
      <p:sp>
        <p:nvSpPr>
          <p:cNvPr id="4" name="Chỗ dành sẵn cho Ngày tháng 3"/>
          <p:cNvSpPr>
            <a:spLocks noGrp="1"/>
          </p:cNvSpPr>
          <p:nvPr>
            <p:ph type="dt" sz="half" idx="10"/>
          </p:nvPr>
        </p:nvSpPr>
        <p:spPr/>
        <p:txBody>
          <a:bodyPr rtlCol="0"/>
          <a:lstStyle/>
          <a:p>
            <a:pPr rtl="0"/>
            <a:fld id="{30578ACC-22D6-47C1-A373-4FD133E34F3C}" type="datetimeFigureOut">
              <a:rPr lang="en-US" dirty="0"/>
              <a:t>8/14/2023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a:xfrm>
            <a:off x="10729455" y="2869895"/>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a:p>
        </p:txBody>
      </p:sp>
      <p:sp>
        <p:nvSpPr>
          <p:cNvPr id="3" name="Chỗ dành sẵn cho Nội dung 2"/>
          <p:cNvSpPr>
            <a:spLocks noGrp="1"/>
          </p:cNvSpPr>
          <p:nvPr>
            <p:ph sz="half" idx="1"/>
          </p:nvPr>
        </p:nvSpPr>
        <p:spPr>
          <a:xfrm>
            <a:off x="680320" y="2336873"/>
            <a:ext cx="46983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Nội dung 3"/>
          <p:cNvSpPr>
            <a:spLocks noGrp="1"/>
          </p:cNvSpPr>
          <p:nvPr>
            <p:ph sz="half" idx="2"/>
          </p:nvPr>
        </p:nvSpPr>
        <p:spPr>
          <a:xfrm>
            <a:off x="5594123" y="2336873"/>
            <a:ext cx="47000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5" name="Chỗ dành sẵn cho Ngày tháng 4"/>
          <p:cNvSpPr>
            <a:spLocks noGrp="1"/>
          </p:cNvSpPr>
          <p:nvPr>
            <p:ph type="dt" sz="half" idx="10"/>
          </p:nvPr>
        </p:nvSpPr>
        <p:spPr/>
        <p:txBody>
          <a:bodyPr rtlCol="0"/>
          <a:lstStyle/>
          <a:p>
            <a:pPr rtl="0"/>
            <a:fld id="{4E5A6C69-6797-4E8A-BF37-F2C3751466E9}" type="datetimeFigureOut">
              <a:rPr lang="en-US" dirty="0"/>
              <a:t>8/14/2023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pic>
        <p:nvPicPr>
          <p:cNvPr id="10" name="Hình ảnh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Hình ảnh 10"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Hình chữ nhật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Hình chữ nhật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753229"/>
            <a:ext cx="9613863" cy="1080937"/>
          </a:xfrm>
        </p:spPr>
        <p:txBody>
          <a:bodyPr rtlCol="0"/>
          <a:lstStyle/>
          <a:p>
            <a:pPr rtl="0"/>
            <a:r>
              <a:rPr lang="vi"/>
              <a:t>Bấm để chỉnh sửa kiểu tiêu đề Bản cái</a:t>
            </a:r>
            <a:endParaRPr lang="en-US"/>
          </a:p>
        </p:txBody>
      </p:sp>
      <p:sp>
        <p:nvSpPr>
          <p:cNvPr id="3" name="Chỗ dành sẵn cho Văn bản 2"/>
          <p:cNvSpPr>
            <a:spLocks noGrp="1"/>
          </p:cNvSpPr>
          <p:nvPr>
            <p:ph type="body" idx="1"/>
          </p:nvPr>
        </p:nvSpPr>
        <p:spPr>
          <a:xfrm>
            <a:off x="906350" y="2336873"/>
            <a:ext cx="4472327" cy="69313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4" name="Chỗ dành sẵn cho Nội dung 3"/>
          <p:cNvSpPr>
            <a:spLocks noGrp="1"/>
          </p:cNvSpPr>
          <p:nvPr>
            <p:ph sz="half" idx="2"/>
          </p:nvPr>
        </p:nvSpPr>
        <p:spPr>
          <a:xfrm>
            <a:off x="680322" y="3030008"/>
            <a:ext cx="4698355"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5" name="Chỗ dành sẵn cho Văn bản 4"/>
          <p:cNvSpPr>
            <a:spLocks noGrp="1"/>
          </p:cNvSpPr>
          <p:nvPr>
            <p:ph type="body" sz="quarter" idx="3"/>
          </p:nvPr>
        </p:nvSpPr>
        <p:spPr>
          <a:xfrm>
            <a:off x="5820154" y="2336873"/>
            <a:ext cx="4474028" cy="692076"/>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6" name="Chỗ dành sẵn cho Nội dung 5"/>
          <p:cNvSpPr>
            <a:spLocks noGrp="1"/>
          </p:cNvSpPr>
          <p:nvPr>
            <p:ph sz="quarter" idx="4"/>
          </p:nvPr>
        </p:nvSpPr>
        <p:spPr>
          <a:xfrm>
            <a:off x="5594123" y="3030008"/>
            <a:ext cx="4700059"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7" name="Chỗ dành sẵn cho Ngày tháng 6"/>
          <p:cNvSpPr>
            <a:spLocks noGrp="1"/>
          </p:cNvSpPr>
          <p:nvPr>
            <p:ph type="dt" sz="half" idx="10"/>
          </p:nvPr>
        </p:nvSpPr>
        <p:spPr/>
        <p:txBody>
          <a:bodyPr rtlCol="0"/>
          <a:lstStyle/>
          <a:p>
            <a:pPr rtl="0"/>
            <a:fld id="{D82014A1-A632-4878-A0D3-F52BA7563730}" type="datetimeFigureOut">
              <a:rPr lang="en-US" dirty="0"/>
              <a:t>8/14/2023</a:t>
            </a:fld>
            <a:endParaRPr lang="en-US"/>
          </a:p>
        </p:txBody>
      </p:sp>
      <p:sp>
        <p:nvSpPr>
          <p:cNvPr id="8" name="Chỗ dành sẵn cho Chân trang 7"/>
          <p:cNvSpPr>
            <a:spLocks noGrp="1"/>
          </p:cNvSpPr>
          <p:nvPr>
            <p:ph type="ftr" sz="quarter" idx="11"/>
          </p:nvPr>
        </p:nvSpPr>
        <p:spPr/>
        <p:txBody>
          <a:bodyPr rtlCol="0"/>
          <a:lstStyle/>
          <a:p>
            <a:pPr rtl="0"/>
            <a:endParaRPr lang="en-US"/>
          </a:p>
        </p:txBody>
      </p:sp>
      <p:sp>
        <p:nvSpPr>
          <p:cNvPr id="9" name="Chỗ dành sẵn cho Số hiệu Bản chiếu 8"/>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pic>
        <p:nvPicPr>
          <p:cNvPr id="6" name="Hình ảnh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Hình ảnh 6"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Hình chữ nhật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Hình chữ nhật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a:p>
        </p:txBody>
      </p:sp>
      <p:sp>
        <p:nvSpPr>
          <p:cNvPr id="3" name="Chỗ dành sẵn cho Ngày tháng 2"/>
          <p:cNvSpPr>
            <a:spLocks noGrp="1"/>
          </p:cNvSpPr>
          <p:nvPr>
            <p:ph type="dt" sz="half" idx="10"/>
          </p:nvPr>
        </p:nvSpPr>
        <p:spPr/>
        <p:txBody>
          <a:bodyPr rtlCol="0"/>
          <a:lstStyle/>
          <a:p>
            <a:pPr rtl="0"/>
            <a:fld id="{CE99F462-093F-4566-844B-4C71F2739DA5}" type="datetimeFigureOut">
              <a:rPr lang="en-US" dirty="0"/>
              <a:t>8/14/2023</a:t>
            </a:fld>
            <a:endParaRPr lang="en-US"/>
          </a:p>
        </p:txBody>
      </p:sp>
      <p:sp>
        <p:nvSpPr>
          <p:cNvPr id="4" name="Chỗ dành sẵn cho Chân trang 3"/>
          <p:cNvSpPr>
            <a:spLocks noGrp="1"/>
          </p:cNvSpPr>
          <p:nvPr>
            <p:ph type="ftr" sz="quarter" idx="11"/>
          </p:nvPr>
        </p:nvSpPr>
        <p:spPr/>
        <p:txBody>
          <a:bodyPr rtlCol="0"/>
          <a:lstStyle/>
          <a:p>
            <a:pPr rtl="0"/>
            <a:endParaRPr lang="en-US"/>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pic>
        <p:nvPicPr>
          <p:cNvPr id="5" name="Hình ảnh 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Hình chữ nhật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hỗ dành sẵn cho Ngày tháng 1"/>
          <p:cNvSpPr>
            <a:spLocks noGrp="1"/>
          </p:cNvSpPr>
          <p:nvPr>
            <p:ph type="dt" sz="half" idx="10"/>
          </p:nvPr>
        </p:nvSpPr>
        <p:spPr/>
        <p:txBody>
          <a:bodyPr rtlCol="0"/>
          <a:lstStyle/>
          <a:p>
            <a:pPr rtl="0"/>
            <a:fld id="{3D24A7AC-904D-4781-85BA-7D10C17ED021}" type="datetimeFigureOut">
              <a:rPr lang="en-US" dirty="0"/>
              <a:t>8/14/2023</a:t>
            </a:fld>
            <a:endParaRPr lang="en-US"/>
          </a:p>
        </p:txBody>
      </p:sp>
      <p:sp>
        <p:nvSpPr>
          <p:cNvPr id="3" name="Chỗ dành sẵn cho Chân trang 2"/>
          <p:cNvSpPr>
            <a:spLocks noGrp="1"/>
          </p:cNvSpPr>
          <p:nvPr>
            <p:ph type="ftr" sz="quarter" idx="11"/>
          </p:nvPr>
        </p:nvSpPr>
        <p:spPr/>
        <p:txBody>
          <a:bodyPr rtlCol="0"/>
          <a:lstStyle/>
          <a:p>
            <a:pPr rtl="0"/>
            <a:endParaRPr lang="en-US"/>
          </a:p>
        </p:txBody>
      </p:sp>
      <p:sp>
        <p:nvSpPr>
          <p:cNvPr id="4" name="Chỗ dành sẵn cho Số hiệu Bản chiếu 3"/>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1" y="753227"/>
            <a:ext cx="9613859" cy="1080940"/>
          </a:xfrm>
        </p:spPr>
        <p:txBody>
          <a:bodyPr rtlCol="0" anchor="ctr">
            <a:normAutofit/>
          </a:bodyPr>
          <a:lstStyle>
            <a:lvl1pPr>
              <a:defRPr sz="3600"/>
            </a:lvl1pPr>
          </a:lstStyle>
          <a:p>
            <a:pPr rtl="0"/>
            <a:r>
              <a:rPr lang="vi"/>
              <a:t>Bấm để chỉnh sửa kiểu tiêu đề Bản cái</a:t>
            </a:r>
            <a:endParaRPr lang="en-US"/>
          </a:p>
        </p:txBody>
      </p:sp>
      <p:sp>
        <p:nvSpPr>
          <p:cNvPr id="3" name="Chỗ dành sẵn cho Nội dung 2"/>
          <p:cNvSpPr>
            <a:spLocks noGrp="1"/>
          </p:cNvSpPr>
          <p:nvPr>
            <p:ph idx="1"/>
          </p:nvPr>
        </p:nvSpPr>
        <p:spPr>
          <a:xfrm>
            <a:off x="4685846" y="2336873"/>
            <a:ext cx="5608336" cy="3599313"/>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Văn bản 3"/>
          <p:cNvSpPr>
            <a:spLocks noGrp="1"/>
          </p:cNvSpPr>
          <p:nvPr>
            <p:ph type="body" sz="half" idx="2"/>
          </p:nvPr>
        </p:nvSpPr>
        <p:spPr>
          <a:xfrm>
            <a:off x="6803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E331444B-B92B-4E27-8C94-BB93EAF5CB18}" type="datetimeFigureOut">
              <a:rPr lang="en-US" dirty="0"/>
              <a:t>8/14/2023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3" y="753228"/>
            <a:ext cx="9613857" cy="1080938"/>
          </a:xfrm>
        </p:spPr>
        <p:txBody>
          <a:bodyPr rtlCol="0" anchor="ctr">
            <a:normAutofit/>
          </a:bodyPr>
          <a:lstStyle>
            <a:lvl1pPr>
              <a:defRPr sz="3600"/>
            </a:lvl1pPr>
          </a:lstStyle>
          <a:p>
            <a:pPr rtl="0"/>
            <a:r>
              <a:rPr lang="vi"/>
              <a:t>Bấm để chỉnh sửa kiểu tiêu đề Bản cái</a:t>
            </a:r>
            <a:endParaRPr lang="en-US"/>
          </a:p>
        </p:txBody>
      </p:sp>
      <p:sp>
        <p:nvSpPr>
          <p:cNvPr id="3" name="Chỗ dành sẵn cho Hình ảnh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a:p>
        </p:txBody>
      </p:sp>
      <p:sp>
        <p:nvSpPr>
          <p:cNvPr id="4" name="Chỗ dành sẵn cho Văn bản 3"/>
          <p:cNvSpPr>
            <a:spLocks noGrp="1"/>
          </p:cNvSpPr>
          <p:nvPr>
            <p:ph type="body" sz="half" idx="2"/>
          </p:nvPr>
        </p:nvSpPr>
        <p:spPr>
          <a:xfrm>
            <a:off x="680323" y="2336873"/>
            <a:ext cx="3876256" cy="3599315"/>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363EFA5E-FA76-400D-B3DC-F0BA90E6D107}" type="datetimeFigureOut">
              <a:rPr lang="en-US" dirty="0"/>
              <a:t>8/14/2023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Hình ảnh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hỗ dành sẵn cho Tiêu đề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vi"/>
              <a:t>Bấm để chỉnh sửa kiểu tiêu đề Bản cái</a:t>
            </a:r>
            <a:endParaRPr lang="en-US"/>
          </a:p>
        </p:txBody>
      </p:sp>
      <p:sp>
        <p:nvSpPr>
          <p:cNvPr id="3" name="Chỗ dành sẵn cho Văn bản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Ngày tháng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9D6E9DEC-419B-4CC5-A080-3B06BD5A8291}" type="datetimeFigureOut">
              <a:rPr lang="en-US" dirty="0"/>
              <a:t>8/14/2023</a:t>
            </a:fld>
            <a:endParaRPr lang="en-US"/>
          </a:p>
        </p:txBody>
      </p:sp>
      <p:sp>
        <p:nvSpPr>
          <p:cNvPr id="5" name="Chỗ dành sẵn cho Chân trang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n-US"/>
          </a:p>
        </p:txBody>
      </p:sp>
      <p:sp>
        <p:nvSpPr>
          <p:cNvPr id="6" name="Chỗ dành sẵn cho Số hiệu Bản chiếu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6D22F896-40B5-4ADD-8801-0D06FADFA095}" type="slidenum">
              <a:rPr lang="en-US" dirty="0"/>
              <a:pPr rtl="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a:t>Memory layout</a:t>
            </a:r>
          </a:p>
        </p:txBody>
      </p:sp>
      <p:sp>
        <p:nvSpPr>
          <p:cNvPr id="3" name="Tiêu đề phụ 2"/>
          <p:cNvSpPr>
            <a:spLocks noGrp="1"/>
          </p:cNvSpPr>
          <p:nvPr>
            <p:ph type="subTitle" idx="1"/>
          </p:nvPr>
        </p:nvSpPr>
        <p:spPr/>
        <p:txBody>
          <a:bodyPr rtlCol="0"/>
          <a:lstStyle/>
          <a:p>
            <a:pPr rtl="0"/>
            <a:endParaRPr lang="en-US"/>
          </a:p>
        </p:txBody>
      </p:sp>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CA225D-4781-E2B2-FE71-9328F08C8FEF}"/>
              </a:ext>
            </a:extLst>
          </p:cNvPr>
          <p:cNvSpPr>
            <a:spLocks noGrp="1"/>
          </p:cNvSpPr>
          <p:nvPr>
            <p:ph type="title"/>
          </p:nvPr>
        </p:nvSpPr>
        <p:spPr/>
        <p:txBody>
          <a:bodyPr/>
          <a:lstStyle/>
          <a:p>
            <a:r>
              <a:rPr lang="vi-VN">
                <a:latin typeface="Times New Roman"/>
                <a:cs typeface="Times New Roman"/>
              </a:rPr>
              <a:t>II.Call stack</a:t>
            </a:r>
            <a:endParaRPr lang="vi-VN"/>
          </a:p>
        </p:txBody>
      </p:sp>
      <p:sp>
        <p:nvSpPr>
          <p:cNvPr id="3" name="Chỗ dành sẵn cho Nội dung 2">
            <a:extLst>
              <a:ext uri="{FF2B5EF4-FFF2-40B4-BE49-F238E27FC236}">
                <a16:creationId xmlns:a16="http://schemas.microsoft.com/office/drawing/2014/main" id="{F941C4B0-A949-7411-4FD6-CE5EAE254BED}"/>
              </a:ext>
            </a:extLst>
          </p:cNvPr>
          <p:cNvSpPr>
            <a:spLocks noGrp="1"/>
          </p:cNvSpPr>
          <p:nvPr>
            <p:ph idx="1"/>
          </p:nvPr>
        </p:nvSpPr>
        <p:spPr/>
        <p:txBody>
          <a:bodyPr vert="horz" lIns="91440" tIns="45720" rIns="91440" bIns="45720" rtlCol="0" anchor="t">
            <a:normAutofit/>
          </a:bodyPr>
          <a:lstStyle/>
          <a:p>
            <a:r>
              <a:rPr lang="vi-VN" err="1">
                <a:latin typeface="Arial"/>
                <a:cs typeface="Arial"/>
              </a:rPr>
              <a:t>Callstack</a:t>
            </a:r>
            <a:r>
              <a:rPr lang="vi-VN">
                <a:latin typeface="Arial"/>
                <a:cs typeface="Arial"/>
              </a:rPr>
              <a:t> là một cấu trúc </a:t>
            </a:r>
            <a:r>
              <a:rPr lang="vi-VN" err="1">
                <a:solidFill>
                  <a:srgbClr val="FFFFFF"/>
                </a:solidFill>
                <a:latin typeface="Arial"/>
                <a:ea typeface="+mn-lt"/>
                <a:cs typeface="Arial"/>
              </a:rPr>
              <a:t>stack</a:t>
            </a:r>
            <a:r>
              <a:rPr lang="vi-VN">
                <a:solidFill>
                  <a:srgbClr val="FFFFFF"/>
                </a:solidFill>
                <a:latin typeface="Arial"/>
                <a:ea typeface="+mn-lt"/>
                <a:cs typeface="Arial"/>
              </a:rPr>
              <a:t> chứa tất cả các cuộc gọi hàm, với các phần tử dưới cùng là hàm chính. Nó chứa thông tin về các chức năng hoạt động của chương trình. Nó cũng được gọi là </a:t>
            </a:r>
            <a:r>
              <a:rPr lang="vi-VN" err="1">
                <a:solidFill>
                  <a:srgbClr val="FFFFFF"/>
                </a:solidFill>
                <a:latin typeface="Arial"/>
                <a:ea typeface="+mn-lt"/>
                <a:cs typeface="Arial"/>
              </a:rPr>
              <a:t>stack</a:t>
            </a:r>
            <a:r>
              <a:rPr lang="vi-VN">
                <a:solidFill>
                  <a:srgbClr val="FFFFFF"/>
                </a:solidFill>
                <a:latin typeface="Arial"/>
                <a:ea typeface="+mn-lt"/>
                <a:cs typeface="Arial"/>
              </a:rPr>
              <a:t> chương trình.</a:t>
            </a:r>
          </a:p>
          <a:p>
            <a:r>
              <a:rPr lang="vi-VN">
                <a:solidFill>
                  <a:srgbClr val="FFFFFF"/>
                </a:solidFill>
                <a:latin typeface="Arial"/>
                <a:ea typeface="+mn-lt"/>
                <a:cs typeface="Arial"/>
              </a:rPr>
              <a:t>Bất cứ khi nào một hàm mới được gọi, hàm đó sẽ được thêm vào đầu ngăn xếp cuộc gọi. Khi hàm hiện tại trở về với người gọi, nó sẽ bị xóa khỏi đầu ngăn xếp cuộc gọi và điều khiển trở về hàm ngay bên dưới nó.</a:t>
            </a:r>
            <a:endParaRPr lang="vi-VN">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606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430B3-7D6C-3324-D25B-AB2A2055CA81}"/>
              </a:ext>
            </a:extLst>
          </p:cNvPr>
          <p:cNvSpPr>
            <a:spLocks noGrp="1"/>
          </p:cNvSpPr>
          <p:nvPr>
            <p:ph type="title"/>
          </p:nvPr>
        </p:nvSpPr>
        <p:spPr/>
        <p:txBody>
          <a:bodyPr/>
          <a:lstStyle/>
          <a:p>
            <a:r>
              <a:rPr lang="vi-VN" err="1">
                <a:latin typeface="Times New Roman"/>
                <a:cs typeface="Times New Roman"/>
              </a:rPr>
              <a:t>II.Callstack</a:t>
            </a:r>
            <a:endParaRPr lang="vi-VN" err="1"/>
          </a:p>
        </p:txBody>
      </p:sp>
      <p:pic>
        <p:nvPicPr>
          <p:cNvPr id="7" name="Chỗ dành sẵn cho Nội dung 6" descr="Ảnh có chứa văn bản, ảnh chụp màn hình, Phông chữ, thiết kế&#10;&#10;Mô tả được tự động tạo">
            <a:extLst>
              <a:ext uri="{FF2B5EF4-FFF2-40B4-BE49-F238E27FC236}">
                <a16:creationId xmlns:a16="http://schemas.microsoft.com/office/drawing/2014/main" id="{25D4BA90-CCC0-0DC9-0FF9-96F69C936596}"/>
              </a:ext>
            </a:extLst>
          </p:cNvPr>
          <p:cNvPicPr>
            <a:picLocks noGrp="1" noChangeAspect="1"/>
          </p:cNvPicPr>
          <p:nvPr>
            <p:ph idx="1"/>
          </p:nvPr>
        </p:nvPicPr>
        <p:blipFill>
          <a:blip r:embed="rId2"/>
          <a:stretch>
            <a:fillRect/>
          </a:stretch>
        </p:blipFill>
        <p:spPr>
          <a:xfrm>
            <a:off x="8445340" y="1991816"/>
            <a:ext cx="1976988" cy="4864523"/>
          </a:xfrm>
        </p:spPr>
      </p:pic>
      <p:sp>
        <p:nvSpPr>
          <p:cNvPr id="8" name="Hình chữ nhật 7">
            <a:extLst>
              <a:ext uri="{FF2B5EF4-FFF2-40B4-BE49-F238E27FC236}">
                <a16:creationId xmlns:a16="http://schemas.microsoft.com/office/drawing/2014/main" id="{25855550-68AE-5834-135D-2C39D55AA9BA}"/>
              </a:ext>
            </a:extLst>
          </p:cNvPr>
          <p:cNvSpPr/>
          <p:nvPr/>
        </p:nvSpPr>
        <p:spPr>
          <a:xfrm>
            <a:off x="2553544" y="5285555"/>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err="1">
                <a:latin typeface="Arial"/>
                <a:cs typeface="Arial"/>
              </a:rPr>
              <a:t>Main</a:t>
            </a:r>
            <a:r>
              <a:rPr lang="vi-VN">
                <a:latin typeface="Arial"/>
                <a:cs typeface="Arial"/>
              </a:rPr>
              <a:t>()</a:t>
            </a:r>
            <a:endParaRPr lang="vi-VN"/>
          </a:p>
        </p:txBody>
      </p:sp>
      <p:sp>
        <p:nvSpPr>
          <p:cNvPr id="9" name="Hình chữ nhật 8">
            <a:extLst>
              <a:ext uri="{FF2B5EF4-FFF2-40B4-BE49-F238E27FC236}">
                <a16:creationId xmlns:a16="http://schemas.microsoft.com/office/drawing/2014/main" id="{73E1804B-C1BD-5FC0-C0CD-FE32DE72BD7B}"/>
              </a:ext>
            </a:extLst>
          </p:cNvPr>
          <p:cNvSpPr/>
          <p:nvPr/>
        </p:nvSpPr>
        <p:spPr>
          <a:xfrm>
            <a:off x="2553544" y="4882988"/>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Return</a:t>
            </a:r>
            <a:r>
              <a:rPr lang="vi-VN">
                <a:latin typeface="Arial"/>
                <a:cs typeface="Arial"/>
              </a:rPr>
              <a:t> </a:t>
            </a:r>
            <a:r>
              <a:rPr lang="vi-VN" err="1">
                <a:latin typeface="Arial"/>
                <a:cs typeface="Arial"/>
              </a:rPr>
              <a:t>location</a:t>
            </a:r>
          </a:p>
        </p:txBody>
      </p:sp>
      <p:sp>
        <p:nvSpPr>
          <p:cNvPr id="10" name="Hình chữ nhật 9">
            <a:extLst>
              <a:ext uri="{FF2B5EF4-FFF2-40B4-BE49-F238E27FC236}">
                <a16:creationId xmlns:a16="http://schemas.microsoft.com/office/drawing/2014/main" id="{404E4273-5F59-F6FA-7F61-A9CC8E0D4F7F}"/>
              </a:ext>
            </a:extLst>
          </p:cNvPr>
          <p:cNvSpPr/>
          <p:nvPr/>
        </p:nvSpPr>
        <p:spPr>
          <a:xfrm>
            <a:off x="2553544" y="5688121"/>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Int</a:t>
            </a:r>
            <a:r>
              <a:rPr lang="vi-VN">
                <a:latin typeface="Arial"/>
                <a:cs typeface="Arial"/>
              </a:rPr>
              <a:t> a = 2</a:t>
            </a:r>
          </a:p>
        </p:txBody>
      </p:sp>
      <p:sp>
        <p:nvSpPr>
          <p:cNvPr id="11" name="Hộp Văn bản 10">
            <a:extLst>
              <a:ext uri="{FF2B5EF4-FFF2-40B4-BE49-F238E27FC236}">
                <a16:creationId xmlns:a16="http://schemas.microsoft.com/office/drawing/2014/main" id="{FFF55099-04A7-B5EE-F2E5-C3316246A923}"/>
              </a:ext>
            </a:extLst>
          </p:cNvPr>
          <p:cNvSpPr txBox="1"/>
          <p:nvPr/>
        </p:nvSpPr>
        <p:spPr>
          <a:xfrm>
            <a:off x="2389454" y="62700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err="1">
                <a:latin typeface="Arial"/>
                <a:cs typeface="Arial"/>
              </a:rPr>
              <a:t>stack</a:t>
            </a:r>
            <a:endParaRPr lang="vi-VN" err="1">
              <a:cs typeface="Arial" panose="020B0604020202020204" pitchFamily="34" charset="0"/>
            </a:endParaRPr>
          </a:p>
        </p:txBody>
      </p:sp>
      <p:sp>
        <p:nvSpPr>
          <p:cNvPr id="12" name="Hình chữ nhật 11">
            <a:extLst>
              <a:ext uri="{FF2B5EF4-FFF2-40B4-BE49-F238E27FC236}">
                <a16:creationId xmlns:a16="http://schemas.microsoft.com/office/drawing/2014/main" id="{52415415-BF93-E7C6-96E9-34D1D64AF157}"/>
              </a:ext>
            </a:extLst>
          </p:cNvPr>
          <p:cNvSpPr/>
          <p:nvPr/>
        </p:nvSpPr>
        <p:spPr>
          <a:xfrm>
            <a:off x="339430" y="4854233"/>
            <a:ext cx="1380227" cy="8338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err="1">
                <a:latin typeface="Arial"/>
                <a:cs typeface="Arial"/>
              </a:rPr>
              <a:t>Main</a:t>
            </a:r>
            <a:r>
              <a:rPr lang="vi-VN">
                <a:latin typeface="Arial"/>
                <a:cs typeface="Arial"/>
              </a:rPr>
              <a:t>()</a:t>
            </a:r>
            <a:endParaRPr lang="vi-VN"/>
          </a:p>
        </p:txBody>
      </p:sp>
      <p:sp>
        <p:nvSpPr>
          <p:cNvPr id="13" name="Mũi tên: Chữ U 12">
            <a:extLst>
              <a:ext uri="{FF2B5EF4-FFF2-40B4-BE49-F238E27FC236}">
                <a16:creationId xmlns:a16="http://schemas.microsoft.com/office/drawing/2014/main" id="{1AC74393-9C8F-50BF-07D8-6E0D4E44157E}"/>
              </a:ext>
            </a:extLst>
          </p:cNvPr>
          <p:cNvSpPr/>
          <p:nvPr/>
        </p:nvSpPr>
        <p:spPr>
          <a:xfrm>
            <a:off x="1352096" y="3947835"/>
            <a:ext cx="2285999" cy="733245"/>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174804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430B3-7D6C-3324-D25B-AB2A2055CA81}"/>
              </a:ext>
            </a:extLst>
          </p:cNvPr>
          <p:cNvSpPr>
            <a:spLocks noGrp="1"/>
          </p:cNvSpPr>
          <p:nvPr>
            <p:ph type="title"/>
          </p:nvPr>
        </p:nvSpPr>
        <p:spPr/>
        <p:txBody>
          <a:bodyPr/>
          <a:lstStyle/>
          <a:p>
            <a:r>
              <a:rPr lang="vi-VN" err="1">
                <a:latin typeface="Times New Roman"/>
                <a:cs typeface="Times New Roman"/>
              </a:rPr>
              <a:t>II.Callstack</a:t>
            </a:r>
            <a:endParaRPr lang="vi-VN" err="1"/>
          </a:p>
        </p:txBody>
      </p:sp>
      <p:pic>
        <p:nvPicPr>
          <p:cNvPr id="7" name="Chỗ dành sẵn cho Nội dung 6" descr="Ảnh có chứa văn bản, ảnh chụp màn hình, Phông chữ, thiết kế&#10;&#10;Mô tả được tự động tạo">
            <a:extLst>
              <a:ext uri="{FF2B5EF4-FFF2-40B4-BE49-F238E27FC236}">
                <a16:creationId xmlns:a16="http://schemas.microsoft.com/office/drawing/2014/main" id="{25D4BA90-CCC0-0DC9-0FF9-96F69C936596}"/>
              </a:ext>
            </a:extLst>
          </p:cNvPr>
          <p:cNvPicPr>
            <a:picLocks noGrp="1" noChangeAspect="1"/>
          </p:cNvPicPr>
          <p:nvPr>
            <p:ph idx="1"/>
          </p:nvPr>
        </p:nvPicPr>
        <p:blipFill>
          <a:blip r:embed="rId2"/>
          <a:stretch>
            <a:fillRect/>
          </a:stretch>
        </p:blipFill>
        <p:spPr>
          <a:xfrm>
            <a:off x="8445340" y="1991816"/>
            <a:ext cx="1976988" cy="4864523"/>
          </a:xfrm>
        </p:spPr>
      </p:pic>
      <p:sp>
        <p:nvSpPr>
          <p:cNvPr id="8" name="Hình chữ nhật 7">
            <a:extLst>
              <a:ext uri="{FF2B5EF4-FFF2-40B4-BE49-F238E27FC236}">
                <a16:creationId xmlns:a16="http://schemas.microsoft.com/office/drawing/2014/main" id="{25855550-68AE-5834-135D-2C39D55AA9BA}"/>
              </a:ext>
            </a:extLst>
          </p:cNvPr>
          <p:cNvSpPr/>
          <p:nvPr/>
        </p:nvSpPr>
        <p:spPr>
          <a:xfrm>
            <a:off x="2553544" y="5285555"/>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err="1">
                <a:latin typeface="Arial"/>
                <a:cs typeface="Arial"/>
              </a:rPr>
              <a:t>Main</a:t>
            </a:r>
            <a:r>
              <a:rPr lang="vi-VN">
                <a:latin typeface="Arial"/>
                <a:cs typeface="Arial"/>
              </a:rPr>
              <a:t>()</a:t>
            </a:r>
            <a:endParaRPr lang="vi-VN"/>
          </a:p>
        </p:txBody>
      </p:sp>
      <p:sp>
        <p:nvSpPr>
          <p:cNvPr id="9" name="Hình chữ nhật 8">
            <a:extLst>
              <a:ext uri="{FF2B5EF4-FFF2-40B4-BE49-F238E27FC236}">
                <a16:creationId xmlns:a16="http://schemas.microsoft.com/office/drawing/2014/main" id="{73E1804B-C1BD-5FC0-C0CD-FE32DE72BD7B}"/>
              </a:ext>
            </a:extLst>
          </p:cNvPr>
          <p:cNvSpPr/>
          <p:nvPr/>
        </p:nvSpPr>
        <p:spPr>
          <a:xfrm>
            <a:off x="2553544" y="4882988"/>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Return</a:t>
            </a:r>
            <a:r>
              <a:rPr lang="vi-VN">
                <a:latin typeface="Arial"/>
                <a:cs typeface="Arial"/>
              </a:rPr>
              <a:t> </a:t>
            </a:r>
            <a:r>
              <a:rPr lang="vi-VN" err="1">
                <a:latin typeface="Arial"/>
                <a:cs typeface="Arial"/>
              </a:rPr>
              <a:t>location</a:t>
            </a:r>
          </a:p>
        </p:txBody>
      </p:sp>
      <p:sp>
        <p:nvSpPr>
          <p:cNvPr id="10" name="Hình chữ nhật 9">
            <a:extLst>
              <a:ext uri="{FF2B5EF4-FFF2-40B4-BE49-F238E27FC236}">
                <a16:creationId xmlns:a16="http://schemas.microsoft.com/office/drawing/2014/main" id="{404E4273-5F59-F6FA-7F61-A9CC8E0D4F7F}"/>
              </a:ext>
            </a:extLst>
          </p:cNvPr>
          <p:cNvSpPr/>
          <p:nvPr/>
        </p:nvSpPr>
        <p:spPr>
          <a:xfrm>
            <a:off x="2553544" y="5688121"/>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Int</a:t>
            </a:r>
            <a:r>
              <a:rPr lang="vi-VN">
                <a:latin typeface="Arial"/>
                <a:cs typeface="Arial"/>
              </a:rPr>
              <a:t> a = 2</a:t>
            </a:r>
          </a:p>
        </p:txBody>
      </p:sp>
      <p:sp>
        <p:nvSpPr>
          <p:cNvPr id="11" name="Hộp Văn bản 10">
            <a:extLst>
              <a:ext uri="{FF2B5EF4-FFF2-40B4-BE49-F238E27FC236}">
                <a16:creationId xmlns:a16="http://schemas.microsoft.com/office/drawing/2014/main" id="{FFF55099-04A7-B5EE-F2E5-C3316246A923}"/>
              </a:ext>
            </a:extLst>
          </p:cNvPr>
          <p:cNvSpPr txBox="1"/>
          <p:nvPr/>
        </p:nvSpPr>
        <p:spPr>
          <a:xfrm>
            <a:off x="2389454" y="62700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err="1">
                <a:latin typeface="Arial"/>
                <a:cs typeface="Arial"/>
              </a:rPr>
              <a:t>stack</a:t>
            </a:r>
            <a:endParaRPr lang="vi-VN" err="1">
              <a:cs typeface="Arial" panose="020B0604020202020204" pitchFamily="34" charset="0"/>
            </a:endParaRPr>
          </a:p>
        </p:txBody>
      </p:sp>
      <p:sp>
        <p:nvSpPr>
          <p:cNvPr id="12" name="Hình chữ nhật 11">
            <a:extLst>
              <a:ext uri="{FF2B5EF4-FFF2-40B4-BE49-F238E27FC236}">
                <a16:creationId xmlns:a16="http://schemas.microsoft.com/office/drawing/2014/main" id="{52415415-BF93-E7C6-96E9-34D1D64AF157}"/>
              </a:ext>
            </a:extLst>
          </p:cNvPr>
          <p:cNvSpPr/>
          <p:nvPr/>
        </p:nvSpPr>
        <p:spPr>
          <a:xfrm>
            <a:off x="411317" y="3589025"/>
            <a:ext cx="1380227" cy="83388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Test_1()</a:t>
            </a:r>
          </a:p>
        </p:txBody>
      </p:sp>
      <p:sp>
        <p:nvSpPr>
          <p:cNvPr id="13" name="Mũi tên: Chữ U 12">
            <a:extLst>
              <a:ext uri="{FF2B5EF4-FFF2-40B4-BE49-F238E27FC236}">
                <a16:creationId xmlns:a16="http://schemas.microsoft.com/office/drawing/2014/main" id="{1AC74393-9C8F-50BF-07D8-6E0D4E44157E}"/>
              </a:ext>
            </a:extLst>
          </p:cNvPr>
          <p:cNvSpPr/>
          <p:nvPr/>
        </p:nvSpPr>
        <p:spPr>
          <a:xfrm>
            <a:off x="1035794" y="2639495"/>
            <a:ext cx="2285999" cy="733245"/>
          </a:xfrm>
          <a:prstGeom prst="uturn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 name="Hình chữ nhật 2">
            <a:extLst>
              <a:ext uri="{FF2B5EF4-FFF2-40B4-BE49-F238E27FC236}">
                <a16:creationId xmlns:a16="http://schemas.microsoft.com/office/drawing/2014/main" id="{1CDAEEC2-D0B8-FBEA-5793-07B81E3568B9}"/>
              </a:ext>
            </a:extLst>
          </p:cNvPr>
          <p:cNvSpPr/>
          <p:nvPr/>
        </p:nvSpPr>
        <p:spPr>
          <a:xfrm>
            <a:off x="2524789" y="4034724"/>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Test_1()</a:t>
            </a:r>
          </a:p>
        </p:txBody>
      </p:sp>
      <p:sp>
        <p:nvSpPr>
          <p:cNvPr id="4" name="Hình chữ nhật 3">
            <a:extLst>
              <a:ext uri="{FF2B5EF4-FFF2-40B4-BE49-F238E27FC236}">
                <a16:creationId xmlns:a16="http://schemas.microsoft.com/office/drawing/2014/main" id="{8C00CF0C-A02A-C76D-0499-A8240BD51FA8}"/>
              </a:ext>
            </a:extLst>
          </p:cNvPr>
          <p:cNvSpPr/>
          <p:nvPr/>
        </p:nvSpPr>
        <p:spPr>
          <a:xfrm>
            <a:off x="2524789" y="3632157"/>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Return</a:t>
            </a:r>
            <a:r>
              <a:rPr lang="vi-VN">
                <a:latin typeface="Arial"/>
                <a:cs typeface="Arial"/>
              </a:rPr>
              <a:t> </a:t>
            </a:r>
            <a:r>
              <a:rPr lang="vi-VN" err="1">
                <a:latin typeface="Arial"/>
                <a:cs typeface="Arial"/>
              </a:rPr>
              <a:t>location</a:t>
            </a:r>
          </a:p>
        </p:txBody>
      </p:sp>
      <p:sp>
        <p:nvSpPr>
          <p:cNvPr id="5" name="Hình chữ nhật 4">
            <a:extLst>
              <a:ext uri="{FF2B5EF4-FFF2-40B4-BE49-F238E27FC236}">
                <a16:creationId xmlns:a16="http://schemas.microsoft.com/office/drawing/2014/main" id="{BE207C8A-DF47-DED8-786C-32AD4DA20E2F}"/>
              </a:ext>
            </a:extLst>
          </p:cNvPr>
          <p:cNvSpPr/>
          <p:nvPr/>
        </p:nvSpPr>
        <p:spPr>
          <a:xfrm>
            <a:off x="2524789" y="4437290"/>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Int</a:t>
            </a:r>
            <a:r>
              <a:rPr lang="vi-VN">
                <a:latin typeface="Arial"/>
                <a:cs typeface="Arial"/>
              </a:rPr>
              <a:t> a = 2</a:t>
            </a:r>
          </a:p>
        </p:txBody>
      </p:sp>
    </p:spTree>
    <p:extLst>
      <p:ext uri="{BB962C8B-B14F-4D97-AF65-F5344CB8AC3E}">
        <p14:creationId xmlns:p14="http://schemas.microsoft.com/office/powerpoint/2010/main" val="1087689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430B3-7D6C-3324-D25B-AB2A2055CA81}"/>
              </a:ext>
            </a:extLst>
          </p:cNvPr>
          <p:cNvSpPr>
            <a:spLocks noGrp="1"/>
          </p:cNvSpPr>
          <p:nvPr>
            <p:ph type="title"/>
          </p:nvPr>
        </p:nvSpPr>
        <p:spPr/>
        <p:txBody>
          <a:bodyPr/>
          <a:lstStyle/>
          <a:p>
            <a:r>
              <a:rPr lang="vi-VN" err="1">
                <a:latin typeface="Times New Roman"/>
                <a:cs typeface="Times New Roman"/>
              </a:rPr>
              <a:t>II.Callstack</a:t>
            </a:r>
            <a:endParaRPr lang="vi-VN" err="1"/>
          </a:p>
        </p:txBody>
      </p:sp>
      <p:pic>
        <p:nvPicPr>
          <p:cNvPr id="7" name="Chỗ dành sẵn cho Nội dung 6" descr="Ảnh có chứa văn bản, ảnh chụp màn hình, Phông chữ, thiết kế&#10;&#10;Mô tả được tự động tạo">
            <a:extLst>
              <a:ext uri="{FF2B5EF4-FFF2-40B4-BE49-F238E27FC236}">
                <a16:creationId xmlns:a16="http://schemas.microsoft.com/office/drawing/2014/main" id="{25D4BA90-CCC0-0DC9-0FF9-96F69C936596}"/>
              </a:ext>
            </a:extLst>
          </p:cNvPr>
          <p:cNvPicPr>
            <a:picLocks noGrp="1" noChangeAspect="1"/>
          </p:cNvPicPr>
          <p:nvPr>
            <p:ph idx="1"/>
          </p:nvPr>
        </p:nvPicPr>
        <p:blipFill>
          <a:blip r:embed="rId2"/>
          <a:stretch>
            <a:fillRect/>
          </a:stretch>
        </p:blipFill>
        <p:spPr>
          <a:xfrm>
            <a:off x="8445340" y="1991816"/>
            <a:ext cx="1976988" cy="4864523"/>
          </a:xfrm>
        </p:spPr>
      </p:pic>
      <p:sp>
        <p:nvSpPr>
          <p:cNvPr id="8" name="Hình chữ nhật 7">
            <a:extLst>
              <a:ext uri="{FF2B5EF4-FFF2-40B4-BE49-F238E27FC236}">
                <a16:creationId xmlns:a16="http://schemas.microsoft.com/office/drawing/2014/main" id="{25855550-68AE-5834-135D-2C39D55AA9BA}"/>
              </a:ext>
            </a:extLst>
          </p:cNvPr>
          <p:cNvSpPr/>
          <p:nvPr/>
        </p:nvSpPr>
        <p:spPr>
          <a:xfrm>
            <a:off x="2452903" y="5644989"/>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err="1">
                <a:latin typeface="Arial"/>
                <a:cs typeface="Arial"/>
              </a:rPr>
              <a:t>Main</a:t>
            </a:r>
            <a:r>
              <a:rPr lang="vi-VN">
                <a:latin typeface="Arial"/>
                <a:cs typeface="Arial"/>
              </a:rPr>
              <a:t>()</a:t>
            </a:r>
            <a:endParaRPr lang="vi-VN"/>
          </a:p>
        </p:txBody>
      </p:sp>
      <p:sp>
        <p:nvSpPr>
          <p:cNvPr id="9" name="Hình chữ nhật 8">
            <a:extLst>
              <a:ext uri="{FF2B5EF4-FFF2-40B4-BE49-F238E27FC236}">
                <a16:creationId xmlns:a16="http://schemas.microsoft.com/office/drawing/2014/main" id="{73E1804B-C1BD-5FC0-C0CD-FE32DE72BD7B}"/>
              </a:ext>
            </a:extLst>
          </p:cNvPr>
          <p:cNvSpPr/>
          <p:nvPr/>
        </p:nvSpPr>
        <p:spPr>
          <a:xfrm>
            <a:off x="2452903" y="5242422"/>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Return</a:t>
            </a:r>
            <a:r>
              <a:rPr lang="vi-VN">
                <a:latin typeface="Arial"/>
                <a:cs typeface="Arial"/>
              </a:rPr>
              <a:t> </a:t>
            </a:r>
            <a:r>
              <a:rPr lang="vi-VN" err="1">
                <a:latin typeface="Arial"/>
                <a:cs typeface="Arial"/>
              </a:rPr>
              <a:t>location</a:t>
            </a:r>
          </a:p>
        </p:txBody>
      </p:sp>
      <p:sp>
        <p:nvSpPr>
          <p:cNvPr id="10" name="Hình chữ nhật 9">
            <a:extLst>
              <a:ext uri="{FF2B5EF4-FFF2-40B4-BE49-F238E27FC236}">
                <a16:creationId xmlns:a16="http://schemas.microsoft.com/office/drawing/2014/main" id="{404E4273-5F59-F6FA-7F61-A9CC8E0D4F7F}"/>
              </a:ext>
            </a:extLst>
          </p:cNvPr>
          <p:cNvSpPr/>
          <p:nvPr/>
        </p:nvSpPr>
        <p:spPr>
          <a:xfrm>
            <a:off x="2452903" y="6047555"/>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Int</a:t>
            </a:r>
            <a:r>
              <a:rPr lang="vi-VN">
                <a:latin typeface="Arial"/>
                <a:cs typeface="Arial"/>
              </a:rPr>
              <a:t> a = 2</a:t>
            </a:r>
          </a:p>
        </p:txBody>
      </p:sp>
      <p:sp>
        <p:nvSpPr>
          <p:cNvPr id="11" name="Hộp Văn bản 10">
            <a:extLst>
              <a:ext uri="{FF2B5EF4-FFF2-40B4-BE49-F238E27FC236}">
                <a16:creationId xmlns:a16="http://schemas.microsoft.com/office/drawing/2014/main" id="{FFF55099-04A7-B5EE-F2E5-C3316246A923}"/>
              </a:ext>
            </a:extLst>
          </p:cNvPr>
          <p:cNvSpPr txBox="1"/>
          <p:nvPr/>
        </p:nvSpPr>
        <p:spPr>
          <a:xfrm>
            <a:off x="2375077" y="64713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err="1">
                <a:latin typeface="Arial"/>
                <a:cs typeface="Arial"/>
              </a:rPr>
              <a:t>stack</a:t>
            </a:r>
            <a:endParaRPr lang="vi-VN" err="1">
              <a:cs typeface="Arial" panose="020B0604020202020204" pitchFamily="34" charset="0"/>
            </a:endParaRPr>
          </a:p>
        </p:txBody>
      </p:sp>
      <p:sp>
        <p:nvSpPr>
          <p:cNvPr id="12" name="Hình chữ nhật 11">
            <a:extLst>
              <a:ext uri="{FF2B5EF4-FFF2-40B4-BE49-F238E27FC236}">
                <a16:creationId xmlns:a16="http://schemas.microsoft.com/office/drawing/2014/main" id="{52415415-BF93-E7C6-96E9-34D1D64AF157}"/>
              </a:ext>
            </a:extLst>
          </p:cNvPr>
          <p:cNvSpPr/>
          <p:nvPr/>
        </p:nvSpPr>
        <p:spPr>
          <a:xfrm>
            <a:off x="411317" y="3200836"/>
            <a:ext cx="1380227" cy="83388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Test_2()</a:t>
            </a:r>
          </a:p>
        </p:txBody>
      </p:sp>
      <p:sp>
        <p:nvSpPr>
          <p:cNvPr id="13" name="Mũi tên: Chữ U 12">
            <a:extLst>
              <a:ext uri="{FF2B5EF4-FFF2-40B4-BE49-F238E27FC236}">
                <a16:creationId xmlns:a16="http://schemas.microsoft.com/office/drawing/2014/main" id="{1AC74393-9C8F-50BF-07D8-6E0D4E44157E}"/>
              </a:ext>
            </a:extLst>
          </p:cNvPr>
          <p:cNvSpPr/>
          <p:nvPr/>
        </p:nvSpPr>
        <p:spPr>
          <a:xfrm>
            <a:off x="963907" y="2179419"/>
            <a:ext cx="2285999" cy="733245"/>
          </a:xfrm>
          <a:prstGeom prst="uturn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 name="Hình chữ nhật 2">
            <a:extLst>
              <a:ext uri="{FF2B5EF4-FFF2-40B4-BE49-F238E27FC236}">
                <a16:creationId xmlns:a16="http://schemas.microsoft.com/office/drawing/2014/main" id="{1CDAEEC2-D0B8-FBEA-5793-07B81E3568B9}"/>
              </a:ext>
            </a:extLst>
          </p:cNvPr>
          <p:cNvSpPr/>
          <p:nvPr/>
        </p:nvSpPr>
        <p:spPr>
          <a:xfrm>
            <a:off x="2452903" y="4422913"/>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Test_1()</a:t>
            </a:r>
          </a:p>
        </p:txBody>
      </p:sp>
      <p:sp>
        <p:nvSpPr>
          <p:cNvPr id="4" name="Hình chữ nhật 3">
            <a:extLst>
              <a:ext uri="{FF2B5EF4-FFF2-40B4-BE49-F238E27FC236}">
                <a16:creationId xmlns:a16="http://schemas.microsoft.com/office/drawing/2014/main" id="{8C00CF0C-A02A-C76D-0499-A8240BD51FA8}"/>
              </a:ext>
            </a:extLst>
          </p:cNvPr>
          <p:cNvSpPr/>
          <p:nvPr/>
        </p:nvSpPr>
        <p:spPr>
          <a:xfrm>
            <a:off x="2452903" y="4020346"/>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Return</a:t>
            </a:r>
            <a:r>
              <a:rPr lang="vi-VN">
                <a:latin typeface="Arial"/>
                <a:cs typeface="Arial"/>
              </a:rPr>
              <a:t> </a:t>
            </a:r>
            <a:r>
              <a:rPr lang="vi-VN" err="1">
                <a:latin typeface="Arial"/>
                <a:cs typeface="Arial"/>
              </a:rPr>
              <a:t>location</a:t>
            </a:r>
          </a:p>
        </p:txBody>
      </p:sp>
      <p:sp>
        <p:nvSpPr>
          <p:cNvPr id="5" name="Hình chữ nhật 4">
            <a:extLst>
              <a:ext uri="{FF2B5EF4-FFF2-40B4-BE49-F238E27FC236}">
                <a16:creationId xmlns:a16="http://schemas.microsoft.com/office/drawing/2014/main" id="{BE207C8A-DF47-DED8-786C-32AD4DA20E2F}"/>
              </a:ext>
            </a:extLst>
          </p:cNvPr>
          <p:cNvSpPr/>
          <p:nvPr/>
        </p:nvSpPr>
        <p:spPr>
          <a:xfrm>
            <a:off x="2452903" y="4825479"/>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Int</a:t>
            </a:r>
            <a:r>
              <a:rPr lang="vi-VN">
                <a:latin typeface="Arial"/>
                <a:cs typeface="Arial"/>
              </a:rPr>
              <a:t> a = 1</a:t>
            </a:r>
          </a:p>
        </p:txBody>
      </p:sp>
      <p:sp>
        <p:nvSpPr>
          <p:cNvPr id="6" name="Hình chữ nhật 5">
            <a:extLst>
              <a:ext uri="{FF2B5EF4-FFF2-40B4-BE49-F238E27FC236}">
                <a16:creationId xmlns:a16="http://schemas.microsoft.com/office/drawing/2014/main" id="{1E1C8EE2-1331-1074-DA90-D5DBC199491B}"/>
              </a:ext>
            </a:extLst>
          </p:cNvPr>
          <p:cNvSpPr/>
          <p:nvPr/>
        </p:nvSpPr>
        <p:spPr>
          <a:xfrm>
            <a:off x="2452902" y="3200837"/>
            <a:ext cx="2587924" cy="40256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Test_2()</a:t>
            </a:r>
          </a:p>
        </p:txBody>
      </p:sp>
      <p:sp>
        <p:nvSpPr>
          <p:cNvPr id="14" name="Hình chữ nhật 13">
            <a:extLst>
              <a:ext uri="{FF2B5EF4-FFF2-40B4-BE49-F238E27FC236}">
                <a16:creationId xmlns:a16="http://schemas.microsoft.com/office/drawing/2014/main" id="{D48BDF39-7A27-972C-10DF-0213E997FA49}"/>
              </a:ext>
            </a:extLst>
          </p:cNvPr>
          <p:cNvSpPr/>
          <p:nvPr/>
        </p:nvSpPr>
        <p:spPr>
          <a:xfrm>
            <a:off x="2452902" y="2798270"/>
            <a:ext cx="2587924" cy="40256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Return</a:t>
            </a:r>
            <a:r>
              <a:rPr lang="vi-VN">
                <a:latin typeface="Arial"/>
                <a:cs typeface="Arial"/>
              </a:rPr>
              <a:t> </a:t>
            </a:r>
            <a:r>
              <a:rPr lang="vi-VN" err="1">
                <a:latin typeface="Arial"/>
                <a:cs typeface="Arial"/>
              </a:rPr>
              <a:t>location</a:t>
            </a:r>
          </a:p>
        </p:txBody>
      </p:sp>
      <p:sp>
        <p:nvSpPr>
          <p:cNvPr id="15" name="Hình chữ nhật 14">
            <a:extLst>
              <a:ext uri="{FF2B5EF4-FFF2-40B4-BE49-F238E27FC236}">
                <a16:creationId xmlns:a16="http://schemas.microsoft.com/office/drawing/2014/main" id="{3A17B524-0484-2141-CB97-DC644E1A14D0}"/>
              </a:ext>
            </a:extLst>
          </p:cNvPr>
          <p:cNvSpPr/>
          <p:nvPr/>
        </p:nvSpPr>
        <p:spPr>
          <a:xfrm>
            <a:off x="2452902" y="3603403"/>
            <a:ext cx="2587924" cy="40256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Int</a:t>
            </a:r>
            <a:r>
              <a:rPr lang="vi-VN">
                <a:latin typeface="Arial"/>
                <a:cs typeface="Arial"/>
              </a:rPr>
              <a:t> b = 2</a:t>
            </a:r>
          </a:p>
        </p:txBody>
      </p:sp>
    </p:spTree>
    <p:extLst>
      <p:ext uri="{BB962C8B-B14F-4D97-AF65-F5344CB8AC3E}">
        <p14:creationId xmlns:p14="http://schemas.microsoft.com/office/powerpoint/2010/main" val="4112782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430B3-7D6C-3324-D25B-AB2A2055CA81}"/>
              </a:ext>
            </a:extLst>
          </p:cNvPr>
          <p:cNvSpPr>
            <a:spLocks noGrp="1"/>
          </p:cNvSpPr>
          <p:nvPr>
            <p:ph type="title"/>
          </p:nvPr>
        </p:nvSpPr>
        <p:spPr/>
        <p:txBody>
          <a:bodyPr/>
          <a:lstStyle/>
          <a:p>
            <a:r>
              <a:rPr lang="vi-VN" err="1">
                <a:latin typeface="Times New Roman"/>
                <a:cs typeface="Times New Roman"/>
              </a:rPr>
              <a:t>II.Callstack</a:t>
            </a:r>
            <a:endParaRPr lang="vi-VN" err="1"/>
          </a:p>
        </p:txBody>
      </p:sp>
      <p:pic>
        <p:nvPicPr>
          <p:cNvPr id="7" name="Chỗ dành sẵn cho Nội dung 6" descr="Ảnh có chứa văn bản, ảnh chụp màn hình, Phông chữ, thiết kế&#10;&#10;Mô tả được tự động tạo">
            <a:extLst>
              <a:ext uri="{FF2B5EF4-FFF2-40B4-BE49-F238E27FC236}">
                <a16:creationId xmlns:a16="http://schemas.microsoft.com/office/drawing/2014/main" id="{25D4BA90-CCC0-0DC9-0FF9-96F69C936596}"/>
              </a:ext>
            </a:extLst>
          </p:cNvPr>
          <p:cNvPicPr>
            <a:picLocks noGrp="1" noChangeAspect="1"/>
          </p:cNvPicPr>
          <p:nvPr>
            <p:ph idx="1"/>
          </p:nvPr>
        </p:nvPicPr>
        <p:blipFill>
          <a:blip r:embed="rId2"/>
          <a:stretch>
            <a:fillRect/>
          </a:stretch>
        </p:blipFill>
        <p:spPr>
          <a:xfrm>
            <a:off x="8445340" y="1991816"/>
            <a:ext cx="1976988" cy="4864523"/>
          </a:xfrm>
        </p:spPr>
      </p:pic>
      <p:sp>
        <p:nvSpPr>
          <p:cNvPr id="8" name="Hình chữ nhật 7">
            <a:extLst>
              <a:ext uri="{FF2B5EF4-FFF2-40B4-BE49-F238E27FC236}">
                <a16:creationId xmlns:a16="http://schemas.microsoft.com/office/drawing/2014/main" id="{25855550-68AE-5834-135D-2C39D55AA9BA}"/>
              </a:ext>
            </a:extLst>
          </p:cNvPr>
          <p:cNvSpPr/>
          <p:nvPr/>
        </p:nvSpPr>
        <p:spPr>
          <a:xfrm>
            <a:off x="2452903" y="5644989"/>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err="1">
                <a:latin typeface="Arial"/>
                <a:cs typeface="Arial"/>
              </a:rPr>
              <a:t>Main</a:t>
            </a:r>
            <a:r>
              <a:rPr lang="vi-VN">
                <a:latin typeface="Arial"/>
                <a:cs typeface="Arial"/>
              </a:rPr>
              <a:t>()</a:t>
            </a:r>
            <a:endParaRPr lang="vi-VN"/>
          </a:p>
        </p:txBody>
      </p:sp>
      <p:sp>
        <p:nvSpPr>
          <p:cNvPr id="9" name="Hình chữ nhật 8">
            <a:extLst>
              <a:ext uri="{FF2B5EF4-FFF2-40B4-BE49-F238E27FC236}">
                <a16:creationId xmlns:a16="http://schemas.microsoft.com/office/drawing/2014/main" id="{73E1804B-C1BD-5FC0-C0CD-FE32DE72BD7B}"/>
              </a:ext>
            </a:extLst>
          </p:cNvPr>
          <p:cNvSpPr/>
          <p:nvPr/>
        </p:nvSpPr>
        <p:spPr>
          <a:xfrm>
            <a:off x="2452903" y="5242422"/>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Return</a:t>
            </a:r>
            <a:r>
              <a:rPr lang="vi-VN">
                <a:latin typeface="Arial"/>
                <a:cs typeface="Arial"/>
              </a:rPr>
              <a:t> </a:t>
            </a:r>
            <a:r>
              <a:rPr lang="vi-VN" err="1">
                <a:latin typeface="Arial"/>
                <a:cs typeface="Arial"/>
              </a:rPr>
              <a:t>location</a:t>
            </a:r>
          </a:p>
        </p:txBody>
      </p:sp>
      <p:sp>
        <p:nvSpPr>
          <p:cNvPr id="10" name="Hình chữ nhật 9">
            <a:extLst>
              <a:ext uri="{FF2B5EF4-FFF2-40B4-BE49-F238E27FC236}">
                <a16:creationId xmlns:a16="http://schemas.microsoft.com/office/drawing/2014/main" id="{404E4273-5F59-F6FA-7F61-A9CC8E0D4F7F}"/>
              </a:ext>
            </a:extLst>
          </p:cNvPr>
          <p:cNvSpPr/>
          <p:nvPr/>
        </p:nvSpPr>
        <p:spPr>
          <a:xfrm>
            <a:off x="2452903" y="6047555"/>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Int</a:t>
            </a:r>
            <a:r>
              <a:rPr lang="vi-VN">
                <a:latin typeface="Arial"/>
                <a:cs typeface="Arial"/>
              </a:rPr>
              <a:t> a = 2</a:t>
            </a:r>
          </a:p>
        </p:txBody>
      </p:sp>
      <p:sp>
        <p:nvSpPr>
          <p:cNvPr id="11" name="Hộp Văn bản 10">
            <a:extLst>
              <a:ext uri="{FF2B5EF4-FFF2-40B4-BE49-F238E27FC236}">
                <a16:creationId xmlns:a16="http://schemas.microsoft.com/office/drawing/2014/main" id="{FFF55099-04A7-B5EE-F2E5-C3316246A923}"/>
              </a:ext>
            </a:extLst>
          </p:cNvPr>
          <p:cNvSpPr txBox="1"/>
          <p:nvPr/>
        </p:nvSpPr>
        <p:spPr>
          <a:xfrm>
            <a:off x="2375077" y="64713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err="1">
                <a:latin typeface="Arial"/>
                <a:cs typeface="Arial"/>
              </a:rPr>
              <a:t>stack</a:t>
            </a:r>
            <a:endParaRPr lang="vi-VN" err="1">
              <a:cs typeface="Arial" panose="020B0604020202020204" pitchFamily="34" charset="0"/>
            </a:endParaRPr>
          </a:p>
        </p:txBody>
      </p:sp>
      <p:sp>
        <p:nvSpPr>
          <p:cNvPr id="12" name="Hình chữ nhật 11">
            <a:extLst>
              <a:ext uri="{FF2B5EF4-FFF2-40B4-BE49-F238E27FC236}">
                <a16:creationId xmlns:a16="http://schemas.microsoft.com/office/drawing/2014/main" id="{52415415-BF93-E7C6-96E9-34D1D64AF157}"/>
              </a:ext>
            </a:extLst>
          </p:cNvPr>
          <p:cNvSpPr/>
          <p:nvPr/>
        </p:nvSpPr>
        <p:spPr>
          <a:xfrm>
            <a:off x="5572789" y="3704044"/>
            <a:ext cx="1380227" cy="83388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Test_2()</a:t>
            </a:r>
          </a:p>
        </p:txBody>
      </p:sp>
      <p:sp>
        <p:nvSpPr>
          <p:cNvPr id="13" name="Mũi tên: Chữ U 12">
            <a:extLst>
              <a:ext uri="{FF2B5EF4-FFF2-40B4-BE49-F238E27FC236}">
                <a16:creationId xmlns:a16="http://schemas.microsoft.com/office/drawing/2014/main" id="{1AC74393-9C8F-50BF-07D8-6E0D4E44157E}"/>
              </a:ext>
            </a:extLst>
          </p:cNvPr>
          <p:cNvSpPr/>
          <p:nvPr/>
        </p:nvSpPr>
        <p:spPr>
          <a:xfrm>
            <a:off x="4141303" y="2970174"/>
            <a:ext cx="2285999" cy="733245"/>
          </a:xfrm>
          <a:prstGeom prst="uturn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 name="Hình chữ nhật 2">
            <a:extLst>
              <a:ext uri="{FF2B5EF4-FFF2-40B4-BE49-F238E27FC236}">
                <a16:creationId xmlns:a16="http://schemas.microsoft.com/office/drawing/2014/main" id="{1CDAEEC2-D0B8-FBEA-5793-07B81E3568B9}"/>
              </a:ext>
            </a:extLst>
          </p:cNvPr>
          <p:cNvSpPr/>
          <p:nvPr/>
        </p:nvSpPr>
        <p:spPr>
          <a:xfrm>
            <a:off x="2452903" y="4422914"/>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Test_1()</a:t>
            </a:r>
          </a:p>
        </p:txBody>
      </p:sp>
      <p:sp>
        <p:nvSpPr>
          <p:cNvPr id="4" name="Hình chữ nhật 3">
            <a:extLst>
              <a:ext uri="{FF2B5EF4-FFF2-40B4-BE49-F238E27FC236}">
                <a16:creationId xmlns:a16="http://schemas.microsoft.com/office/drawing/2014/main" id="{8C00CF0C-A02A-C76D-0499-A8240BD51FA8}"/>
              </a:ext>
            </a:extLst>
          </p:cNvPr>
          <p:cNvSpPr/>
          <p:nvPr/>
        </p:nvSpPr>
        <p:spPr>
          <a:xfrm>
            <a:off x="2452903" y="4020347"/>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Return</a:t>
            </a:r>
            <a:r>
              <a:rPr lang="vi-VN">
                <a:latin typeface="Arial"/>
                <a:cs typeface="Arial"/>
              </a:rPr>
              <a:t> </a:t>
            </a:r>
            <a:r>
              <a:rPr lang="vi-VN" err="1">
                <a:latin typeface="Arial"/>
                <a:cs typeface="Arial"/>
              </a:rPr>
              <a:t>location</a:t>
            </a:r>
          </a:p>
        </p:txBody>
      </p:sp>
      <p:sp>
        <p:nvSpPr>
          <p:cNvPr id="5" name="Hình chữ nhật 4">
            <a:extLst>
              <a:ext uri="{FF2B5EF4-FFF2-40B4-BE49-F238E27FC236}">
                <a16:creationId xmlns:a16="http://schemas.microsoft.com/office/drawing/2014/main" id="{BE207C8A-DF47-DED8-786C-32AD4DA20E2F}"/>
              </a:ext>
            </a:extLst>
          </p:cNvPr>
          <p:cNvSpPr/>
          <p:nvPr/>
        </p:nvSpPr>
        <p:spPr>
          <a:xfrm>
            <a:off x="2452903" y="4825480"/>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Int</a:t>
            </a:r>
            <a:r>
              <a:rPr lang="vi-VN">
                <a:latin typeface="Arial"/>
                <a:cs typeface="Arial"/>
              </a:rPr>
              <a:t> a = 1, b = 2,c=3</a:t>
            </a:r>
          </a:p>
        </p:txBody>
      </p:sp>
    </p:spTree>
    <p:extLst>
      <p:ext uri="{BB962C8B-B14F-4D97-AF65-F5344CB8AC3E}">
        <p14:creationId xmlns:p14="http://schemas.microsoft.com/office/powerpoint/2010/main" val="558232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430B3-7D6C-3324-D25B-AB2A2055CA81}"/>
              </a:ext>
            </a:extLst>
          </p:cNvPr>
          <p:cNvSpPr>
            <a:spLocks noGrp="1"/>
          </p:cNvSpPr>
          <p:nvPr>
            <p:ph type="title"/>
          </p:nvPr>
        </p:nvSpPr>
        <p:spPr/>
        <p:txBody>
          <a:bodyPr/>
          <a:lstStyle/>
          <a:p>
            <a:r>
              <a:rPr lang="vi-VN" err="1">
                <a:latin typeface="Times New Roman"/>
                <a:cs typeface="Times New Roman"/>
              </a:rPr>
              <a:t>II.Callstack</a:t>
            </a:r>
            <a:endParaRPr lang="vi-VN" err="1"/>
          </a:p>
        </p:txBody>
      </p:sp>
      <p:pic>
        <p:nvPicPr>
          <p:cNvPr id="7" name="Chỗ dành sẵn cho Nội dung 6" descr="Ảnh có chứa văn bản, ảnh chụp màn hình, Phông chữ, thiết kế&#10;&#10;Mô tả được tự động tạo">
            <a:extLst>
              <a:ext uri="{FF2B5EF4-FFF2-40B4-BE49-F238E27FC236}">
                <a16:creationId xmlns:a16="http://schemas.microsoft.com/office/drawing/2014/main" id="{25D4BA90-CCC0-0DC9-0FF9-96F69C936596}"/>
              </a:ext>
            </a:extLst>
          </p:cNvPr>
          <p:cNvPicPr>
            <a:picLocks noGrp="1" noChangeAspect="1"/>
          </p:cNvPicPr>
          <p:nvPr>
            <p:ph idx="1"/>
          </p:nvPr>
        </p:nvPicPr>
        <p:blipFill>
          <a:blip r:embed="rId2"/>
          <a:stretch>
            <a:fillRect/>
          </a:stretch>
        </p:blipFill>
        <p:spPr>
          <a:xfrm>
            <a:off x="8445340" y="1991816"/>
            <a:ext cx="1976988" cy="4864523"/>
          </a:xfrm>
        </p:spPr>
      </p:pic>
      <p:sp>
        <p:nvSpPr>
          <p:cNvPr id="8" name="Hình chữ nhật 7">
            <a:extLst>
              <a:ext uri="{FF2B5EF4-FFF2-40B4-BE49-F238E27FC236}">
                <a16:creationId xmlns:a16="http://schemas.microsoft.com/office/drawing/2014/main" id="{25855550-68AE-5834-135D-2C39D55AA9BA}"/>
              </a:ext>
            </a:extLst>
          </p:cNvPr>
          <p:cNvSpPr/>
          <p:nvPr/>
        </p:nvSpPr>
        <p:spPr>
          <a:xfrm>
            <a:off x="2452903" y="5644989"/>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err="1">
                <a:latin typeface="Arial"/>
                <a:cs typeface="Arial"/>
              </a:rPr>
              <a:t>Main</a:t>
            </a:r>
            <a:r>
              <a:rPr lang="vi-VN">
                <a:latin typeface="Arial"/>
                <a:cs typeface="Arial"/>
              </a:rPr>
              <a:t>()</a:t>
            </a:r>
            <a:endParaRPr lang="vi-VN"/>
          </a:p>
        </p:txBody>
      </p:sp>
      <p:sp>
        <p:nvSpPr>
          <p:cNvPr id="9" name="Hình chữ nhật 8">
            <a:extLst>
              <a:ext uri="{FF2B5EF4-FFF2-40B4-BE49-F238E27FC236}">
                <a16:creationId xmlns:a16="http://schemas.microsoft.com/office/drawing/2014/main" id="{73E1804B-C1BD-5FC0-C0CD-FE32DE72BD7B}"/>
              </a:ext>
            </a:extLst>
          </p:cNvPr>
          <p:cNvSpPr/>
          <p:nvPr/>
        </p:nvSpPr>
        <p:spPr>
          <a:xfrm>
            <a:off x="2452903" y="5242422"/>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Return</a:t>
            </a:r>
            <a:r>
              <a:rPr lang="vi-VN">
                <a:latin typeface="Arial"/>
                <a:cs typeface="Arial"/>
              </a:rPr>
              <a:t> </a:t>
            </a:r>
            <a:r>
              <a:rPr lang="vi-VN" err="1">
                <a:latin typeface="Arial"/>
                <a:cs typeface="Arial"/>
              </a:rPr>
              <a:t>location</a:t>
            </a:r>
          </a:p>
        </p:txBody>
      </p:sp>
      <p:sp>
        <p:nvSpPr>
          <p:cNvPr id="10" name="Hình chữ nhật 9">
            <a:extLst>
              <a:ext uri="{FF2B5EF4-FFF2-40B4-BE49-F238E27FC236}">
                <a16:creationId xmlns:a16="http://schemas.microsoft.com/office/drawing/2014/main" id="{404E4273-5F59-F6FA-7F61-A9CC8E0D4F7F}"/>
              </a:ext>
            </a:extLst>
          </p:cNvPr>
          <p:cNvSpPr/>
          <p:nvPr/>
        </p:nvSpPr>
        <p:spPr>
          <a:xfrm>
            <a:off x="2452903" y="6047555"/>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Int</a:t>
            </a:r>
            <a:r>
              <a:rPr lang="vi-VN">
                <a:latin typeface="Arial"/>
                <a:cs typeface="Arial"/>
              </a:rPr>
              <a:t> a = 2</a:t>
            </a:r>
          </a:p>
        </p:txBody>
      </p:sp>
      <p:sp>
        <p:nvSpPr>
          <p:cNvPr id="11" name="Hộp Văn bản 10">
            <a:extLst>
              <a:ext uri="{FF2B5EF4-FFF2-40B4-BE49-F238E27FC236}">
                <a16:creationId xmlns:a16="http://schemas.microsoft.com/office/drawing/2014/main" id="{FFF55099-04A7-B5EE-F2E5-C3316246A923}"/>
              </a:ext>
            </a:extLst>
          </p:cNvPr>
          <p:cNvSpPr txBox="1"/>
          <p:nvPr/>
        </p:nvSpPr>
        <p:spPr>
          <a:xfrm>
            <a:off x="2375077" y="64713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err="1">
                <a:latin typeface="Arial"/>
                <a:cs typeface="Arial"/>
              </a:rPr>
              <a:t>stack</a:t>
            </a:r>
            <a:endParaRPr lang="vi-VN" err="1">
              <a:cs typeface="Arial" panose="020B0604020202020204" pitchFamily="34" charset="0"/>
            </a:endParaRPr>
          </a:p>
        </p:txBody>
      </p:sp>
      <p:sp>
        <p:nvSpPr>
          <p:cNvPr id="12" name="Hình chữ nhật 11">
            <a:extLst>
              <a:ext uri="{FF2B5EF4-FFF2-40B4-BE49-F238E27FC236}">
                <a16:creationId xmlns:a16="http://schemas.microsoft.com/office/drawing/2014/main" id="{52415415-BF93-E7C6-96E9-34D1D64AF157}"/>
              </a:ext>
            </a:extLst>
          </p:cNvPr>
          <p:cNvSpPr/>
          <p:nvPr/>
        </p:nvSpPr>
        <p:spPr>
          <a:xfrm>
            <a:off x="5572789" y="5170535"/>
            <a:ext cx="1380227" cy="83388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Test_1()</a:t>
            </a:r>
          </a:p>
        </p:txBody>
      </p:sp>
      <p:sp>
        <p:nvSpPr>
          <p:cNvPr id="13" name="Mũi tên: Chữ U 12">
            <a:extLst>
              <a:ext uri="{FF2B5EF4-FFF2-40B4-BE49-F238E27FC236}">
                <a16:creationId xmlns:a16="http://schemas.microsoft.com/office/drawing/2014/main" id="{1AC74393-9C8F-50BF-07D8-6E0D4E44157E}"/>
              </a:ext>
            </a:extLst>
          </p:cNvPr>
          <p:cNvSpPr/>
          <p:nvPr/>
        </p:nvSpPr>
        <p:spPr>
          <a:xfrm>
            <a:off x="4141303" y="4436665"/>
            <a:ext cx="2285999" cy="733245"/>
          </a:xfrm>
          <a:prstGeom prst="uturn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853821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430B3-7D6C-3324-D25B-AB2A2055CA81}"/>
              </a:ext>
            </a:extLst>
          </p:cNvPr>
          <p:cNvSpPr>
            <a:spLocks noGrp="1"/>
          </p:cNvSpPr>
          <p:nvPr>
            <p:ph type="title"/>
          </p:nvPr>
        </p:nvSpPr>
        <p:spPr/>
        <p:txBody>
          <a:bodyPr/>
          <a:lstStyle/>
          <a:p>
            <a:r>
              <a:rPr lang="vi-VN" err="1">
                <a:latin typeface="Times New Roman"/>
                <a:cs typeface="Times New Roman"/>
              </a:rPr>
              <a:t>II.Callstack</a:t>
            </a:r>
            <a:endParaRPr lang="vi-VN" err="1"/>
          </a:p>
        </p:txBody>
      </p:sp>
      <p:pic>
        <p:nvPicPr>
          <p:cNvPr id="7" name="Chỗ dành sẵn cho Nội dung 6" descr="Ảnh có chứa văn bản, ảnh chụp màn hình, Phông chữ, thiết kế&#10;&#10;Mô tả được tự động tạo">
            <a:extLst>
              <a:ext uri="{FF2B5EF4-FFF2-40B4-BE49-F238E27FC236}">
                <a16:creationId xmlns:a16="http://schemas.microsoft.com/office/drawing/2014/main" id="{25D4BA90-CCC0-0DC9-0FF9-96F69C936596}"/>
              </a:ext>
            </a:extLst>
          </p:cNvPr>
          <p:cNvPicPr>
            <a:picLocks noGrp="1" noChangeAspect="1"/>
          </p:cNvPicPr>
          <p:nvPr>
            <p:ph idx="1"/>
          </p:nvPr>
        </p:nvPicPr>
        <p:blipFill>
          <a:blip r:embed="rId2"/>
          <a:stretch>
            <a:fillRect/>
          </a:stretch>
        </p:blipFill>
        <p:spPr>
          <a:xfrm>
            <a:off x="8445340" y="1991816"/>
            <a:ext cx="1976988" cy="4864523"/>
          </a:xfrm>
        </p:spPr>
      </p:pic>
      <p:sp>
        <p:nvSpPr>
          <p:cNvPr id="8" name="Hình chữ nhật 7">
            <a:extLst>
              <a:ext uri="{FF2B5EF4-FFF2-40B4-BE49-F238E27FC236}">
                <a16:creationId xmlns:a16="http://schemas.microsoft.com/office/drawing/2014/main" id="{25855550-68AE-5834-135D-2C39D55AA9BA}"/>
              </a:ext>
            </a:extLst>
          </p:cNvPr>
          <p:cNvSpPr/>
          <p:nvPr/>
        </p:nvSpPr>
        <p:spPr>
          <a:xfrm>
            <a:off x="2553544" y="5285555"/>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err="1">
                <a:latin typeface="Arial"/>
                <a:cs typeface="Arial"/>
              </a:rPr>
              <a:t>Main</a:t>
            </a:r>
            <a:r>
              <a:rPr lang="vi-VN">
                <a:latin typeface="Arial"/>
                <a:cs typeface="Arial"/>
              </a:rPr>
              <a:t>()</a:t>
            </a:r>
            <a:endParaRPr lang="vi-VN"/>
          </a:p>
        </p:txBody>
      </p:sp>
      <p:sp>
        <p:nvSpPr>
          <p:cNvPr id="9" name="Hình chữ nhật 8">
            <a:extLst>
              <a:ext uri="{FF2B5EF4-FFF2-40B4-BE49-F238E27FC236}">
                <a16:creationId xmlns:a16="http://schemas.microsoft.com/office/drawing/2014/main" id="{73E1804B-C1BD-5FC0-C0CD-FE32DE72BD7B}"/>
              </a:ext>
            </a:extLst>
          </p:cNvPr>
          <p:cNvSpPr/>
          <p:nvPr/>
        </p:nvSpPr>
        <p:spPr>
          <a:xfrm>
            <a:off x="2553544" y="4882988"/>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Return</a:t>
            </a:r>
            <a:r>
              <a:rPr lang="vi-VN">
                <a:latin typeface="Arial"/>
                <a:cs typeface="Arial"/>
              </a:rPr>
              <a:t> </a:t>
            </a:r>
            <a:r>
              <a:rPr lang="vi-VN" err="1">
                <a:latin typeface="Arial"/>
                <a:cs typeface="Arial"/>
              </a:rPr>
              <a:t>location</a:t>
            </a:r>
          </a:p>
        </p:txBody>
      </p:sp>
      <p:sp>
        <p:nvSpPr>
          <p:cNvPr id="10" name="Hình chữ nhật 9">
            <a:extLst>
              <a:ext uri="{FF2B5EF4-FFF2-40B4-BE49-F238E27FC236}">
                <a16:creationId xmlns:a16="http://schemas.microsoft.com/office/drawing/2014/main" id="{404E4273-5F59-F6FA-7F61-A9CC8E0D4F7F}"/>
              </a:ext>
            </a:extLst>
          </p:cNvPr>
          <p:cNvSpPr/>
          <p:nvPr/>
        </p:nvSpPr>
        <p:spPr>
          <a:xfrm>
            <a:off x="2553544" y="5688121"/>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Int</a:t>
            </a:r>
            <a:r>
              <a:rPr lang="vi-VN">
                <a:latin typeface="Arial"/>
                <a:cs typeface="Arial"/>
              </a:rPr>
              <a:t> a = 2</a:t>
            </a:r>
          </a:p>
        </p:txBody>
      </p:sp>
      <p:sp>
        <p:nvSpPr>
          <p:cNvPr id="11" name="Hộp Văn bản 10">
            <a:extLst>
              <a:ext uri="{FF2B5EF4-FFF2-40B4-BE49-F238E27FC236}">
                <a16:creationId xmlns:a16="http://schemas.microsoft.com/office/drawing/2014/main" id="{FFF55099-04A7-B5EE-F2E5-C3316246A923}"/>
              </a:ext>
            </a:extLst>
          </p:cNvPr>
          <p:cNvSpPr txBox="1"/>
          <p:nvPr/>
        </p:nvSpPr>
        <p:spPr>
          <a:xfrm>
            <a:off x="2389454" y="62700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err="1">
                <a:latin typeface="Arial"/>
                <a:cs typeface="Arial"/>
              </a:rPr>
              <a:t>stack</a:t>
            </a:r>
            <a:endParaRPr lang="vi-VN" err="1">
              <a:cs typeface="Arial" panose="020B0604020202020204" pitchFamily="34" charset="0"/>
            </a:endParaRPr>
          </a:p>
        </p:txBody>
      </p:sp>
      <p:sp>
        <p:nvSpPr>
          <p:cNvPr id="12" name="Hình chữ nhật 11">
            <a:extLst>
              <a:ext uri="{FF2B5EF4-FFF2-40B4-BE49-F238E27FC236}">
                <a16:creationId xmlns:a16="http://schemas.microsoft.com/office/drawing/2014/main" id="{52415415-BF93-E7C6-96E9-34D1D64AF157}"/>
              </a:ext>
            </a:extLst>
          </p:cNvPr>
          <p:cNvSpPr/>
          <p:nvPr/>
        </p:nvSpPr>
        <p:spPr>
          <a:xfrm>
            <a:off x="411317" y="3589025"/>
            <a:ext cx="1380227" cy="83388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Test_3()</a:t>
            </a:r>
          </a:p>
        </p:txBody>
      </p:sp>
      <p:sp>
        <p:nvSpPr>
          <p:cNvPr id="13" name="Mũi tên: Chữ U 12">
            <a:extLst>
              <a:ext uri="{FF2B5EF4-FFF2-40B4-BE49-F238E27FC236}">
                <a16:creationId xmlns:a16="http://schemas.microsoft.com/office/drawing/2014/main" id="{1AC74393-9C8F-50BF-07D8-6E0D4E44157E}"/>
              </a:ext>
            </a:extLst>
          </p:cNvPr>
          <p:cNvSpPr/>
          <p:nvPr/>
        </p:nvSpPr>
        <p:spPr>
          <a:xfrm>
            <a:off x="1035794" y="2639495"/>
            <a:ext cx="2285999" cy="733245"/>
          </a:xfrm>
          <a:prstGeom prst="utur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 name="Hình chữ nhật 2">
            <a:extLst>
              <a:ext uri="{FF2B5EF4-FFF2-40B4-BE49-F238E27FC236}">
                <a16:creationId xmlns:a16="http://schemas.microsoft.com/office/drawing/2014/main" id="{1CDAEEC2-D0B8-FBEA-5793-07B81E3568B9}"/>
              </a:ext>
            </a:extLst>
          </p:cNvPr>
          <p:cNvSpPr/>
          <p:nvPr/>
        </p:nvSpPr>
        <p:spPr>
          <a:xfrm>
            <a:off x="2524789" y="4034724"/>
            <a:ext cx="2587924" cy="40256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Test_3()</a:t>
            </a:r>
          </a:p>
        </p:txBody>
      </p:sp>
      <p:sp>
        <p:nvSpPr>
          <p:cNvPr id="4" name="Hình chữ nhật 3">
            <a:extLst>
              <a:ext uri="{FF2B5EF4-FFF2-40B4-BE49-F238E27FC236}">
                <a16:creationId xmlns:a16="http://schemas.microsoft.com/office/drawing/2014/main" id="{8C00CF0C-A02A-C76D-0499-A8240BD51FA8}"/>
              </a:ext>
            </a:extLst>
          </p:cNvPr>
          <p:cNvSpPr/>
          <p:nvPr/>
        </p:nvSpPr>
        <p:spPr>
          <a:xfrm>
            <a:off x="2524789" y="3632157"/>
            <a:ext cx="2587924" cy="40256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Return</a:t>
            </a:r>
            <a:r>
              <a:rPr lang="vi-VN">
                <a:latin typeface="Arial"/>
                <a:cs typeface="Arial"/>
              </a:rPr>
              <a:t> </a:t>
            </a:r>
            <a:r>
              <a:rPr lang="vi-VN" err="1">
                <a:latin typeface="Arial"/>
                <a:cs typeface="Arial"/>
              </a:rPr>
              <a:t>location</a:t>
            </a:r>
          </a:p>
        </p:txBody>
      </p:sp>
      <p:sp>
        <p:nvSpPr>
          <p:cNvPr id="5" name="Hình chữ nhật 4">
            <a:extLst>
              <a:ext uri="{FF2B5EF4-FFF2-40B4-BE49-F238E27FC236}">
                <a16:creationId xmlns:a16="http://schemas.microsoft.com/office/drawing/2014/main" id="{BE207C8A-DF47-DED8-786C-32AD4DA20E2F}"/>
              </a:ext>
            </a:extLst>
          </p:cNvPr>
          <p:cNvSpPr/>
          <p:nvPr/>
        </p:nvSpPr>
        <p:spPr>
          <a:xfrm>
            <a:off x="2524789" y="4437290"/>
            <a:ext cx="2587924" cy="40256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Int</a:t>
            </a:r>
            <a:r>
              <a:rPr lang="vi-VN">
                <a:latin typeface="Arial"/>
                <a:cs typeface="Arial"/>
              </a:rPr>
              <a:t> c = 3</a:t>
            </a:r>
          </a:p>
        </p:txBody>
      </p:sp>
    </p:spTree>
    <p:extLst>
      <p:ext uri="{BB962C8B-B14F-4D97-AF65-F5344CB8AC3E}">
        <p14:creationId xmlns:p14="http://schemas.microsoft.com/office/powerpoint/2010/main" val="376406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430B3-7D6C-3324-D25B-AB2A2055CA81}"/>
              </a:ext>
            </a:extLst>
          </p:cNvPr>
          <p:cNvSpPr>
            <a:spLocks noGrp="1"/>
          </p:cNvSpPr>
          <p:nvPr>
            <p:ph type="title"/>
          </p:nvPr>
        </p:nvSpPr>
        <p:spPr/>
        <p:txBody>
          <a:bodyPr/>
          <a:lstStyle/>
          <a:p>
            <a:r>
              <a:rPr lang="vi-VN" err="1">
                <a:latin typeface="Times New Roman"/>
                <a:cs typeface="Times New Roman"/>
              </a:rPr>
              <a:t>II.Callstack</a:t>
            </a:r>
            <a:endParaRPr lang="vi-VN" err="1"/>
          </a:p>
        </p:txBody>
      </p:sp>
      <p:pic>
        <p:nvPicPr>
          <p:cNvPr id="7" name="Chỗ dành sẵn cho Nội dung 6" descr="Ảnh có chứa văn bản, ảnh chụp màn hình, Phông chữ, thiết kế&#10;&#10;Mô tả được tự động tạo">
            <a:extLst>
              <a:ext uri="{FF2B5EF4-FFF2-40B4-BE49-F238E27FC236}">
                <a16:creationId xmlns:a16="http://schemas.microsoft.com/office/drawing/2014/main" id="{25D4BA90-CCC0-0DC9-0FF9-96F69C936596}"/>
              </a:ext>
            </a:extLst>
          </p:cNvPr>
          <p:cNvPicPr>
            <a:picLocks noGrp="1" noChangeAspect="1"/>
          </p:cNvPicPr>
          <p:nvPr>
            <p:ph idx="1"/>
          </p:nvPr>
        </p:nvPicPr>
        <p:blipFill>
          <a:blip r:embed="rId2"/>
          <a:stretch>
            <a:fillRect/>
          </a:stretch>
        </p:blipFill>
        <p:spPr>
          <a:xfrm>
            <a:off x="8445340" y="1991816"/>
            <a:ext cx="1976988" cy="4864523"/>
          </a:xfrm>
        </p:spPr>
      </p:pic>
      <p:sp>
        <p:nvSpPr>
          <p:cNvPr id="8" name="Hình chữ nhật 7">
            <a:extLst>
              <a:ext uri="{FF2B5EF4-FFF2-40B4-BE49-F238E27FC236}">
                <a16:creationId xmlns:a16="http://schemas.microsoft.com/office/drawing/2014/main" id="{25855550-68AE-5834-135D-2C39D55AA9BA}"/>
              </a:ext>
            </a:extLst>
          </p:cNvPr>
          <p:cNvSpPr/>
          <p:nvPr/>
        </p:nvSpPr>
        <p:spPr>
          <a:xfrm>
            <a:off x="2553544" y="5285555"/>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err="1">
                <a:latin typeface="Arial"/>
                <a:cs typeface="Arial"/>
              </a:rPr>
              <a:t>Main</a:t>
            </a:r>
            <a:r>
              <a:rPr lang="vi-VN">
                <a:latin typeface="Arial"/>
                <a:cs typeface="Arial"/>
              </a:rPr>
              <a:t>()</a:t>
            </a:r>
            <a:endParaRPr lang="vi-VN"/>
          </a:p>
        </p:txBody>
      </p:sp>
      <p:sp>
        <p:nvSpPr>
          <p:cNvPr id="9" name="Hình chữ nhật 8">
            <a:extLst>
              <a:ext uri="{FF2B5EF4-FFF2-40B4-BE49-F238E27FC236}">
                <a16:creationId xmlns:a16="http://schemas.microsoft.com/office/drawing/2014/main" id="{73E1804B-C1BD-5FC0-C0CD-FE32DE72BD7B}"/>
              </a:ext>
            </a:extLst>
          </p:cNvPr>
          <p:cNvSpPr/>
          <p:nvPr/>
        </p:nvSpPr>
        <p:spPr>
          <a:xfrm>
            <a:off x="2553544" y="4882988"/>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Return</a:t>
            </a:r>
            <a:r>
              <a:rPr lang="vi-VN">
                <a:latin typeface="Arial"/>
                <a:cs typeface="Arial"/>
              </a:rPr>
              <a:t> </a:t>
            </a:r>
            <a:r>
              <a:rPr lang="vi-VN" err="1">
                <a:latin typeface="Arial"/>
                <a:cs typeface="Arial"/>
              </a:rPr>
              <a:t>location</a:t>
            </a:r>
          </a:p>
        </p:txBody>
      </p:sp>
      <p:sp>
        <p:nvSpPr>
          <p:cNvPr id="10" name="Hình chữ nhật 9">
            <a:extLst>
              <a:ext uri="{FF2B5EF4-FFF2-40B4-BE49-F238E27FC236}">
                <a16:creationId xmlns:a16="http://schemas.microsoft.com/office/drawing/2014/main" id="{404E4273-5F59-F6FA-7F61-A9CC8E0D4F7F}"/>
              </a:ext>
            </a:extLst>
          </p:cNvPr>
          <p:cNvSpPr/>
          <p:nvPr/>
        </p:nvSpPr>
        <p:spPr>
          <a:xfrm>
            <a:off x="2553544" y="5688121"/>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Int</a:t>
            </a:r>
            <a:r>
              <a:rPr lang="vi-VN">
                <a:latin typeface="Arial"/>
                <a:cs typeface="Arial"/>
              </a:rPr>
              <a:t> a = 2, c = 3</a:t>
            </a:r>
          </a:p>
        </p:txBody>
      </p:sp>
      <p:sp>
        <p:nvSpPr>
          <p:cNvPr id="11" name="Hộp Văn bản 10">
            <a:extLst>
              <a:ext uri="{FF2B5EF4-FFF2-40B4-BE49-F238E27FC236}">
                <a16:creationId xmlns:a16="http://schemas.microsoft.com/office/drawing/2014/main" id="{FFF55099-04A7-B5EE-F2E5-C3316246A923}"/>
              </a:ext>
            </a:extLst>
          </p:cNvPr>
          <p:cNvSpPr txBox="1"/>
          <p:nvPr/>
        </p:nvSpPr>
        <p:spPr>
          <a:xfrm>
            <a:off x="2389454" y="62700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err="1">
                <a:latin typeface="Arial"/>
                <a:cs typeface="Arial"/>
              </a:rPr>
              <a:t>stack</a:t>
            </a:r>
            <a:endParaRPr lang="vi-VN" err="1">
              <a:cs typeface="Arial" panose="020B0604020202020204" pitchFamily="34" charset="0"/>
            </a:endParaRPr>
          </a:p>
        </p:txBody>
      </p:sp>
      <p:sp>
        <p:nvSpPr>
          <p:cNvPr id="12" name="Hình chữ nhật 11">
            <a:extLst>
              <a:ext uri="{FF2B5EF4-FFF2-40B4-BE49-F238E27FC236}">
                <a16:creationId xmlns:a16="http://schemas.microsoft.com/office/drawing/2014/main" id="{52415415-BF93-E7C6-96E9-34D1D64AF157}"/>
              </a:ext>
            </a:extLst>
          </p:cNvPr>
          <p:cNvSpPr/>
          <p:nvPr/>
        </p:nvSpPr>
        <p:spPr>
          <a:xfrm>
            <a:off x="5687807" y="4638572"/>
            <a:ext cx="1380227" cy="83388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Test_3()</a:t>
            </a:r>
          </a:p>
        </p:txBody>
      </p:sp>
      <p:sp>
        <p:nvSpPr>
          <p:cNvPr id="13" name="Mũi tên: Chữ U 12">
            <a:extLst>
              <a:ext uri="{FF2B5EF4-FFF2-40B4-BE49-F238E27FC236}">
                <a16:creationId xmlns:a16="http://schemas.microsoft.com/office/drawing/2014/main" id="{1AC74393-9C8F-50BF-07D8-6E0D4E44157E}"/>
              </a:ext>
            </a:extLst>
          </p:cNvPr>
          <p:cNvSpPr/>
          <p:nvPr/>
        </p:nvSpPr>
        <p:spPr>
          <a:xfrm>
            <a:off x="4299454" y="3890325"/>
            <a:ext cx="2285999" cy="733245"/>
          </a:xfrm>
          <a:prstGeom prst="utur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2094818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DDE377-4809-9D7D-9752-5FD3282DDA85}"/>
              </a:ext>
            </a:extLst>
          </p:cNvPr>
          <p:cNvSpPr>
            <a:spLocks noGrp="1"/>
          </p:cNvSpPr>
          <p:nvPr>
            <p:ph type="title"/>
          </p:nvPr>
        </p:nvSpPr>
        <p:spPr/>
        <p:txBody>
          <a:bodyPr/>
          <a:lstStyle/>
          <a:p>
            <a:r>
              <a:rPr lang="vi-VN" err="1">
                <a:latin typeface="Times New Roman"/>
                <a:cs typeface="Times New Roman"/>
              </a:rPr>
              <a:t>III.Recursion</a:t>
            </a:r>
            <a:endParaRPr lang="vi-VN" err="1"/>
          </a:p>
        </p:txBody>
      </p:sp>
      <p:sp>
        <p:nvSpPr>
          <p:cNvPr id="3" name="Chỗ dành sẵn cho Nội dung 2">
            <a:extLst>
              <a:ext uri="{FF2B5EF4-FFF2-40B4-BE49-F238E27FC236}">
                <a16:creationId xmlns:a16="http://schemas.microsoft.com/office/drawing/2014/main" id="{888B6C78-7B38-A11A-40E8-037CBC240CA1}"/>
              </a:ext>
            </a:extLst>
          </p:cNvPr>
          <p:cNvSpPr>
            <a:spLocks noGrp="1"/>
          </p:cNvSpPr>
          <p:nvPr>
            <p:ph idx="1"/>
          </p:nvPr>
        </p:nvSpPr>
        <p:spPr/>
        <p:txBody>
          <a:bodyPr vert="horz" lIns="91440" tIns="45720" rIns="91440" bIns="45720" rtlCol="0" anchor="t">
            <a:normAutofit/>
          </a:bodyPr>
          <a:lstStyle/>
          <a:p>
            <a:r>
              <a:rPr lang="vi-VN">
                <a:latin typeface="Arial"/>
                <a:cs typeface="Arial"/>
              </a:rPr>
              <a:t>Hàm đệ quy là 1 hàm </a:t>
            </a:r>
            <a:r>
              <a:rPr lang="vi-VN">
                <a:solidFill>
                  <a:srgbClr val="FFFFFF"/>
                </a:solidFill>
                <a:latin typeface="Arial"/>
                <a:ea typeface="+mn-lt"/>
                <a:cs typeface="Arial"/>
              </a:rPr>
              <a:t>nếu bên trong thân hàm có một lời gọi đến chính nó.</a:t>
            </a:r>
          </a:p>
          <a:p>
            <a:r>
              <a:rPr lang="vi-VN">
                <a:solidFill>
                  <a:srgbClr val="FFFFFF"/>
                </a:solidFill>
                <a:latin typeface="Arial"/>
                <a:ea typeface="+mn-lt"/>
                <a:cs typeface="Arial"/>
              </a:rPr>
              <a:t>Hàm đệ quy luôn cần có điều kiện dừng. Khi đạt tới điểm dừng, hàm sẽ không gọi chính nó nữa.</a:t>
            </a:r>
            <a:endParaRPr lang="vi-VN">
              <a:solidFill>
                <a:srgbClr val="FFFFFF"/>
              </a:solidFill>
              <a:latin typeface="Arial" panose="020B0604020202020204" pitchFamily="34" charset="0"/>
              <a:ea typeface="+mn-lt"/>
              <a:cs typeface="Arial" panose="020B0604020202020204" pitchFamily="34" charset="0"/>
            </a:endParaRPr>
          </a:p>
          <a:p>
            <a:r>
              <a:rPr lang="vi-VN">
                <a:solidFill>
                  <a:srgbClr val="FFFFFF"/>
                </a:solidFill>
                <a:latin typeface="Arial"/>
                <a:ea typeface="+mn-lt"/>
                <a:cs typeface="Arial"/>
              </a:rPr>
              <a:t>Nếu không có điều kiện dừng hàm khi được gọi sẽ được </a:t>
            </a:r>
            <a:r>
              <a:rPr lang="vi-VN" err="1">
                <a:solidFill>
                  <a:srgbClr val="FFFFFF"/>
                </a:solidFill>
                <a:latin typeface="Arial"/>
                <a:ea typeface="+mn-lt"/>
                <a:cs typeface="Arial"/>
              </a:rPr>
              <a:t>push</a:t>
            </a:r>
            <a:r>
              <a:rPr lang="vi-VN">
                <a:solidFill>
                  <a:srgbClr val="FFFFFF"/>
                </a:solidFill>
                <a:latin typeface="Arial"/>
                <a:ea typeface="+mn-lt"/>
                <a:cs typeface="Arial"/>
              </a:rPr>
              <a:t> vào </a:t>
            </a:r>
            <a:r>
              <a:rPr lang="vi-VN" err="1">
                <a:solidFill>
                  <a:srgbClr val="FFFFFF"/>
                </a:solidFill>
                <a:latin typeface="Arial"/>
                <a:ea typeface="+mn-lt"/>
                <a:cs typeface="Arial"/>
              </a:rPr>
              <a:t>callstack</a:t>
            </a:r>
            <a:r>
              <a:rPr lang="vi-VN">
                <a:solidFill>
                  <a:srgbClr val="FFFFFF"/>
                </a:solidFill>
                <a:latin typeface="Arial"/>
                <a:ea typeface="+mn-lt"/>
                <a:cs typeface="Arial"/>
              </a:rPr>
              <a:t> mà không được bỏ ra dẫn đến </a:t>
            </a:r>
            <a:r>
              <a:rPr lang="vi-VN" err="1">
                <a:solidFill>
                  <a:srgbClr val="FFFFFF"/>
                </a:solidFill>
                <a:latin typeface="Arial"/>
                <a:ea typeface="+mn-lt"/>
                <a:cs typeface="Arial"/>
              </a:rPr>
              <a:t>stack</a:t>
            </a:r>
            <a:r>
              <a:rPr lang="vi-VN">
                <a:solidFill>
                  <a:srgbClr val="FFFFFF"/>
                </a:solidFill>
                <a:latin typeface="Arial"/>
                <a:ea typeface="+mn-lt"/>
                <a:cs typeface="Arial"/>
              </a:rPr>
              <a:t> </a:t>
            </a:r>
            <a:r>
              <a:rPr lang="vi-VN" err="1">
                <a:solidFill>
                  <a:srgbClr val="FFFFFF"/>
                </a:solidFill>
                <a:latin typeface="Arial"/>
                <a:ea typeface="+mn-lt"/>
                <a:cs typeface="Arial"/>
              </a:rPr>
              <a:t>overflow</a:t>
            </a:r>
            <a:endParaRPr lang="vi-VN">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3998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0" name="Rectangle 19">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a:extLst>
              <a:ext uri="{FF2B5EF4-FFF2-40B4-BE49-F238E27FC236}">
                <a16:creationId xmlns:a16="http://schemas.microsoft.com/office/drawing/2014/main" id="{AEDDE377-4809-9D7D-9752-5FD3282DDA85}"/>
              </a:ext>
            </a:extLst>
          </p:cNvPr>
          <p:cNvSpPr>
            <a:spLocks noGrp="1"/>
          </p:cNvSpPr>
          <p:nvPr>
            <p:ph type="title"/>
          </p:nvPr>
        </p:nvSpPr>
        <p:spPr>
          <a:xfrm>
            <a:off x="680321" y="753228"/>
            <a:ext cx="4136123" cy="1080938"/>
          </a:xfrm>
        </p:spPr>
        <p:txBody>
          <a:bodyPr>
            <a:normAutofit/>
          </a:bodyPr>
          <a:lstStyle/>
          <a:p>
            <a:r>
              <a:rPr lang="vi-VN" sz="2400">
                <a:latin typeface="Times New Roman"/>
                <a:cs typeface="Times New Roman"/>
              </a:rPr>
              <a:t>III.Recursion</a:t>
            </a:r>
            <a:endParaRPr lang="vi-VN" sz="2400"/>
          </a:p>
        </p:txBody>
      </p:sp>
      <p:pic>
        <p:nvPicPr>
          <p:cNvPr id="24" name="Picture 23">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2" name="Content Placeholder 12">
            <a:extLst>
              <a:ext uri="{FF2B5EF4-FFF2-40B4-BE49-F238E27FC236}">
                <a16:creationId xmlns:a16="http://schemas.microsoft.com/office/drawing/2014/main" id="{F3E34ED2-1413-2808-F1E8-B920F88230F8}"/>
              </a:ext>
            </a:extLst>
          </p:cNvPr>
          <p:cNvSpPr>
            <a:spLocks noGrp="1"/>
          </p:cNvSpPr>
          <p:nvPr>
            <p:ph idx="1"/>
          </p:nvPr>
        </p:nvSpPr>
        <p:spPr>
          <a:xfrm>
            <a:off x="105227" y="2063704"/>
            <a:ext cx="4447043" cy="4648862"/>
          </a:xfrm>
        </p:spPr>
        <p:txBody>
          <a:bodyPr vert="horz" lIns="91440" tIns="45720" rIns="91440" bIns="45720" rtlCol="0" anchor="t">
            <a:noAutofit/>
          </a:bodyPr>
          <a:lstStyle/>
          <a:p>
            <a:r>
              <a:rPr lang="en-US" sz="1800"/>
              <a:t>N = 5 , n == 0 false, return 5*</a:t>
            </a:r>
            <a:r>
              <a:rPr lang="en-US" sz="1800" err="1"/>
              <a:t>giaithua</a:t>
            </a:r>
            <a:r>
              <a:rPr lang="en-US" sz="1800"/>
              <a:t>(4)</a:t>
            </a:r>
          </a:p>
          <a:p>
            <a:r>
              <a:rPr lang="en-US" sz="1800"/>
              <a:t>N = 4 , n == 0 false, return 4*</a:t>
            </a:r>
            <a:r>
              <a:rPr lang="en-US" sz="1800" err="1"/>
              <a:t>giaithua</a:t>
            </a:r>
            <a:r>
              <a:rPr lang="en-US" sz="1800"/>
              <a:t>(3)</a:t>
            </a:r>
          </a:p>
          <a:p>
            <a:r>
              <a:rPr lang="en-US" sz="1800"/>
              <a:t>N = 3 , n == 0 false, return 3*</a:t>
            </a:r>
            <a:r>
              <a:rPr lang="en-US" sz="1800" err="1"/>
              <a:t>giaithua</a:t>
            </a:r>
            <a:r>
              <a:rPr lang="en-US" sz="1800"/>
              <a:t>(2)</a:t>
            </a:r>
          </a:p>
          <a:p>
            <a:r>
              <a:rPr lang="en-US" sz="1800"/>
              <a:t>N = 2 , n == 0 false, return 2*</a:t>
            </a:r>
            <a:r>
              <a:rPr lang="en-US" sz="1800" err="1"/>
              <a:t>giaithua</a:t>
            </a:r>
            <a:r>
              <a:rPr lang="en-US" sz="1800"/>
              <a:t>(1)</a:t>
            </a:r>
          </a:p>
          <a:p>
            <a:r>
              <a:rPr lang="en-US" sz="1800"/>
              <a:t>N = 1 , n == 0 false, return 1*</a:t>
            </a:r>
            <a:r>
              <a:rPr lang="en-US" sz="1800" err="1"/>
              <a:t>giaithua</a:t>
            </a:r>
            <a:r>
              <a:rPr lang="en-US" sz="1800"/>
              <a:t>(0)</a:t>
            </a:r>
          </a:p>
          <a:p>
            <a:r>
              <a:rPr lang="en-US" sz="1800"/>
              <a:t>N = 0 , n == 0 true , return 1</a:t>
            </a:r>
          </a:p>
          <a:p>
            <a:endParaRPr lang="en-US" sz="1800"/>
          </a:p>
          <a:p>
            <a:r>
              <a:rPr lang="en-US" sz="1800" err="1"/>
              <a:t>Kết</a:t>
            </a:r>
            <a:r>
              <a:rPr lang="en-US" sz="1800"/>
              <a:t> </a:t>
            </a:r>
            <a:r>
              <a:rPr lang="en-US" sz="1800" err="1"/>
              <a:t>quá</a:t>
            </a:r>
            <a:r>
              <a:rPr lang="en-US" sz="1800"/>
              <a:t> : 5*4*3*2*1*1 = 120</a:t>
            </a:r>
          </a:p>
          <a:p>
            <a:endParaRPr lang="en-US" sz="1400"/>
          </a:p>
          <a:p>
            <a:endParaRPr lang="en-US" sz="1400"/>
          </a:p>
        </p:txBody>
      </p:sp>
      <p:pic>
        <p:nvPicPr>
          <p:cNvPr id="9" name="Chỗ dành sẵn cho Nội dung 8" descr="Ảnh có chứa văn bản, ảnh chụp màn hình, Phông chữ, phần mềm&#10;&#10;Mô tả được tự động tạo">
            <a:extLst>
              <a:ext uri="{FF2B5EF4-FFF2-40B4-BE49-F238E27FC236}">
                <a16:creationId xmlns:a16="http://schemas.microsoft.com/office/drawing/2014/main" id="{AE95CA5A-D9B4-D69B-4237-CC875A091FB2}"/>
              </a:ext>
            </a:extLst>
          </p:cNvPr>
          <p:cNvPicPr>
            <a:picLocks noChangeAspect="1"/>
          </p:cNvPicPr>
          <p:nvPr/>
        </p:nvPicPr>
        <p:blipFill>
          <a:blip r:embed="rId4"/>
          <a:stretch>
            <a:fillRect/>
          </a:stretch>
        </p:blipFill>
        <p:spPr>
          <a:xfrm>
            <a:off x="5544260" y="640080"/>
            <a:ext cx="5733139"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4848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DFE19A-255A-CA87-6936-01779759F59C}"/>
              </a:ext>
            </a:extLst>
          </p:cNvPr>
          <p:cNvSpPr>
            <a:spLocks noGrp="1"/>
          </p:cNvSpPr>
          <p:nvPr>
            <p:ph type="title"/>
          </p:nvPr>
        </p:nvSpPr>
        <p:spPr/>
        <p:txBody>
          <a:bodyPr/>
          <a:lstStyle/>
          <a:p>
            <a:r>
              <a:rPr lang="vi-VN">
                <a:latin typeface="Times New Roman"/>
                <a:cs typeface="Times New Roman"/>
              </a:rPr>
              <a:t>Mục tiêu</a:t>
            </a:r>
          </a:p>
        </p:txBody>
      </p:sp>
      <p:sp>
        <p:nvSpPr>
          <p:cNvPr id="3" name="Chỗ dành sẵn cho Nội dung 2">
            <a:extLst>
              <a:ext uri="{FF2B5EF4-FFF2-40B4-BE49-F238E27FC236}">
                <a16:creationId xmlns:a16="http://schemas.microsoft.com/office/drawing/2014/main" id="{8B4AFCF3-B26F-9379-5CD0-7645C7CEB820}"/>
              </a:ext>
            </a:extLst>
          </p:cNvPr>
          <p:cNvSpPr>
            <a:spLocks noGrp="1"/>
          </p:cNvSpPr>
          <p:nvPr>
            <p:ph idx="1"/>
          </p:nvPr>
        </p:nvSpPr>
        <p:spPr/>
        <p:txBody>
          <a:bodyPr vert="horz" lIns="91440" tIns="45720" rIns="91440" bIns="45720" rtlCol="0" anchor="t">
            <a:normAutofit/>
          </a:bodyPr>
          <a:lstStyle/>
          <a:p>
            <a:r>
              <a:rPr lang="vi-VN">
                <a:latin typeface="Arial"/>
                <a:cs typeface="Arial"/>
              </a:rPr>
              <a:t>Hiểu bản chất của </a:t>
            </a:r>
            <a:r>
              <a:rPr lang="vi-VN" err="1">
                <a:latin typeface="Arial"/>
                <a:cs typeface="Arial"/>
              </a:rPr>
              <a:t>memory</a:t>
            </a:r>
            <a:r>
              <a:rPr lang="vi-VN">
                <a:latin typeface="Arial"/>
                <a:cs typeface="Arial"/>
              </a:rPr>
              <a:t> </a:t>
            </a:r>
            <a:r>
              <a:rPr lang="vi-VN" err="1">
                <a:latin typeface="Arial"/>
                <a:cs typeface="Arial"/>
              </a:rPr>
              <a:t>layout</a:t>
            </a:r>
            <a:r>
              <a:rPr lang="vi-VN">
                <a:latin typeface="Arial"/>
                <a:cs typeface="Arial"/>
              </a:rPr>
              <a:t> , cấu tạo của chúng</a:t>
            </a:r>
          </a:p>
          <a:p>
            <a:r>
              <a:rPr lang="vi-VN">
                <a:latin typeface="Arial"/>
                <a:cs typeface="Arial"/>
              </a:rPr>
              <a:t>Các biến được </a:t>
            </a:r>
            <a:r>
              <a:rPr lang="vi-VN" err="1">
                <a:latin typeface="Arial"/>
                <a:cs typeface="Arial"/>
              </a:rPr>
              <a:t>lữu</a:t>
            </a:r>
            <a:r>
              <a:rPr lang="vi-VN">
                <a:latin typeface="Arial"/>
                <a:cs typeface="Arial"/>
              </a:rPr>
              <a:t> trữ ở đâu và như thế nào</a:t>
            </a:r>
          </a:p>
          <a:p>
            <a:r>
              <a:rPr lang="vi-VN" err="1">
                <a:latin typeface="Arial"/>
                <a:cs typeface="Arial"/>
              </a:rPr>
              <a:t>Callstack</a:t>
            </a:r>
            <a:r>
              <a:rPr lang="vi-VN">
                <a:latin typeface="Arial"/>
                <a:cs typeface="Arial"/>
              </a:rPr>
              <a:t> là gì</a:t>
            </a:r>
          </a:p>
          <a:p>
            <a:r>
              <a:rPr lang="vi-VN" err="1">
                <a:latin typeface="Arial"/>
                <a:cs typeface="Arial"/>
              </a:rPr>
              <a:t>Recursion</a:t>
            </a:r>
          </a:p>
        </p:txBody>
      </p:sp>
    </p:spTree>
    <p:extLst>
      <p:ext uri="{BB962C8B-B14F-4D97-AF65-F5344CB8AC3E}">
        <p14:creationId xmlns:p14="http://schemas.microsoft.com/office/powerpoint/2010/main" val="3948961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A54616-7D3A-CA46-6736-981C87CEF080}"/>
              </a:ext>
            </a:extLst>
          </p:cNvPr>
          <p:cNvSpPr>
            <a:spLocks noGrp="1"/>
          </p:cNvSpPr>
          <p:nvPr>
            <p:ph type="title"/>
          </p:nvPr>
        </p:nvSpPr>
        <p:spPr/>
        <p:txBody>
          <a:bodyPr/>
          <a:lstStyle/>
          <a:p>
            <a:r>
              <a:rPr lang="vi-VN">
                <a:latin typeface="Times New Roman"/>
                <a:cs typeface="Times New Roman"/>
              </a:rPr>
              <a:t>I.1. </a:t>
            </a:r>
            <a:r>
              <a:rPr lang="vi-VN" err="1">
                <a:solidFill>
                  <a:srgbClr val="FFFFFF"/>
                </a:solidFill>
                <a:latin typeface="Times New Roman"/>
                <a:cs typeface="Times New Roman"/>
              </a:rPr>
              <a:t>Text</a:t>
            </a:r>
            <a:r>
              <a:rPr lang="vi-VN">
                <a:solidFill>
                  <a:srgbClr val="FFFFFF"/>
                </a:solidFill>
                <a:latin typeface="Times New Roman"/>
                <a:cs typeface="Times New Roman"/>
              </a:rPr>
              <a:t> </a:t>
            </a:r>
            <a:r>
              <a:rPr lang="vi-VN" err="1">
                <a:solidFill>
                  <a:srgbClr val="FFFFFF"/>
                </a:solidFill>
                <a:latin typeface="Times New Roman"/>
                <a:cs typeface="Times New Roman"/>
              </a:rPr>
              <a:t>Segment</a:t>
            </a:r>
            <a:endParaRPr lang="vi-VN" err="1">
              <a:solidFill>
                <a:srgbClr val="FFFFFF"/>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8766B023-2421-6D6D-276E-362EC1A137AE}"/>
              </a:ext>
            </a:extLst>
          </p:cNvPr>
          <p:cNvSpPr>
            <a:spLocks noGrp="1"/>
          </p:cNvSpPr>
          <p:nvPr>
            <p:ph idx="1"/>
          </p:nvPr>
        </p:nvSpPr>
        <p:spPr/>
        <p:txBody>
          <a:bodyPr vert="horz" lIns="91440" tIns="45720" rIns="91440" bIns="45720" rtlCol="0" anchor="t">
            <a:normAutofit/>
          </a:bodyPr>
          <a:lstStyle/>
          <a:p>
            <a:r>
              <a:rPr lang="vi-VN" err="1">
                <a:solidFill>
                  <a:srgbClr val="FFFFFF"/>
                </a:solidFill>
                <a:latin typeface="Arial"/>
                <a:ea typeface="+mn-lt"/>
                <a:cs typeface="Arial"/>
              </a:rPr>
              <a:t>Text</a:t>
            </a:r>
            <a:r>
              <a:rPr lang="vi-VN">
                <a:solidFill>
                  <a:srgbClr val="FFFFFF"/>
                </a:solidFill>
                <a:latin typeface="Arial"/>
                <a:ea typeface="+mn-lt"/>
                <a:cs typeface="Arial"/>
              </a:rPr>
              <a:t> </a:t>
            </a:r>
            <a:r>
              <a:rPr lang="vi-VN" err="1">
                <a:solidFill>
                  <a:srgbClr val="FFFFFF"/>
                </a:solidFill>
                <a:latin typeface="Arial"/>
                <a:ea typeface="+mn-lt"/>
                <a:cs typeface="Arial"/>
              </a:rPr>
              <a:t>Segment</a:t>
            </a:r>
            <a:r>
              <a:rPr lang="vi-VN">
                <a:solidFill>
                  <a:srgbClr val="FFFFFF"/>
                </a:solidFill>
                <a:latin typeface="Arial"/>
                <a:ea typeface="+mn-lt"/>
                <a:cs typeface="Arial"/>
              </a:rPr>
              <a:t> ở vùng nhớ của địa chỉ thấp nhất, đây là phần chứa các đoạn mã lệnh của chương trình.</a:t>
            </a:r>
          </a:p>
          <a:p>
            <a:r>
              <a:rPr lang="vi-VN" err="1">
                <a:solidFill>
                  <a:srgbClr val="FFFFFF"/>
                </a:solidFill>
                <a:latin typeface="Arial"/>
                <a:cs typeface="Arial"/>
              </a:rPr>
              <a:t>Text</a:t>
            </a:r>
            <a:r>
              <a:rPr lang="vi-VN">
                <a:solidFill>
                  <a:srgbClr val="FFFFFF"/>
                </a:solidFill>
                <a:latin typeface="Arial"/>
                <a:cs typeface="Arial"/>
              </a:rPr>
              <a:t> </a:t>
            </a:r>
            <a:r>
              <a:rPr lang="vi-VN" err="1">
                <a:solidFill>
                  <a:srgbClr val="FFFFFF"/>
                </a:solidFill>
                <a:latin typeface="Arial"/>
                <a:cs typeface="Arial"/>
              </a:rPr>
              <a:t>segment</a:t>
            </a:r>
            <a:r>
              <a:rPr lang="vi-VN">
                <a:solidFill>
                  <a:srgbClr val="FFFFFF"/>
                </a:solidFill>
                <a:latin typeface="Arial"/>
                <a:cs typeface="Arial"/>
              </a:rPr>
              <a:t> là vùng nhớ chỉ có thể đọc không thể ghi nhằm tránh chương trình vô tình sửa đổi</a:t>
            </a:r>
            <a:endParaRPr lang="vi-VN">
              <a:solidFill>
                <a:srgbClr val="FFFFFF"/>
              </a:solidFill>
              <a:latin typeface="Arial" panose="020B0604020202020204" pitchFamily="34" charset="0"/>
              <a:cs typeface="Arial" panose="020B0604020202020204" pitchFamily="34" charset="0"/>
            </a:endParaRPr>
          </a:p>
        </p:txBody>
      </p:sp>
      <p:pic>
        <p:nvPicPr>
          <p:cNvPr id="4" name="Hình ảnh 3" descr="Ảnh có chứa văn bản, Phông chữ, ảnh chụp màn hình, số&#10;&#10;Mô tả được tự động tạo">
            <a:extLst>
              <a:ext uri="{FF2B5EF4-FFF2-40B4-BE49-F238E27FC236}">
                <a16:creationId xmlns:a16="http://schemas.microsoft.com/office/drawing/2014/main" id="{622E2240-193D-6BBD-A17B-8A227304598B}"/>
              </a:ext>
            </a:extLst>
          </p:cNvPr>
          <p:cNvPicPr>
            <a:picLocks noChangeAspect="1"/>
          </p:cNvPicPr>
          <p:nvPr/>
        </p:nvPicPr>
        <p:blipFill>
          <a:blip r:embed="rId2"/>
          <a:stretch>
            <a:fillRect/>
          </a:stretch>
        </p:blipFill>
        <p:spPr>
          <a:xfrm>
            <a:off x="912603" y="4300537"/>
            <a:ext cx="2171700" cy="1304925"/>
          </a:xfrm>
          <a:prstGeom prst="rect">
            <a:avLst/>
          </a:prstGeom>
        </p:spPr>
      </p:pic>
      <p:pic>
        <p:nvPicPr>
          <p:cNvPr id="5" name="Hình ảnh 4" descr="Ảnh có chứa văn bản, Phông chữ, ảnh chụp màn hình, số&#10;&#10;Mô tả được tự động tạo">
            <a:extLst>
              <a:ext uri="{FF2B5EF4-FFF2-40B4-BE49-F238E27FC236}">
                <a16:creationId xmlns:a16="http://schemas.microsoft.com/office/drawing/2014/main" id="{B8D69FFE-EB1F-8D3C-9444-352C0B4072F7}"/>
              </a:ext>
            </a:extLst>
          </p:cNvPr>
          <p:cNvPicPr>
            <a:picLocks noChangeAspect="1"/>
          </p:cNvPicPr>
          <p:nvPr/>
        </p:nvPicPr>
        <p:blipFill>
          <a:blip r:embed="rId3"/>
          <a:stretch>
            <a:fillRect/>
          </a:stretch>
        </p:blipFill>
        <p:spPr>
          <a:xfrm>
            <a:off x="914400" y="5859459"/>
            <a:ext cx="2743200" cy="429950"/>
          </a:xfrm>
          <a:prstGeom prst="rect">
            <a:avLst/>
          </a:prstGeom>
        </p:spPr>
      </p:pic>
      <p:pic>
        <p:nvPicPr>
          <p:cNvPr id="6" name="Hình ảnh 5" descr="Ảnh có chứa văn bản, Phông chữ, ảnh chụp màn hình, số&#10;&#10;Mô tả được tự động tạo">
            <a:extLst>
              <a:ext uri="{FF2B5EF4-FFF2-40B4-BE49-F238E27FC236}">
                <a16:creationId xmlns:a16="http://schemas.microsoft.com/office/drawing/2014/main" id="{2DBAB357-D4D4-CE93-AFAB-3FD28F2DD21D}"/>
              </a:ext>
            </a:extLst>
          </p:cNvPr>
          <p:cNvPicPr>
            <a:picLocks noChangeAspect="1"/>
          </p:cNvPicPr>
          <p:nvPr/>
        </p:nvPicPr>
        <p:blipFill>
          <a:blip r:embed="rId4"/>
          <a:stretch>
            <a:fillRect/>
          </a:stretch>
        </p:blipFill>
        <p:spPr>
          <a:xfrm>
            <a:off x="8016815" y="4295384"/>
            <a:ext cx="2743200" cy="1315233"/>
          </a:xfrm>
          <a:prstGeom prst="rect">
            <a:avLst/>
          </a:prstGeom>
        </p:spPr>
      </p:pic>
      <p:pic>
        <p:nvPicPr>
          <p:cNvPr id="7" name="Hình ảnh 6" descr="Ảnh có chứa văn bản, Phông chữ, ảnh chụp màn hình, hàng&#10;&#10;Mô tả được tự động tạo">
            <a:extLst>
              <a:ext uri="{FF2B5EF4-FFF2-40B4-BE49-F238E27FC236}">
                <a16:creationId xmlns:a16="http://schemas.microsoft.com/office/drawing/2014/main" id="{D0D4AAC0-234D-1A4F-D6F0-568A944CD8B2}"/>
              </a:ext>
            </a:extLst>
          </p:cNvPr>
          <p:cNvPicPr>
            <a:picLocks noChangeAspect="1"/>
          </p:cNvPicPr>
          <p:nvPr/>
        </p:nvPicPr>
        <p:blipFill>
          <a:blip r:embed="rId5"/>
          <a:stretch>
            <a:fillRect/>
          </a:stretch>
        </p:blipFill>
        <p:spPr>
          <a:xfrm>
            <a:off x="8016815" y="5856965"/>
            <a:ext cx="2743200" cy="406182"/>
          </a:xfrm>
          <a:prstGeom prst="rect">
            <a:avLst/>
          </a:prstGeom>
        </p:spPr>
      </p:pic>
    </p:spTree>
    <p:extLst>
      <p:ext uri="{BB962C8B-B14F-4D97-AF65-F5344CB8AC3E}">
        <p14:creationId xmlns:p14="http://schemas.microsoft.com/office/powerpoint/2010/main" val="187755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DFE19A-255A-CA87-6936-01779759F59C}"/>
              </a:ext>
            </a:extLst>
          </p:cNvPr>
          <p:cNvSpPr>
            <a:spLocks noGrp="1"/>
          </p:cNvSpPr>
          <p:nvPr>
            <p:ph type="title"/>
          </p:nvPr>
        </p:nvSpPr>
        <p:spPr/>
        <p:txBody>
          <a:bodyPr/>
          <a:lstStyle/>
          <a:p>
            <a:pPr marL="742950" indent="-742950">
              <a:buAutoNum type="romanUcPeriod"/>
            </a:pPr>
            <a:r>
              <a:rPr lang="vi-VN" err="1">
                <a:latin typeface="Times New Roman"/>
                <a:cs typeface="Times New Roman"/>
              </a:rPr>
              <a:t>Memory</a:t>
            </a:r>
            <a:r>
              <a:rPr lang="vi-VN">
                <a:latin typeface="Times New Roman"/>
                <a:cs typeface="Times New Roman"/>
              </a:rPr>
              <a:t> </a:t>
            </a:r>
            <a:r>
              <a:rPr lang="vi-VN" err="1">
                <a:latin typeface="Times New Roman"/>
                <a:cs typeface="Times New Roman"/>
              </a:rPr>
              <a:t>layout</a:t>
            </a:r>
          </a:p>
        </p:txBody>
      </p:sp>
      <p:sp>
        <p:nvSpPr>
          <p:cNvPr id="3" name="Chỗ dành sẵn cho Nội dung 2">
            <a:extLst>
              <a:ext uri="{FF2B5EF4-FFF2-40B4-BE49-F238E27FC236}">
                <a16:creationId xmlns:a16="http://schemas.microsoft.com/office/drawing/2014/main" id="{8B4AFCF3-B26F-9379-5CD0-7645C7CEB820}"/>
              </a:ext>
            </a:extLst>
          </p:cNvPr>
          <p:cNvSpPr>
            <a:spLocks noGrp="1"/>
          </p:cNvSpPr>
          <p:nvPr>
            <p:ph idx="1"/>
          </p:nvPr>
        </p:nvSpPr>
        <p:spPr>
          <a:xfrm>
            <a:off x="680321" y="2336873"/>
            <a:ext cx="8219259" cy="3599316"/>
          </a:xfrm>
        </p:spPr>
        <p:txBody>
          <a:bodyPr vert="horz" lIns="91440" tIns="45720" rIns="91440" bIns="45720" rtlCol="0" anchor="t">
            <a:normAutofit/>
          </a:bodyPr>
          <a:lstStyle/>
          <a:p>
            <a:r>
              <a:rPr lang="vi-VN">
                <a:latin typeface="Arial"/>
                <a:cs typeface="Arial"/>
              </a:rPr>
              <a:t>Trong 1 chương trình C/C++ </a:t>
            </a:r>
            <a:r>
              <a:rPr lang="vi-VN" err="1">
                <a:latin typeface="Arial"/>
                <a:cs typeface="Arial"/>
              </a:rPr>
              <a:t>memory</a:t>
            </a:r>
            <a:r>
              <a:rPr lang="vi-VN">
                <a:latin typeface="Arial"/>
                <a:cs typeface="Arial"/>
              </a:rPr>
              <a:t> </a:t>
            </a:r>
            <a:r>
              <a:rPr lang="vi-VN" err="1">
                <a:latin typeface="Arial"/>
                <a:cs typeface="Arial"/>
              </a:rPr>
              <a:t>layout</a:t>
            </a:r>
            <a:r>
              <a:rPr lang="vi-VN">
                <a:latin typeface="Arial"/>
                <a:cs typeface="Arial"/>
              </a:rPr>
              <a:t> gồm 5 phần:</a:t>
            </a:r>
          </a:p>
          <a:p>
            <a:pPr marL="914400" lvl="1" indent="-457200">
              <a:buAutoNum type="arabicPeriod"/>
            </a:pPr>
            <a:r>
              <a:rPr lang="vi-VN" err="1">
                <a:solidFill>
                  <a:srgbClr val="FFFFFF"/>
                </a:solidFill>
                <a:latin typeface="Arial"/>
                <a:ea typeface="+mn-lt"/>
                <a:cs typeface="Arial"/>
              </a:rPr>
              <a:t>Text</a:t>
            </a:r>
            <a:r>
              <a:rPr lang="vi-VN">
                <a:solidFill>
                  <a:srgbClr val="FFFFFF"/>
                </a:solidFill>
                <a:latin typeface="Arial"/>
                <a:ea typeface="+mn-lt"/>
                <a:cs typeface="Arial"/>
              </a:rPr>
              <a:t> </a:t>
            </a:r>
            <a:r>
              <a:rPr lang="vi-VN" err="1">
                <a:solidFill>
                  <a:srgbClr val="FFFFFF"/>
                </a:solidFill>
                <a:latin typeface="Arial"/>
                <a:ea typeface="+mn-lt"/>
                <a:cs typeface="Arial"/>
              </a:rPr>
              <a:t>Segment</a:t>
            </a:r>
          </a:p>
          <a:p>
            <a:pPr marL="914400" lvl="1" indent="-457200">
              <a:buAutoNum type="arabicPeriod"/>
            </a:pPr>
            <a:r>
              <a:rPr lang="vi-VN" err="1">
                <a:solidFill>
                  <a:srgbClr val="FFFFFF"/>
                </a:solidFill>
                <a:latin typeface="Arial"/>
                <a:ea typeface="+mn-lt"/>
                <a:cs typeface="Arial"/>
              </a:rPr>
              <a:t>Initialized</a:t>
            </a:r>
            <a:r>
              <a:rPr lang="vi-VN">
                <a:solidFill>
                  <a:srgbClr val="FFFFFF"/>
                </a:solidFill>
                <a:latin typeface="Arial"/>
                <a:ea typeface="+mn-lt"/>
                <a:cs typeface="Arial"/>
              </a:rPr>
              <a:t> </a:t>
            </a:r>
            <a:r>
              <a:rPr lang="vi-VN" err="1">
                <a:solidFill>
                  <a:srgbClr val="FFFFFF"/>
                </a:solidFill>
                <a:latin typeface="Arial"/>
                <a:ea typeface="+mn-lt"/>
                <a:cs typeface="Arial"/>
              </a:rPr>
              <a:t>Data</a:t>
            </a:r>
            <a:r>
              <a:rPr lang="vi-VN">
                <a:solidFill>
                  <a:srgbClr val="FFFFFF"/>
                </a:solidFill>
                <a:latin typeface="Arial"/>
                <a:ea typeface="+mn-lt"/>
                <a:cs typeface="Arial"/>
              </a:rPr>
              <a:t> </a:t>
            </a:r>
            <a:r>
              <a:rPr lang="vi-VN" err="1">
                <a:solidFill>
                  <a:srgbClr val="FFFFFF"/>
                </a:solidFill>
                <a:latin typeface="Arial"/>
                <a:ea typeface="+mn-lt"/>
                <a:cs typeface="Arial"/>
              </a:rPr>
              <a:t>Segment</a:t>
            </a:r>
            <a:r>
              <a:rPr lang="vi-VN">
                <a:solidFill>
                  <a:srgbClr val="FFFFFF"/>
                </a:solidFill>
                <a:latin typeface="Arial"/>
                <a:ea typeface="+mn-lt"/>
                <a:cs typeface="Arial"/>
              </a:rPr>
              <a:t>,</a:t>
            </a:r>
            <a:endParaRPr lang="vi-VN" err="1">
              <a:solidFill>
                <a:srgbClr val="FFFFFF"/>
              </a:solidFill>
              <a:latin typeface="Arial"/>
              <a:ea typeface="+mn-lt"/>
              <a:cs typeface="Arial"/>
            </a:endParaRPr>
          </a:p>
          <a:p>
            <a:pPr marL="914400" lvl="1" indent="-457200">
              <a:buAutoNum type="arabicPeriod"/>
            </a:pPr>
            <a:r>
              <a:rPr lang="vi-VN">
                <a:solidFill>
                  <a:srgbClr val="FFFFFF"/>
                </a:solidFill>
                <a:latin typeface="Arial"/>
                <a:ea typeface="+mn-lt"/>
                <a:cs typeface="Arial"/>
              </a:rPr>
              <a:t> </a:t>
            </a:r>
            <a:r>
              <a:rPr lang="vi-VN" err="1">
                <a:solidFill>
                  <a:srgbClr val="FFFFFF"/>
                </a:solidFill>
                <a:latin typeface="Arial"/>
                <a:ea typeface="+mn-lt"/>
                <a:cs typeface="Arial"/>
              </a:rPr>
              <a:t>Uninitialized</a:t>
            </a:r>
            <a:r>
              <a:rPr lang="vi-VN">
                <a:solidFill>
                  <a:srgbClr val="FFFFFF"/>
                </a:solidFill>
                <a:latin typeface="Arial"/>
                <a:ea typeface="+mn-lt"/>
                <a:cs typeface="Arial"/>
              </a:rPr>
              <a:t> </a:t>
            </a:r>
            <a:r>
              <a:rPr lang="vi-VN" err="1">
                <a:solidFill>
                  <a:srgbClr val="FFFFFF"/>
                </a:solidFill>
                <a:latin typeface="Arial"/>
                <a:ea typeface="+mn-lt"/>
                <a:cs typeface="Arial"/>
              </a:rPr>
              <a:t>Data</a:t>
            </a:r>
            <a:r>
              <a:rPr lang="vi-VN">
                <a:solidFill>
                  <a:srgbClr val="FFFFFF"/>
                </a:solidFill>
                <a:latin typeface="Arial"/>
                <a:ea typeface="+mn-lt"/>
                <a:cs typeface="Arial"/>
              </a:rPr>
              <a:t> </a:t>
            </a:r>
            <a:r>
              <a:rPr lang="vi-VN" err="1">
                <a:solidFill>
                  <a:srgbClr val="FFFFFF"/>
                </a:solidFill>
                <a:latin typeface="Arial"/>
                <a:ea typeface="+mn-lt"/>
                <a:cs typeface="Arial"/>
              </a:rPr>
              <a:t>Segment</a:t>
            </a:r>
            <a:r>
              <a:rPr lang="vi-VN">
                <a:solidFill>
                  <a:srgbClr val="FFFFFF"/>
                </a:solidFill>
                <a:latin typeface="Arial"/>
                <a:ea typeface="+mn-lt"/>
                <a:cs typeface="Arial"/>
              </a:rPr>
              <a:t>, </a:t>
            </a:r>
          </a:p>
          <a:p>
            <a:pPr marL="914400" lvl="1" indent="-457200">
              <a:buAutoNum type="arabicPeriod"/>
            </a:pPr>
            <a:r>
              <a:rPr lang="vi-VN" err="1">
                <a:solidFill>
                  <a:srgbClr val="FFFFFF"/>
                </a:solidFill>
                <a:latin typeface="Arial"/>
                <a:ea typeface="+mn-lt"/>
                <a:cs typeface="Arial"/>
              </a:rPr>
              <a:t>Heap</a:t>
            </a:r>
            <a:r>
              <a:rPr lang="vi-VN">
                <a:solidFill>
                  <a:srgbClr val="FFFFFF"/>
                </a:solidFill>
                <a:latin typeface="Arial"/>
                <a:ea typeface="+mn-lt"/>
                <a:cs typeface="Arial"/>
              </a:rPr>
              <a:t> </a:t>
            </a:r>
          </a:p>
          <a:p>
            <a:pPr marL="914400" lvl="1" indent="-457200">
              <a:buAutoNum type="arabicPeriod"/>
            </a:pPr>
            <a:r>
              <a:rPr lang="vi-VN" err="1">
                <a:solidFill>
                  <a:srgbClr val="FFFFFF"/>
                </a:solidFill>
                <a:latin typeface="Arial"/>
                <a:ea typeface="+mn-lt"/>
                <a:cs typeface="Arial"/>
              </a:rPr>
              <a:t>Stack</a:t>
            </a:r>
            <a:endParaRPr lang="vi-VN" err="1">
              <a:solidFill>
                <a:srgbClr val="FFFFFF"/>
              </a:solidFill>
              <a:latin typeface="Arial"/>
              <a:cs typeface="Arial"/>
            </a:endParaRPr>
          </a:p>
          <a:p>
            <a:pPr marL="914400" lvl="1" indent="-457200">
              <a:buAutoNum type="arabicPeriod"/>
            </a:pPr>
            <a:endParaRPr lang="vi-VN">
              <a:latin typeface="Arial"/>
              <a:cs typeface="Arial"/>
            </a:endParaRPr>
          </a:p>
        </p:txBody>
      </p:sp>
      <p:sp>
        <p:nvSpPr>
          <p:cNvPr id="4" name="Hình chữ nhật 3">
            <a:extLst>
              <a:ext uri="{FF2B5EF4-FFF2-40B4-BE49-F238E27FC236}">
                <a16:creationId xmlns:a16="http://schemas.microsoft.com/office/drawing/2014/main" id="{C1110F32-DEFD-AFB8-1427-7AB83B357C5D}"/>
              </a:ext>
            </a:extLst>
          </p:cNvPr>
          <p:cNvSpPr/>
          <p:nvPr/>
        </p:nvSpPr>
        <p:spPr>
          <a:xfrm>
            <a:off x="6983957" y="2837965"/>
            <a:ext cx="1926566" cy="10639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err="1">
                <a:latin typeface="Arial"/>
                <a:cs typeface="Arial"/>
              </a:rPr>
              <a:t>Stack</a:t>
            </a:r>
            <a:endParaRPr lang="vi-VN" err="1"/>
          </a:p>
        </p:txBody>
      </p:sp>
      <p:sp>
        <p:nvSpPr>
          <p:cNvPr id="6" name="Hình chữ nhật 5">
            <a:extLst>
              <a:ext uri="{FF2B5EF4-FFF2-40B4-BE49-F238E27FC236}">
                <a16:creationId xmlns:a16="http://schemas.microsoft.com/office/drawing/2014/main" id="{382AE0B3-BBD4-C219-27FE-FBFB7D5AB69A}"/>
              </a:ext>
            </a:extLst>
          </p:cNvPr>
          <p:cNvSpPr/>
          <p:nvPr/>
        </p:nvSpPr>
        <p:spPr>
          <a:xfrm>
            <a:off x="6983957" y="3901890"/>
            <a:ext cx="1926566" cy="8770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Heap</a:t>
            </a:r>
          </a:p>
        </p:txBody>
      </p:sp>
      <p:sp>
        <p:nvSpPr>
          <p:cNvPr id="7" name="Hình chữ nhật 6">
            <a:extLst>
              <a:ext uri="{FF2B5EF4-FFF2-40B4-BE49-F238E27FC236}">
                <a16:creationId xmlns:a16="http://schemas.microsoft.com/office/drawing/2014/main" id="{BAB301D7-4111-8990-A563-E2B5F88C525F}"/>
              </a:ext>
            </a:extLst>
          </p:cNvPr>
          <p:cNvSpPr/>
          <p:nvPr/>
        </p:nvSpPr>
        <p:spPr>
          <a:xfrm>
            <a:off x="6983956" y="4778908"/>
            <a:ext cx="1940943" cy="646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Uninitialized</a:t>
            </a:r>
            <a:r>
              <a:rPr lang="vi-VN">
                <a:latin typeface="Arial"/>
                <a:cs typeface="Arial"/>
              </a:rPr>
              <a:t> </a:t>
            </a:r>
            <a:r>
              <a:rPr lang="vi-VN" err="1">
                <a:latin typeface="Arial"/>
                <a:cs typeface="Arial"/>
              </a:rPr>
              <a:t>data</a:t>
            </a:r>
            <a:r>
              <a:rPr lang="vi-VN">
                <a:latin typeface="Arial"/>
                <a:cs typeface="Arial"/>
              </a:rPr>
              <a:t> </a:t>
            </a:r>
            <a:r>
              <a:rPr lang="vi-VN" err="1">
                <a:latin typeface="Arial"/>
                <a:cs typeface="Arial"/>
              </a:rPr>
              <a:t>segment</a:t>
            </a:r>
          </a:p>
        </p:txBody>
      </p:sp>
      <p:sp>
        <p:nvSpPr>
          <p:cNvPr id="8" name="Hình chữ nhật 7">
            <a:extLst>
              <a:ext uri="{FF2B5EF4-FFF2-40B4-BE49-F238E27FC236}">
                <a16:creationId xmlns:a16="http://schemas.microsoft.com/office/drawing/2014/main" id="{5B5CE8C8-E716-CDB5-3B26-CE8CED05A8DD}"/>
              </a:ext>
            </a:extLst>
          </p:cNvPr>
          <p:cNvSpPr/>
          <p:nvPr/>
        </p:nvSpPr>
        <p:spPr>
          <a:xfrm>
            <a:off x="6983957" y="5425889"/>
            <a:ext cx="1940943" cy="646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Intialized</a:t>
            </a:r>
            <a:r>
              <a:rPr lang="vi-VN">
                <a:latin typeface="Arial"/>
                <a:cs typeface="Arial"/>
              </a:rPr>
              <a:t> </a:t>
            </a:r>
            <a:r>
              <a:rPr lang="vi-VN" err="1">
                <a:latin typeface="Arial"/>
                <a:cs typeface="Arial"/>
              </a:rPr>
              <a:t>data</a:t>
            </a:r>
            <a:r>
              <a:rPr lang="vi-VN">
                <a:latin typeface="Arial"/>
                <a:cs typeface="Arial"/>
              </a:rPr>
              <a:t> </a:t>
            </a:r>
            <a:r>
              <a:rPr lang="vi-VN" err="1">
                <a:latin typeface="Arial"/>
                <a:cs typeface="Arial"/>
              </a:rPr>
              <a:t>segment</a:t>
            </a:r>
          </a:p>
        </p:txBody>
      </p:sp>
      <p:sp>
        <p:nvSpPr>
          <p:cNvPr id="9" name="Hình chữ nhật 8">
            <a:extLst>
              <a:ext uri="{FF2B5EF4-FFF2-40B4-BE49-F238E27FC236}">
                <a16:creationId xmlns:a16="http://schemas.microsoft.com/office/drawing/2014/main" id="{171A775D-1A70-13E2-7BEA-0D99B351157E}"/>
              </a:ext>
            </a:extLst>
          </p:cNvPr>
          <p:cNvSpPr/>
          <p:nvPr/>
        </p:nvSpPr>
        <p:spPr>
          <a:xfrm>
            <a:off x="6983956" y="6072870"/>
            <a:ext cx="1940943" cy="646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Text</a:t>
            </a:r>
            <a:r>
              <a:rPr lang="vi-VN">
                <a:latin typeface="Arial"/>
                <a:cs typeface="Arial"/>
              </a:rPr>
              <a:t> </a:t>
            </a:r>
            <a:r>
              <a:rPr lang="vi-VN" err="1">
                <a:latin typeface="Arial"/>
                <a:cs typeface="Arial"/>
              </a:rPr>
              <a:t>segment</a:t>
            </a:r>
          </a:p>
        </p:txBody>
      </p:sp>
      <p:sp>
        <p:nvSpPr>
          <p:cNvPr id="10" name="Mũi tên: Xuống 9">
            <a:extLst>
              <a:ext uri="{FF2B5EF4-FFF2-40B4-BE49-F238E27FC236}">
                <a16:creationId xmlns:a16="http://schemas.microsoft.com/office/drawing/2014/main" id="{67AB9A99-4029-375F-1056-5686016BCEB4}"/>
              </a:ext>
            </a:extLst>
          </p:cNvPr>
          <p:cNvSpPr/>
          <p:nvPr/>
        </p:nvSpPr>
        <p:spPr>
          <a:xfrm>
            <a:off x="9190257" y="3035811"/>
            <a:ext cx="287547" cy="35943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ộp Văn bản 10">
            <a:extLst>
              <a:ext uri="{FF2B5EF4-FFF2-40B4-BE49-F238E27FC236}">
                <a16:creationId xmlns:a16="http://schemas.microsoft.com/office/drawing/2014/main" id="{BEB4585F-BB5C-9CA8-E7F7-1EBE3239771C}"/>
              </a:ext>
            </a:extLst>
          </p:cNvPr>
          <p:cNvSpPr txBox="1"/>
          <p:nvPr/>
        </p:nvSpPr>
        <p:spPr>
          <a:xfrm>
            <a:off x="9719718" y="2934231"/>
            <a:ext cx="1641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Arial"/>
                <a:cs typeface="Arial"/>
              </a:rPr>
              <a:t>High</a:t>
            </a:r>
            <a:r>
              <a:rPr lang="vi-VN">
                <a:latin typeface="Arial"/>
                <a:cs typeface="Arial"/>
              </a:rPr>
              <a:t> </a:t>
            </a:r>
            <a:r>
              <a:rPr lang="vi-VN" err="1">
                <a:latin typeface="Arial"/>
                <a:cs typeface="Arial"/>
              </a:rPr>
              <a:t>address</a:t>
            </a:r>
          </a:p>
        </p:txBody>
      </p:sp>
      <p:sp>
        <p:nvSpPr>
          <p:cNvPr id="14" name="Hộp Văn bản 13">
            <a:extLst>
              <a:ext uri="{FF2B5EF4-FFF2-40B4-BE49-F238E27FC236}">
                <a16:creationId xmlns:a16="http://schemas.microsoft.com/office/drawing/2014/main" id="{7E7C3637-0EE0-210E-C575-E141F91443FC}"/>
              </a:ext>
            </a:extLst>
          </p:cNvPr>
          <p:cNvSpPr txBox="1"/>
          <p:nvPr/>
        </p:nvSpPr>
        <p:spPr>
          <a:xfrm>
            <a:off x="9889434" y="6278217"/>
            <a:ext cx="14908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Arial"/>
                <a:cs typeface="Arial"/>
              </a:rPr>
              <a:t>Low</a:t>
            </a:r>
            <a:r>
              <a:rPr lang="vi-VN">
                <a:latin typeface="Arial"/>
                <a:cs typeface="Arial"/>
              </a:rPr>
              <a:t> </a:t>
            </a:r>
            <a:r>
              <a:rPr lang="vi-VN" err="1">
                <a:latin typeface="Arial"/>
                <a:cs typeface="Arial"/>
              </a:rPr>
              <a:t>address</a:t>
            </a:r>
            <a:endParaRPr lang="vi-VN" err="1"/>
          </a:p>
        </p:txBody>
      </p:sp>
      <p:sp>
        <p:nvSpPr>
          <p:cNvPr id="15" name="Mũi tên: Lên-Xuống 14">
            <a:extLst>
              <a:ext uri="{FF2B5EF4-FFF2-40B4-BE49-F238E27FC236}">
                <a16:creationId xmlns:a16="http://schemas.microsoft.com/office/drawing/2014/main" id="{6A048B75-75C6-7C17-DBA9-1A039E88F753}"/>
              </a:ext>
            </a:extLst>
          </p:cNvPr>
          <p:cNvSpPr/>
          <p:nvPr/>
        </p:nvSpPr>
        <p:spPr>
          <a:xfrm>
            <a:off x="6443869" y="2932043"/>
            <a:ext cx="316301" cy="1653396"/>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Mũi tên: Lên-Xuống 15">
            <a:extLst>
              <a:ext uri="{FF2B5EF4-FFF2-40B4-BE49-F238E27FC236}">
                <a16:creationId xmlns:a16="http://schemas.microsoft.com/office/drawing/2014/main" id="{C71C9A5B-36DD-EEF6-17A8-1BCF413E8F19}"/>
              </a:ext>
            </a:extLst>
          </p:cNvPr>
          <p:cNvSpPr/>
          <p:nvPr/>
        </p:nvSpPr>
        <p:spPr>
          <a:xfrm>
            <a:off x="6477000" y="4919869"/>
            <a:ext cx="258792" cy="171090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Hộp Văn bản 16">
            <a:extLst>
              <a:ext uri="{FF2B5EF4-FFF2-40B4-BE49-F238E27FC236}">
                <a16:creationId xmlns:a16="http://schemas.microsoft.com/office/drawing/2014/main" id="{2D2802CE-5BD3-C85B-2DB7-47FED8075D3E}"/>
              </a:ext>
            </a:extLst>
          </p:cNvPr>
          <p:cNvSpPr txBox="1"/>
          <p:nvPr/>
        </p:nvSpPr>
        <p:spPr>
          <a:xfrm>
            <a:off x="5447055" y="3300854"/>
            <a:ext cx="10955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Dynamic</a:t>
            </a:r>
            <a:r>
              <a:rPr lang="vi-VN" dirty="0">
                <a:latin typeface="Arial"/>
                <a:cs typeface="Arial"/>
              </a:rPr>
              <a:t> </a:t>
            </a:r>
            <a:r>
              <a:rPr lang="vi-VN" err="1">
                <a:latin typeface="Arial"/>
                <a:cs typeface="Arial"/>
              </a:rPr>
              <a:t>memory</a:t>
            </a:r>
            <a:r>
              <a:rPr lang="vi-VN" dirty="0">
                <a:latin typeface="Arial"/>
                <a:cs typeface="Arial"/>
              </a:rPr>
              <a:t> </a:t>
            </a:r>
            <a:r>
              <a:rPr lang="vi-VN" err="1">
                <a:latin typeface="Arial"/>
                <a:cs typeface="Arial"/>
              </a:rPr>
              <a:t>layout</a:t>
            </a:r>
            <a:endParaRPr lang="vi-VN" err="1"/>
          </a:p>
        </p:txBody>
      </p:sp>
      <p:sp>
        <p:nvSpPr>
          <p:cNvPr id="18" name="Hộp Văn bản 17">
            <a:extLst>
              <a:ext uri="{FF2B5EF4-FFF2-40B4-BE49-F238E27FC236}">
                <a16:creationId xmlns:a16="http://schemas.microsoft.com/office/drawing/2014/main" id="{AE52931B-D6CD-57E7-2665-206CB1A57211}"/>
              </a:ext>
            </a:extLst>
          </p:cNvPr>
          <p:cNvSpPr txBox="1"/>
          <p:nvPr/>
        </p:nvSpPr>
        <p:spPr>
          <a:xfrm>
            <a:off x="5308995" y="5098023"/>
            <a:ext cx="104667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Arial"/>
                <a:cs typeface="Arial"/>
              </a:rPr>
              <a:t>Static</a:t>
            </a:r>
            <a:r>
              <a:rPr lang="vi-VN">
                <a:latin typeface="Arial"/>
                <a:cs typeface="Arial"/>
              </a:rPr>
              <a:t> </a:t>
            </a:r>
            <a:r>
              <a:rPr lang="vi-VN" err="1">
                <a:latin typeface="Arial"/>
                <a:cs typeface="Arial"/>
              </a:rPr>
              <a:t>memory</a:t>
            </a:r>
            <a:r>
              <a:rPr lang="vi-VN">
                <a:latin typeface="Arial"/>
                <a:cs typeface="Arial"/>
              </a:rPr>
              <a:t> </a:t>
            </a:r>
            <a:r>
              <a:rPr lang="vi-VN" err="1">
                <a:latin typeface="Arial"/>
                <a:cs typeface="Arial"/>
              </a:rPr>
              <a:t>layout</a:t>
            </a:r>
            <a:endParaRPr lang="vi-VN" err="1"/>
          </a:p>
        </p:txBody>
      </p:sp>
    </p:spTree>
    <p:extLst>
      <p:ext uri="{BB962C8B-B14F-4D97-AF65-F5344CB8AC3E}">
        <p14:creationId xmlns:p14="http://schemas.microsoft.com/office/powerpoint/2010/main" val="215231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5CDFB8-724C-6741-7EF1-F3BCA9A6B19E}"/>
              </a:ext>
            </a:extLst>
          </p:cNvPr>
          <p:cNvSpPr>
            <a:spLocks noGrp="1"/>
          </p:cNvSpPr>
          <p:nvPr>
            <p:ph type="title"/>
          </p:nvPr>
        </p:nvSpPr>
        <p:spPr/>
        <p:txBody>
          <a:bodyPr/>
          <a:lstStyle/>
          <a:p>
            <a:r>
              <a:rPr lang="vi-VN">
                <a:latin typeface="Times New Roman"/>
                <a:cs typeface="Times New Roman"/>
              </a:rPr>
              <a:t>I.2.Initialize </a:t>
            </a:r>
            <a:r>
              <a:rPr lang="vi-VN" err="1">
                <a:latin typeface="Times New Roman"/>
                <a:cs typeface="Times New Roman"/>
              </a:rPr>
              <a:t>data</a:t>
            </a:r>
            <a:r>
              <a:rPr lang="vi-VN">
                <a:latin typeface="Times New Roman"/>
                <a:cs typeface="Times New Roman"/>
              </a:rPr>
              <a:t> </a:t>
            </a:r>
            <a:r>
              <a:rPr lang="vi-VN" err="1">
                <a:latin typeface="Times New Roman"/>
                <a:cs typeface="Times New Roman"/>
              </a:rPr>
              <a:t>segment</a:t>
            </a:r>
            <a:endParaRPr lang="vi-VN" err="1"/>
          </a:p>
        </p:txBody>
      </p:sp>
      <p:sp>
        <p:nvSpPr>
          <p:cNvPr id="3" name="Chỗ dành sẵn cho Nội dung 2">
            <a:extLst>
              <a:ext uri="{FF2B5EF4-FFF2-40B4-BE49-F238E27FC236}">
                <a16:creationId xmlns:a16="http://schemas.microsoft.com/office/drawing/2014/main" id="{275BF8FF-F8E1-42B4-0786-9616F50BC6C8}"/>
              </a:ext>
            </a:extLst>
          </p:cNvPr>
          <p:cNvSpPr>
            <a:spLocks noGrp="1"/>
          </p:cNvSpPr>
          <p:nvPr>
            <p:ph idx="1"/>
          </p:nvPr>
        </p:nvSpPr>
        <p:spPr>
          <a:xfrm>
            <a:off x="680321" y="2336873"/>
            <a:ext cx="11137861" cy="3599316"/>
          </a:xfrm>
        </p:spPr>
        <p:txBody>
          <a:bodyPr vert="horz" lIns="91440" tIns="45720" rIns="91440" bIns="45720" rtlCol="0" anchor="t">
            <a:normAutofit/>
          </a:bodyPr>
          <a:lstStyle/>
          <a:p>
            <a:r>
              <a:rPr lang="vi-VN" err="1">
                <a:solidFill>
                  <a:srgbClr val="FFFFFF"/>
                </a:solidFill>
                <a:latin typeface="Arial"/>
                <a:ea typeface="+mn-lt"/>
                <a:cs typeface="Arial"/>
              </a:rPr>
              <a:t>Initialized</a:t>
            </a:r>
            <a:r>
              <a:rPr lang="vi-VN">
                <a:solidFill>
                  <a:srgbClr val="FFFFFF"/>
                </a:solidFill>
                <a:latin typeface="Arial"/>
                <a:ea typeface="+mn-lt"/>
                <a:cs typeface="Arial"/>
              </a:rPr>
              <a:t> </a:t>
            </a:r>
            <a:r>
              <a:rPr lang="vi-VN" err="1">
                <a:solidFill>
                  <a:srgbClr val="FFFFFF"/>
                </a:solidFill>
                <a:latin typeface="Arial"/>
                <a:ea typeface="+mn-lt"/>
                <a:cs typeface="Arial"/>
              </a:rPr>
              <a:t>Data</a:t>
            </a:r>
            <a:r>
              <a:rPr lang="vi-VN">
                <a:solidFill>
                  <a:srgbClr val="FFFFFF"/>
                </a:solidFill>
                <a:latin typeface="Arial"/>
                <a:ea typeface="+mn-lt"/>
                <a:cs typeface="Arial"/>
              </a:rPr>
              <a:t> </a:t>
            </a:r>
            <a:r>
              <a:rPr lang="vi-VN" err="1">
                <a:solidFill>
                  <a:srgbClr val="FFFFFF"/>
                </a:solidFill>
                <a:latin typeface="Arial"/>
                <a:ea typeface="+mn-lt"/>
                <a:cs typeface="Arial"/>
              </a:rPr>
              <a:t>Segment</a:t>
            </a:r>
            <a:r>
              <a:rPr lang="vi-VN">
                <a:solidFill>
                  <a:srgbClr val="FFFFFF"/>
                </a:solidFill>
                <a:latin typeface="Arial"/>
                <a:ea typeface="+mn-lt"/>
                <a:cs typeface="Arial"/>
              </a:rPr>
              <a:t> ( </a:t>
            </a:r>
            <a:r>
              <a:rPr lang="vi-VN" err="1">
                <a:solidFill>
                  <a:srgbClr val="FFFFFF"/>
                </a:solidFill>
                <a:latin typeface="Arial"/>
                <a:ea typeface="+mn-lt"/>
                <a:cs typeface="Arial"/>
              </a:rPr>
              <a:t>Data</a:t>
            </a:r>
            <a:r>
              <a:rPr lang="vi-VN">
                <a:solidFill>
                  <a:srgbClr val="FFFFFF"/>
                </a:solidFill>
                <a:latin typeface="Arial"/>
                <a:ea typeface="+mn-lt"/>
                <a:cs typeface="Arial"/>
              </a:rPr>
              <a:t> </a:t>
            </a:r>
            <a:r>
              <a:rPr lang="vi-VN" err="1">
                <a:solidFill>
                  <a:srgbClr val="FFFFFF"/>
                </a:solidFill>
                <a:latin typeface="Arial"/>
                <a:ea typeface="+mn-lt"/>
                <a:cs typeface="Arial"/>
              </a:rPr>
              <a:t>Segment</a:t>
            </a:r>
            <a:r>
              <a:rPr lang="vi-VN">
                <a:solidFill>
                  <a:srgbClr val="FFFFFF"/>
                </a:solidFill>
                <a:latin typeface="Arial"/>
                <a:ea typeface="+mn-lt"/>
                <a:cs typeface="Arial"/>
              </a:rPr>
              <a:t> ) là nơi lưu trữ </a:t>
            </a:r>
            <a:r>
              <a:rPr lang="vi-VN" err="1">
                <a:solidFill>
                  <a:srgbClr val="FFFFFF"/>
                </a:solidFill>
                <a:latin typeface="Arial"/>
                <a:ea typeface="+mn-lt"/>
                <a:cs typeface="Arial"/>
              </a:rPr>
              <a:t>global</a:t>
            </a:r>
            <a:r>
              <a:rPr lang="vi-VN">
                <a:solidFill>
                  <a:srgbClr val="FFFFFF"/>
                </a:solidFill>
                <a:latin typeface="Arial"/>
                <a:ea typeface="+mn-lt"/>
                <a:cs typeface="Arial"/>
              </a:rPr>
              <a:t> </a:t>
            </a:r>
            <a:r>
              <a:rPr lang="vi-VN" err="1">
                <a:solidFill>
                  <a:srgbClr val="FFFFFF"/>
                </a:solidFill>
                <a:latin typeface="Arial"/>
                <a:ea typeface="+mn-lt"/>
                <a:cs typeface="Arial"/>
              </a:rPr>
              <a:t>variables</a:t>
            </a:r>
            <a:r>
              <a:rPr lang="vi-VN">
                <a:solidFill>
                  <a:srgbClr val="FFFFFF"/>
                </a:solidFill>
                <a:latin typeface="Arial"/>
                <a:ea typeface="+mn-lt"/>
                <a:cs typeface="Arial"/>
              </a:rPr>
              <a:t>, </a:t>
            </a:r>
            <a:r>
              <a:rPr lang="vi-VN" err="1">
                <a:solidFill>
                  <a:srgbClr val="FFFFFF"/>
                </a:solidFill>
                <a:latin typeface="Arial"/>
                <a:ea typeface="+mn-lt"/>
                <a:cs typeface="Arial"/>
              </a:rPr>
              <a:t>static</a:t>
            </a:r>
            <a:r>
              <a:rPr lang="vi-VN">
                <a:solidFill>
                  <a:srgbClr val="FFFFFF"/>
                </a:solidFill>
                <a:latin typeface="Arial"/>
                <a:ea typeface="+mn-lt"/>
                <a:cs typeface="Arial"/>
              </a:rPr>
              <a:t> </a:t>
            </a:r>
            <a:r>
              <a:rPr lang="vi-VN" err="1">
                <a:solidFill>
                  <a:srgbClr val="FFFFFF"/>
                </a:solidFill>
                <a:latin typeface="Arial"/>
                <a:ea typeface="+mn-lt"/>
                <a:cs typeface="Arial"/>
              </a:rPr>
              <a:t>variables</a:t>
            </a:r>
            <a:r>
              <a:rPr lang="vi-VN">
                <a:solidFill>
                  <a:srgbClr val="FFFFFF"/>
                </a:solidFill>
                <a:latin typeface="Arial"/>
                <a:ea typeface="+mn-lt"/>
                <a:cs typeface="Arial"/>
              </a:rPr>
              <a:t> với điều kiện các biến này được khởi tạo bởi </a:t>
            </a:r>
            <a:r>
              <a:rPr lang="vi-VN" err="1">
                <a:solidFill>
                  <a:srgbClr val="FFFFFF"/>
                </a:solidFill>
                <a:latin typeface="Arial"/>
                <a:ea typeface="+mn-lt"/>
                <a:cs typeface="Arial"/>
              </a:rPr>
              <a:t>programmer</a:t>
            </a:r>
            <a:r>
              <a:rPr lang="vi-VN">
                <a:solidFill>
                  <a:srgbClr val="FFFFFF"/>
                </a:solidFill>
                <a:latin typeface="Arial"/>
                <a:ea typeface="+mn-lt"/>
                <a:cs typeface="Arial"/>
              </a:rPr>
              <a:t> với giá trị xác địch (khác 0).</a:t>
            </a:r>
            <a:endParaRPr lang="vi-VN">
              <a:solidFill>
                <a:srgbClr val="FFFFFF"/>
              </a:solidFill>
              <a:latin typeface="Arial" panose="020B0604020202020204" pitchFamily="34" charset="0"/>
              <a:cs typeface="Arial" panose="020B0604020202020204" pitchFamily="34" charset="0"/>
            </a:endParaRPr>
          </a:p>
        </p:txBody>
      </p:sp>
      <p:pic>
        <p:nvPicPr>
          <p:cNvPr id="5" name="Hình ảnh 4" descr="Ảnh có chứa văn bản, Phông chữ, ảnh chụp màn hình, số&#10;&#10;Mô tả được tự động tạo">
            <a:extLst>
              <a:ext uri="{FF2B5EF4-FFF2-40B4-BE49-F238E27FC236}">
                <a16:creationId xmlns:a16="http://schemas.microsoft.com/office/drawing/2014/main" id="{4F2A2781-38E8-FE44-EB26-D52AE7FCF671}"/>
              </a:ext>
            </a:extLst>
          </p:cNvPr>
          <p:cNvPicPr>
            <a:picLocks noChangeAspect="1"/>
          </p:cNvPicPr>
          <p:nvPr/>
        </p:nvPicPr>
        <p:blipFill>
          <a:blip r:embed="rId2"/>
          <a:stretch>
            <a:fillRect/>
          </a:stretch>
        </p:blipFill>
        <p:spPr>
          <a:xfrm>
            <a:off x="1013244" y="3639179"/>
            <a:ext cx="2171700" cy="1304925"/>
          </a:xfrm>
          <a:prstGeom prst="rect">
            <a:avLst/>
          </a:prstGeom>
        </p:spPr>
      </p:pic>
      <p:pic>
        <p:nvPicPr>
          <p:cNvPr id="6" name="Hình ảnh 5" descr="Ảnh có chứa văn bản, Phông chữ, ảnh chụp màn hình, số&#10;&#10;Mô tả được tự động tạo">
            <a:extLst>
              <a:ext uri="{FF2B5EF4-FFF2-40B4-BE49-F238E27FC236}">
                <a16:creationId xmlns:a16="http://schemas.microsoft.com/office/drawing/2014/main" id="{BD4F5579-FB9E-4460-1680-6C3D83D379C6}"/>
              </a:ext>
            </a:extLst>
          </p:cNvPr>
          <p:cNvPicPr>
            <a:picLocks noChangeAspect="1"/>
          </p:cNvPicPr>
          <p:nvPr/>
        </p:nvPicPr>
        <p:blipFill>
          <a:blip r:embed="rId3"/>
          <a:stretch>
            <a:fillRect/>
          </a:stretch>
        </p:blipFill>
        <p:spPr>
          <a:xfrm>
            <a:off x="1015042" y="5180860"/>
            <a:ext cx="4252822" cy="593825"/>
          </a:xfrm>
          <a:prstGeom prst="rect">
            <a:avLst/>
          </a:prstGeom>
        </p:spPr>
      </p:pic>
      <p:sp>
        <p:nvSpPr>
          <p:cNvPr id="7" name="Mũi tên: Phải 6">
            <a:extLst>
              <a:ext uri="{FF2B5EF4-FFF2-40B4-BE49-F238E27FC236}">
                <a16:creationId xmlns:a16="http://schemas.microsoft.com/office/drawing/2014/main" id="{D80404C9-4877-407D-3EBE-E4CD5E3925A8}"/>
              </a:ext>
            </a:extLst>
          </p:cNvPr>
          <p:cNvSpPr/>
          <p:nvPr/>
        </p:nvSpPr>
        <p:spPr>
          <a:xfrm>
            <a:off x="4969564" y="4108173"/>
            <a:ext cx="1452113" cy="5894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Hình ảnh 7" descr="Ảnh có chứa văn bản, Phông chữ, ảnh chụp màn hình, số&#10;&#10;Mô tả được tự động tạo">
            <a:extLst>
              <a:ext uri="{FF2B5EF4-FFF2-40B4-BE49-F238E27FC236}">
                <a16:creationId xmlns:a16="http://schemas.microsoft.com/office/drawing/2014/main" id="{DE1E3FE8-BE08-4E3D-EAE5-C5A206AA87AA}"/>
              </a:ext>
            </a:extLst>
          </p:cNvPr>
          <p:cNvPicPr>
            <a:picLocks noChangeAspect="1"/>
          </p:cNvPicPr>
          <p:nvPr/>
        </p:nvPicPr>
        <p:blipFill>
          <a:blip r:embed="rId4"/>
          <a:stretch>
            <a:fillRect/>
          </a:stretch>
        </p:blipFill>
        <p:spPr>
          <a:xfrm>
            <a:off x="7971617" y="3529282"/>
            <a:ext cx="2085975" cy="1409700"/>
          </a:xfrm>
          <a:prstGeom prst="rect">
            <a:avLst/>
          </a:prstGeom>
        </p:spPr>
      </p:pic>
      <p:pic>
        <p:nvPicPr>
          <p:cNvPr id="9" name="Hình ảnh 8" descr="Ảnh có chứa văn bản, Phông chữ, ảnh chụp màn hình, số&#10;&#10;Mô tả được tự động tạo">
            <a:extLst>
              <a:ext uri="{FF2B5EF4-FFF2-40B4-BE49-F238E27FC236}">
                <a16:creationId xmlns:a16="http://schemas.microsoft.com/office/drawing/2014/main" id="{55BCFAB3-2F54-92E9-D924-169578555D5A}"/>
              </a:ext>
            </a:extLst>
          </p:cNvPr>
          <p:cNvPicPr>
            <a:picLocks noChangeAspect="1"/>
          </p:cNvPicPr>
          <p:nvPr/>
        </p:nvPicPr>
        <p:blipFill>
          <a:blip r:embed="rId5"/>
          <a:stretch>
            <a:fillRect/>
          </a:stretch>
        </p:blipFill>
        <p:spPr>
          <a:xfrm>
            <a:off x="7973683" y="5075870"/>
            <a:ext cx="3907766" cy="559390"/>
          </a:xfrm>
          <a:prstGeom prst="rect">
            <a:avLst/>
          </a:prstGeom>
        </p:spPr>
      </p:pic>
      <p:sp>
        <p:nvSpPr>
          <p:cNvPr id="10" name="Hộp Văn bản 9">
            <a:extLst>
              <a:ext uri="{FF2B5EF4-FFF2-40B4-BE49-F238E27FC236}">
                <a16:creationId xmlns:a16="http://schemas.microsoft.com/office/drawing/2014/main" id="{DF185BAE-AB28-1381-0066-97E591D46052}"/>
              </a:ext>
            </a:extLst>
          </p:cNvPr>
          <p:cNvSpPr txBox="1"/>
          <p:nvPr/>
        </p:nvSpPr>
        <p:spPr>
          <a:xfrm>
            <a:off x="832324" y="5936911"/>
            <a:ext cx="108664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solidFill>
                  <a:srgbClr val="FFFFFF"/>
                </a:solidFill>
                <a:latin typeface="Arial"/>
                <a:ea typeface="+mn-lt"/>
                <a:cs typeface="Arial"/>
              </a:rPr>
              <a:t>Có thể phân thành 2 loại : </a:t>
            </a:r>
            <a:r>
              <a:rPr lang="vi-VN" err="1">
                <a:solidFill>
                  <a:srgbClr val="FFFFFF"/>
                </a:solidFill>
                <a:latin typeface="Arial"/>
                <a:ea typeface="+mn-lt"/>
                <a:cs typeface="Arial"/>
              </a:rPr>
              <a:t>initializedread-only</a:t>
            </a:r>
            <a:r>
              <a:rPr lang="vi-VN">
                <a:solidFill>
                  <a:srgbClr val="FFFFFF"/>
                </a:solidFill>
                <a:latin typeface="Arial"/>
                <a:ea typeface="+mn-lt"/>
                <a:cs typeface="Arial"/>
              </a:rPr>
              <a:t> </a:t>
            </a:r>
            <a:r>
              <a:rPr lang="vi-VN" err="1">
                <a:solidFill>
                  <a:srgbClr val="FFFFFF"/>
                </a:solidFill>
                <a:latin typeface="Arial"/>
                <a:ea typeface="+mn-lt"/>
                <a:cs typeface="Arial"/>
              </a:rPr>
              <a:t>area</a:t>
            </a:r>
            <a:r>
              <a:rPr lang="vi-VN">
                <a:solidFill>
                  <a:srgbClr val="FFFFFF"/>
                </a:solidFill>
                <a:latin typeface="Arial"/>
                <a:ea typeface="+mn-lt"/>
                <a:cs typeface="Arial"/>
              </a:rPr>
              <a:t> và  </a:t>
            </a:r>
            <a:r>
              <a:rPr lang="vi-VN" err="1">
                <a:solidFill>
                  <a:srgbClr val="FFFFFF"/>
                </a:solidFill>
                <a:latin typeface="Arial"/>
                <a:ea typeface="+mn-lt"/>
                <a:cs typeface="Arial"/>
              </a:rPr>
              <a:t>initialized</a:t>
            </a:r>
            <a:r>
              <a:rPr lang="vi-VN">
                <a:solidFill>
                  <a:srgbClr val="FFFFFF"/>
                </a:solidFill>
                <a:latin typeface="Arial"/>
                <a:ea typeface="+mn-lt"/>
                <a:cs typeface="Arial"/>
              </a:rPr>
              <a:t> </a:t>
            </a:r>
            <a:r>
              <a:rPr lang="vi-VN" err="1">
                <a:solidFill>
                  <a:srgbClr val="FFFFFF"/>
                </a:solidFill>
                <a:latin typeface="Arial"/>
                <a:ea typeface="+mn-lt"/>
                <a:cs typeface="Arial"/>
              </a:rPr>
              <a:t>read-write</a:t>
            </a:r>
            <a:r>
              <a:rPr lang="vi-VN">
                <a:solidFill>
                  <a:srgbClr val="FFFFFF"/>
                </a:solidFill>
                <a:latin typeface="Arial"/>
                <a:ea typeface="+mn-lt"/>
                <a:cs typeface="Arial"/>
              </a:rPr>
              <a:t> </a:t>
            </a:r>
            <a:r>
              <a:rPr lang="vi-VN" err="1">
                <a:solidFill>
                  <a:srgbClr val="FFFFFF"/>
                </a:solidFill>
                <a:latin typeface="Arial"/>
                <a:ea typeface="+mn-lt"/>
                <a:cs typeface="Arial"/>
              </a:rPr>
              <a:t>area</a:t>
            </a:r>
            <a:r>
              <a:rPr lang="vi-VN">
                <a:solidFill>
                  <a:srgbClr val="FFFFFF"/>
                </a:solidFill>
                <a:latin typeface="Arial"/>
                <a:ea typeface="+mn-lt"/>
                <a:cs typeface="Arial"/>
              </a:rPr>
              <a:t>.</a:t>
            </a:r>
            <a:endParaRPr lang="vi-VN"/>
          </a:p>
        </p:txBody>
      </p:sp>
    </p:spTree>
    <p:extLst>
      <p:ext uri="{BB962C8B-B14F-4D97-AF65-F5344CB8AC3E}">
        <p14:creationId xmlns:p14="http://schemas.microsoft.com/office/powerpoint/2010/main" val="2381763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85FD7CA-A294-88CC-D357-1B4A2DAAB38F}"/>
              </a:ext>
            </a:extLst>
          </p:cNvPr>
          <p:cNvSpPr>
            <a:spLocks noGrp="1"/>
          </p:cNvSpPr>
          <p:nvPr>
            <p:ph type="title"/>
          </p:nvPr>
        </p:nvSpPr>
        <p:spPr/>
        <p:txBody>
          <a:bodyPr/>
          <a:lstStyle/>
          <a:p>
            <a:r>
              <a:rPr lang="vi-VN">
                <a:latin typeface="Times New Roman"/>
                <a:cs typeface="Times New Roman"/>
              </a:rPr>
              <a:t>I.3.Uninitialized </a:t>
            </a:r>
            <a:r>
              <a:rPr lang="vi-VN" err="1">
                <a:latin typeface="Times New Roman"/>
                <a:cs typeface="Times New Roman"/>
              </a:rPr>
              <a:t>Data</a:t>
            </a:r>
            <a:r>
              <a:rPr lang="vi-VN">
                <a:latin typeface="Times New Roman"/>
                <a:cs typeface="Times New Roman"/>
              </a:rPr>
              <a:t> </a:t>
            </a:r>
            <a:r>
              <a:rPr lang="vi-VN" err="1">
                <a:latin typeface="Times New Roman"/>
                <a:cs typeface="Times New Roman"/>
              </a:rPr>
              <a:t>Segment</a:t>
            </a:r>
            <a:r>
              <a:rPr lang="vi-VN">
                <a:latin typeface="Times New Roman"/>
                <a:cs typeface="Times New Roman"/>
              </a:rPr>
              <a:t> (BSS)</a:t>
            </a:r>
          </a:p>
        </p:txBody>
      </p:sp>
      <p:sp>
        <p:nvSpPr>
          <p:cNvPr id="3" name="Chỗ dành sẵn cho Nội dung 2">
            <a:extLst>
              <a:ext uri="{FF2B5EF4-FFF2-40B4-BE49-F238E27FC236}">
                <a16:creationId xmlns:a16="http://schemas.microsoft.com/office/drawing/2014/main" id="{1715CF47-557F-846F-F6DB-7193963F5AB0}"/>
              </a:ext>
            </a:extLst>
          </p:cNvPr>
          <p:cNvSpPr>
            <a:spLocks noGrp="1"/>
          </p:cNvSpPr>
          <p:nvPr>
            <p:ph idx="1"/>
          </p:nvPr>
        </p:nvSpPr>
        <p:spPr/>
        <p:txBody>
          <a:bodyPr vert="horz" lIns="91440" tIns="45720" rIns="91440" bIns="45720" rtlCol="0" anchor="t">
            <a:normAutofit/>
          </a:bodyPr>
          <a:lstStyle/>
          <a:p>
            <a:r>
              <a:rPr lang="vi-VN" err="1">
                <a:solidFill>
                  <a:srgbClr val="FFFFFF"/>
                </a:solidFill>
                <a:latin typeface="Arial"/>
                <a:ea typeface="+mn-lt"/>
                <a:cs typeface="Arial"/>
              </a:rPr>
              <a:t>Uninitialized</a:t>
            </a:r>
            <a:r>
              <a:rPr lang="vi-VN">
                <a:solidFill>
                  <a:srgbClr val="FFFFFF"/>
                </a:solidFill>
                <a:latin typeface="Arial"/>
                <a:ea typeface="+mn-lt"/>
                <a:cs typeface="Arial"/>
              </a:rPr>
              <a:t> </a:t>
            </a:r>
            <a:r>
              <a:rPr lang="vi-VN" err="1">
                <a:solidFill>
                  <a:srgbClr val="FFFFFF"/>
                </a:solidFill>
                <a:latin typeface="Arial"/>
                <a:ea typeface="+mn-lt"/>
                <a:cs typeface="Arial"/>
              </a:rPr>
              <a:t>Data</a:t>
            </a:r>
            <a:r>
              <a:rPr lang="vi-VN">
                <a:solidFill>
                  <a:srgbClr val="FFFFFF"/>
                </a:solidFill>
                <a:latin typeface="Arial"/>
                <a:ea typeface="+mn-lt"/>
                <a:cs typeface="Arial"/>
              </a:rPr>
              <a:t> </a:t>
            </a:r>
            <a:r>
              <a:rPr lang="vi-VN" err="1">
                <a:solidFill>
                  <a:srgbClr val="FFFFFF"/>
                </a:solidFill>
                <a:latin typeface="Arial"/>
                <a:ea typeface="+mn-lt"/>
                <a:cs typeface="Arial"/>
              </a:rPr>
              <a:t>Segment</a:t>
            </a:r>
            <a:r>
              <a:rPr lang="vi-VN">
                <a:solidFill>
                  <a:srgbClr val="FFFFFF"/>
                </a:solidFill>
                <a:latin typeface="Arial"/>
                <a:ea typeface="+mn-lt"/>
                <a:cs typeface="Arial"/>
              </a:rPr>
              <a:t> (BSS) là nơi lưu trữ </a:t>
            </a:r>
            <a:r>
              <a:rPr lang="vi-VN" err="1">
                <a:solidFill>
                  <a:srgbClr val="FFFFFF"/>
                </a:solidFill>
                <a:latin typeface="Arial"/>
                <a:ea typeface="+mn-lt"/>
                <a:cs typeface="Arial"/>
              </a:rPr>
              <a:t>global</a:t>
            </a:r>
            <a:r>
              <a:rPr lang="vi-VN">
                <a:solidFill>
                  <a:srgbClr val="FFFFFF"/>
                </a:solidFill>
                <a:latin typeface="Arial"/>
                <a:ea typeface="+mn-lt"/>
                <a:cs typeface="Arial"/>
              </a:rPr>
              <a:t> </a:t>
            </a:r>
            <a:r>
              <a:rPr lang="vi-VN" err="1">
                <a:solidFill>
                  <a:srgbClr val="FFFFFF"/>
                </a:solidFill>
                <a:latin typeface="Arial"/>
                <a:ea typeface="+mn-lt"/>
                <a:cs typeface="Arial"/>
              </a:rPr>
              <a:t>variables</a:t>
            </a:r>
            <a:r>
              <a:rPr lang="vi-VN">
                <a:solidFill>
                  <a:srgbClr val="FFFFFF"/>
                </a:solidFill>
                <a:latin typeface="Arial"/>
                <a:ea typeface="+mn-lt"/>
                <a:cs typeface="Arial"/>
              </a:rPr>
              <a:t>, </a:t>
            </a:r>
            <a:r>
              <a:rPr lang="vi-VN" err="1">
                <a:solidFill>
                  <a:srgbClr val="FFFFFF"/>
                </a:solidFill>
                <a:latin typeface="Arial"/>
                <a:ea typeface="+mn-lt"/>
                <a:cs typeface="Arial"/>
              </a:rPr>
              <a:t>static</a:t>
            </a:r>
            <a:r>
              <a:rPr lang="vi-VN">
                <a:solidFill>
                  <a:srgbClr val="FFFFFF"/>
                </a:solidFill>
                <a:latin typeface="Arial"/>
                <a:ea typeface="+mn-lt"/>
                <a:cs typeface="Arial"/>
              </a:rPr>
              <a:t> </a:t>
            </a:r>
            <a:r>
              <a:rPr lang="vi-VN" err="1">
                <a:solidFill>
                  <a:srgbClr val="FFFFFF"/>
                </a:solidFill>
                <a:latin typeface="Arial"/>
                <a:ea typeface="+mn-lt"/>
                <a:cs typeface="Arial"/>
              </a:rPr>
              <a:t>variables</a:t>
            </a:r>
            <a:r>
              <a:rPr lang="vi-VN">
                <a:solidFill>
                  <a:srgbClr val="FFFFFF"/>
                </a:solidFill>
                <a:latin typeface="Arial"/>
                <a:ea typeface="+mn-lt"/>
                <a:cs typeface="Arial"/>
              </a:rPr>
              <a:t> không được khởi tạo hoặc khởi tạo với giá trị bằng 0.</a:t>
            </a:r>
            <a:endParaRPr lang="vi-VN">
              <a:solidFill>
                <a:srgbClr val="FFFFFF"/>
              </a:solidFill>
              <a:latin typeface="Arial" panose="020B0604020202020204" pitchFamily="34" charset="0"/>
              <a:cs typeface="Arial" panose="020B0604020202020204" pitchFamily="34" charset="0"/>
            </a:endParaRPr>
          </a:p>
        </p:txBody>
      </p:sp>
      <p:pic>
        <p:nvPicPr>
          <p:cNvPr id="4" name="Hình ảnh 3" descr="Ảnh có chứa văn bản, Phông chữ, ảnh chụp màn hình, số&#10;&#10;Mô tả được tự động tạo">
            <a:extLst>
              <a:ext uri="{FF2B5EF4-FFF2-40B4-BE49-F238E27FC236}">
                <a16:creationId xmlns:a16="http://schemas.microsoft.com/office/drawing/2014/main" id="{04958BB7-2D87-BE52-7786-640F7742201F}"/>
              </a:ext>
            </a:extLst>
          </p:cNvPr>
          <p:cNvPicPr>
            <a:picLocks noChangeAspect="1"/>
          </p:cNvPicPr>
          <p:nvPr/>
        </p:nvPicPr>
        <p:blipFill>
          <a:blip r:embed="rId2"/>
          <a:stretch>
            <a:fillRect/>
          </a:stretch>
        </p:blipFill>
        <p:spPr>
          <a:xfrm>
            <a:off x="7470476" y="5233531"/>
            <a:ext cx="4626633" cy="632257"/>
          </a:xfrm>
          <a:prstGeom prst="rect">
            <a:avLst/>
          </a:prstGeom>
        </p:spPr>
      </p:pic>
      <p:pic>
        <p:nvPicPr>
          <p:cNvPr id="5" name="Hình ảnh 4" descr="Ảnh có chứa văn bản, Phông chữ, ảnh chụp màn hình, số&#10;&#10;Mô tả được tự động tạo">
            <a:extLst>
              <a:ext uri="{FF2B5EF4-FFF2-40B4-BE49-F238E27FC236}">
                <a16:creationId xmlns:a16="http://schemas.microsoft.com/office/drawing/2014/main" id="{C09B52BD-C95E-0A4C-AD45-9B3C7C9C2154}"/>
              </a:ext>
            </a:extLst>
          </p:cNvPr>
          <p:cNvPicPr>
            <a:picLocks noChangeAspect="1"/>
          </p:cNvPicPr>
          <p:nvPr/>
        </p:nvPicPr>
        <p:blipFill>
          <a:blip r:embed="rId3"/>
          <a:stretch>
            <a:fillRect/>
          </a:stretch>
        </p:blipFill>
        <p:spPr>
          <a:xfrm>
            <a:off x="7473082" y="3380656"/>
            <a:ext cx="2622969" cy="1793216"/>
          </a:xfrm>
          <a:prstGeom prst="rect">
            <a:avLst/>
          </a:prstGeom>
        </p:spPr>
      </p:pic>
      <p:pic>
        <p:nvPicPr>
          <p:cNvPr id="7" name="Hình ảnh 6" descr="Ảnh có chứa văn bản, Phông chữ, ảnh chụp màn hình, số&#10;&#10;Mô tả được tự động tạo">
            <a:extLst>
              <a:ext uri="{FF2B5EF4-FFF2-40B4-BE49-F238E27FC236}">
                <a16:creationId xmlns:a16="http://schemas.microsoft.com/office/drawing/2014/main" id="{C06171C9-84A6-B137-6DCA-B7B8F0AE21C7}"/>
              </a:ext>
            </a:extLst>
          </p:cNvPr>
          <p:cNvPicPr>
            <a:picLocks noChangeAspect="1"/>
          </p:cNvPicPr>
          <p:nvPr/>
        </p:nvPicPr>
        <p:blipFill>
          <a:blip r:embed="rId4"/>
          <a:stretch>
            <a:fillRect/>
          </a:stretch>
        </p:blipFill>
        <p:spPr>
          <a:xfrm>
            <a:off x="1128263" y="3423519"/>
            <a:ext cx="2833058" cy="1721868"/>
          </a:xfrm>
          <a:prstGeom prst="rect">
            <a:avLst/>
          </a:prstGeom>
        </p:spPr>
      </p:pic>
      <p:pic>
        <p:nvPicPr>
          <p:cNvPr id="8" name="Hình ảnh 7" descr="Ảnh có chứa văn bản, Phông chữ, ảnh chụp màn hình, số&#10;&#10;Mô tả được tự động tạo">
            <a:extLst>
              <a:ext uri="{FF2B5EF4-FFF2-40B4-BE49-F238E27FC236}">
                <a16:creationId xmlns:a16="http://schemas.microsoft.com/office/drawing/2014/main" id="{F97F1551-060C-7EB9-9888-B328A5D36CE1}"/>
              </a:ext>
            </a:extLst>
          </p:cNvPr>
          <p:cNvPicPr>
            <a:picLocks noChangeAspect="1"/>
          </p:cNvPicPr>
          <p:nvPr/>
        </p:nvPicPr>
        <p:blipFill>
          <a:blip r:embed="rId5"/>
          <a:stretch>
            <a:fillRect/>
          </a:stretch>
        </p:blipFill>
        <p:spPr>
          <a:xfrm>
            <a:off x="1130060" y="5240547"/>
            <a:ext cx="5043577" cy="690112"/>
          </a:xfrm>
          <a:prstGeom prst="rect">
            <a:avLst/>
          </a:prstGeom>
        </p:spPr>
      </p:pic>
      <p:sp>
        <p:nvSpPr>
          <p:cNvPr id="9" name="Mũi tên: Phải 8">
            <a:extLst>
              <a:ext uri="{FF2B5EF4-FFF2-40B4-BE49-F238E27FC236}">
                <a16:creationId xmlns:a16="http://schemas.microsoft.com/office/drawing/2014/main" id="{D9A047B7-3ED5-EC78-AB4C-FFCDB0AD27A4}"/>
              </a:ext>
            </a:extLst>
          </p:cNvPr>
          <p:cNvSpPr/>
          <p:nvPr/>
        </p:nvSpPr>
        <p:spPr>
          <a:xfrm>
            <a:off x="6156322" y="4184748"/>
            <a:ext cx="992037" cy="3594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87410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a:extLst>
              <a:ext uri="{FF2B5EF4-FFF2-40B4-BE49-F238E27FC236}">
                <a16:creationId xmlns:a16="http://schemas.microsoft.com/office/drawing/2014/main" id="{84C8DE8A-5D50-E14E-AF6C-918528E4328F}"/>
              </a:ext>
            </a:extLst>
          </p:cNvPr>
          <p:cNvSpPr>
            <a:spLocks noGrp="1"/>
          </p:cNvSpPr>
          <p:nvPr>
            <p:ph type="title"/>
          </p:nvPr>
        </p:nvSpPr>
        <p:spPr>
          <a:xfrm>
            <a:off x="680321" y="2063262"/>
            <a:ext cx="3739279" cy="2661052"/>
          </a:xfrm>
        </p:spPr>
        <p:txBody>
          <a:bodyPr>
            <a:normAutofit/>
          </a:bodyPr>
          <a:lstStyle/>
          <a:p>
            <a:pPr algn="r"/>
            <a:r>
              <a:rPr lang="vi-VN" sz="4400">
                <a:latin typeface="Times New Roman"/>
                <a:cs typeface="Times New Roman"/>
              </a:rPr>
              <a:t>I.4.Heap (Dynamic Memory Allocation)</a:t>
            </a:r>
          </a:p>
        </p:txBody>
      </p:sp>
      <p:graphicFrame>
        <p:nvGraphicFramePr>
          <p:cNvPr id="6" name="Chỗ dành sẵn cho Nội dung 2">
            <a:extLst>
              <a:ext uri="{FF2B5EF4-FFF2-40B4-BE49-F238E27FC236}">
                <a16:creationId xmlns:a16="http://schemas.microsoft.com/office/drawing/2014/main" id="{416F4DC1-2514-3AAA-18AF-8C8D55CC6AB5}"/>
              </a:ext>
            </a:extLst>
          </p:cNvPr>
          <p:cNvGraphicFramePr>
            <a:graphicFrameLocks noGrp="1"/>
          </p:cNvGraphicFramePr>
          <p:nvPr>
            <p:ph idx="1"/>
            <p:extLst>
              <p:ext uri="{D42A27DB-BD31-4B8C-83A1-F6EECF244321}">
                <p14:modId xmlns:p14="http://schemas.microsoft.com/office/powerpoint/2010/main" val="2301873685"/>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12839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a:extLst>
              <a:ext uri="{FF2B5EF4-FFF2-40B4-BE49-F238E27FC236}">
                <a16:creationId xmlns:a16="http://schemas.microsoft.com/office/drawing/2014/main" id="{ED74CE24-9D10-E17A-3A94-6D54276B0368}"/>
              </a:ext>
            </a:extLst>
          </p:cNvPr>
          <p:cNvSpPr>
            <a:spLocks noGrp="1"/>
          </p:cNvSpPr>
          <p:nvPr>
            <p:ph type="title"/>
          </p:nvPr>
        </p:nvSpPr>
        <p:spPr>
          <a:xfrm>
            <a:off x="680321" y="2063262"/>
            <a:ext cx="3739279" cy="2661052"/>
          </a:xfrm>
        </p:spPr>
        <p:txBody>
          <a:bodyPr>
            <a:normAutofit/>
          </a:bodyPr>
          <a:lstStyle/>
          <a:p>
            <a:pPr algn="r"/>
            <a:r>
              <a:rPr lang="vi-VN" sz="4400">
                <a:latin typeface="Times New Roman"/>
                <a:cs typeface="Times New Roman"/>
              </a:rPr>
              <a:t>I.5 Stack (Automatic Variable Storage)</a:t>
            </a:r>
            <a:endParaRPr lang="vi-VN" sz="4400"/>
          </a:p>
        </p:txBody>
      </p:sp>
      <p:graphicFrame>
        <p:nvGraphicFramePr>
          <p:cNvPr id="6" name="Chỗ dành sẵn cho Nội dung 2">
            <a:extLst>
              <a:ext uri="{FF2B5EF4-FFF2-40B4-BE49-F238E27FC236}">
                <a16:creationId xmlns:a16="http://schemas.microsoft.com/office/drawing/2014/main" id="{633633F1-5B16-0531-E4A6-631E3B52DDD6}"/>
              </a:ext>
            </a:extLst>
          </p:cNvPr>
          <p:cNvGraphicFramePr>
            <a:graphicFrameLocks noGrp="1"/>
          </p:cNvGraphicFramePr>
          <p:nvPr>
            <p:ph idx="1"/>
            <p:extLst>
              <p:ext uri="{D42A27DB-BD31-4B8C-83A1-F6EECF244321}">
                <p14:modId xmlns:p14="http://schemas.microsoft.com/office/powerpoint/2010/main" val="1056405987"/>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4285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4D0266-FFE4-9FF3-AB63-B72C9DEC5EAF}"/>
              </a:ext>
            </a:extLst>
          </p:cNvPr>
          <p:cNvSpPr>
            <a:spLocks noGrp="1"/>
          </p:cNvSpPr>
          <p:nvPr>
            <p:ph type="title"/>
          </p:nvPr>
        </p:nvSpPr>
        <p:spPr/>
        <p:txBody>
          <a:bodyPr/>
          <a:lstStyle/>
          <a:p>
            <a:endParaRPr lang="vi-VN"/>
          </a:p>
        </p:txBody>
      </p:sp>
      <p:graphicFrame>
        <p:nvGraphicFramePr>
          <p:cNvPr id="4" name="Chỗ dành sẵn cho Nội dung 3">
            <a:extLst>
              <a:ext uri="{FF2B5EF4-FFF2-40B4-BE49-F238E27FC236}">
                <a16:creationId xmlns:a16="http://schemas.microsoft.com/office/drawing/2014/main" id="{CFDA8C95-DD17-4670-613D-BB4C1E5EF01B}"/>
              </a:ext>
            </a:extLst>
          </p:cNvPr>
          <p:cNvGraphicFramePr>
            <a:graphicFrameLocks noGrp="1"/>
          </p:cNvGraphicFramePr>
          <p:nvPr>
            <p:ph idx="1"/>
            <p:extLst>
              <p:ext uri="{D42A27DB-BD31-4B8C-83A1-F6EECF244321}">
                <p14:modId xmlns:p14="http://schemas.microsoft.com/office/powerpoint/2010/main" val="853765307"/>
              </p:ext>
            </p:extLst>
          </p:nvPr>
        </p:nvGraphicFramePr>
        <p:xfrm>
          <a:off x="681038" y="2336800"/>
          <a:ext cx="9613899" cy="3312160"/>
        </p:xfrm>
        <a:graphic>
          <a:graphicData uri="http://schemas.openxmlformats.org/drawingml/2006/table">
            <a:tbl>
              <a:tblPr firstRow="1" bandRow="1">
                <a:tableStyleId>{5C22544A-7EE6-4342-B048-85BDC9FD1C3A}</a:tableStyleId>
              </a:tblPr>
              <a:tblGrid>
                <a:gridCol w="3204633">
                  <a:extLst>
                    <a:ext uri="{9D8B030D-6E8A-4147-A177-3AD203B41FA5}">
                      <a16:colId xmlns:a16="http://schemas.microsoft.com/office/drawing/2014/main" val="1050368251"/>
                    </a:ext>
                  </a:extLst>
                </a:gridCol>
                <a:gridCol w="3204633">
                  <a:extLst>
                    <a:ext uri="{9D8B030D-6E8A-4147-A177-3AD203B41FA5}">
                      <a16:colId xmlns:a16="http://schemas.microsoft.com/office/drawing/2014/main" val="2601022159"/>
                    </a:ext>
                  </a:extLst>
                </a:gridCol>
                <a:gridCol w="3204633">
                  <a:extLst>
                    <a:ext uri="{9D8B030D-6E8A-4147-A177-3AD203B41FA5}">
                      <a16:colId xmlns:a16="http://schemas.microsoft.com/office/drawing/2014/main" val="433567247"/>
                    </a:ext>
                  </a:extLst>
                </a:gridCol>
              </a:tblGrid>
              <a:tr h="370840">
                <a:tc>
                  <a:txBody>
                    <a:bodyPr/>
                    <a:lstStyle/>
                    <a:p>
                      <a:endParaRPr lang="vi-VN"/>
                    </a:p>
                  </a:txBody>
                  <a:tcPr/>
                </a:tc>
                <a:tc>
                  <a:txBody>
                    <a:bodyPr/>
                    <a:lstStyle/>
                    <a:p>
                      <a:pPr lvl="0">
                        <a:buNone/>
                      </a:pPr>
                      <a:r>
                        <a:rPr lang="vi-VN" dirty="0" err="1"/>
                        <a:t>Stack</a:t>
                      </a:r>
                    </a:p>
                  </a:txBody>
                  <a:tcPr/>
                </a:tc>
                <a:tc>
                  <a:txBody>
                    <a:bodyPr/>
                    <a:lstStyle/>
                    <a:p>
                      <a:r>
                        <a:rPr lang="vi-VN" dirty="0" err="1"/>
                        <a:t>Heap</a:t>
                      </a:r>
                    </a:p>
                  </a:txBody>
                  <a:tcPr/>
                </a:tc>
                <a:extLst>
                  <a:ext uri="{0D108BD9-81ED-4DB2-BD59-A6C34878D82A}">
                    <a16:rowId xmlns:a16="http://schemas.microsoft.com/office/drawing/2014/main" val="1003756835"/>
                  </a:ext>
                </a:extLst>
              </a:tr>
              <a:tr h="370840">
                <a:tc>
                  <a:txBody>
                    <a:bodyPr/>
                    <a:lstStyle/>
                    <a:p>
                      <a:r>
                        <a:rPr lang="vi-VN" sz="1200" dirty="0"/>
                        <a:t>Phân bổ bộ nhớ</a:t>
                      </a:r>
                    </a:p>
                  </a:txBody>
                  <a:tcPr/>
                </a:tc>
                <a:tc>
                  <a:txBody>
                    <a:bodyPr/>
                    <a:lstStyle/>
                    <a:p>
                      <a:r>
                        <a:rPr lang="vi-VN" sz="1200" dirty="0"/>
                        <a:t>Bộ nhớ được phân bổ trong các khối liền kề, được tự động theo hướng dẫn của </a:t>
                      </a:r>
                      <a:r>
                        <a:rPr lang="vi-VN" sz="1200" dirty="0" err="1"/>
                        <a:t>compiler</a:t>
                      </a:r>
                    </a:p>
                  </a:txBody>
                  <a:tcPr/>
                </a:tc>
                <a:tc>
                  <a:txBody>
                    <a:bodyPr/>
                    <a:lstStyle/>
                    <a:p>
                      <a:r>
                        <a:rPr lang="vi-VN" sz="1200" dirty="0"/>
                        <a:t>Bộ nhớ phân bổ ngẫu nhiên,</a:t>
                      </a:r>
                    </a:p>
                    <a:p>
                      <a:pPr lvl="0">
                        <a:buNone/>
                      </a:pPr>
                      <a:r>
                        <a:rPr lang="vi-VN" sz="1200" dirty="0"/>
                        <a:t>Được cấp phát theo chỉ thị của lập trình viên</a:t>
                      </a:r>
                    </a:p>
                  </a:txBody>
                  <a:tcPr/>
                </a:tc>
                <a:extLst>
                  <a:ext uri="{0D108BD9-81ED-4DB2-BD59-A6C34878D82A}">
                    <a16:rowId xmlns:a16="http://schemas.microsoft.com/office/drawing/2014/main" val="1371670079"/>
                  </a:ext>
                </a:extLst>
              </a:tr>
              <a:tr h="370840">
                <a:tc>
                  <a:txBody>
                    <a:bodyPr/>
                    <a:lstStyle/>
                    <a:p>
                      <a:r>
                        <a:rPr lang="vi-VN" sz="1200" dirty="0"/>
                        <a:t>Kích thước</a:t>
                      </a:r>
                    </a:p>
                  </a:txBody>
                  <a:tcPr/>
                </a:tc>
                <a:tc>
                  <a:txBody>
                    <a:bodyPr/>
                    <a:lstStyle/>
                    <a:p>
                      <a:r>
                        <a:rPr lang="vi-VN" sz="1200" dirty="0"/>
                        <a:t>Nhỏ hơn, phụ thuộc vào hệ điều hành</a:t>
                      </a:r>
                    </a:p>
                  </a:txBody>
                  <a:tcPr/>
                </a:tc>
                <a:tc>
                  <a:txBody>
                    <a:bodyPr/>
                    <a:lstStyle/>
                    <a:p>
                      <a:r>
                        <a:rPr lang="vi-VN" sz="1200" dirty="0"/>
                        <a:t>Lớn hơn , phụ thuộc và kích thước Ram</a:t>
                      </a:r>
                    </a:p>
                  </a:txBody>
                  <a:tcPr/>
                </a:tc>
                <a:extLst>
                  <a:ext uri="{0D108BD9-81ED-4DB2-BD59-A6C34878D82A}">
                    <a16:rowId xmlns:a16="http://schemas.microsoft.com/office/drawing/2014/main" val="1540182767"/>
                  </a:ext>
                </a:extLst>
              </a:tr>
              <a:tr h="370840">
                <a:tc>
                  <a:txBody>
                    <a:bodyPr/>
                    <a:lstStyle/>
                    <a:p>
                      <a:r>
                        <a:rPr lang="vi-VN" sz="1200" dirty="0"/>
                        <a:t>Thời gian truy cập</a:t>
                      </a:r>
                    </a:p>
                  </a:txBody>
                  <a:tcPr/>
                </a:tc>
                <a:tc>
                  <a:txBody>
                    <a:bodyPr/>
                    <a:lstStyle/>
                    <a:p>
                      <a:r>
                        <a:rPr lang="vi-VN" sz="1200" dirty="0"/>
                        <a:t>Nhanh hơn </a:t>
                      </a:r>
                    </a:p>
                  </a:txBody>
                  <a:tcPr/>
                </a:tc>
                <a:tc>
                  <a:txBody>
                    <a:bodyPr/>
                    <a:lstStyle/>
                    <a:p>
                      <a:r>
                        <a:rPr lang="vi-VN" sz="1200" dirty="0"/>
                        <a:t>Chậm hơn</a:t>
                      </a:r>
                    </a:p>
                  </a:txBody>
                  <a:tcPr/>
                </a:tc>
                <a:extLst>
                  <a:ext uri="{0D108BD9-81ED-4DB2-BD59-A6C34878D82A}">
                    <a16:rowId xmlns:a16="http://schemas.microsoft.com/office/drawing/2014/main" val="87156814"/>
                  </a:ext>
                </a:extLst>
              </a:tr>
              <a:tr h="370840">
                <a:tc>
                  <a:txBody>
                    <a:bodyPr/>
                    <a:lstStyle/>
                    <a:p>
                      <a:r>
                        <a:rPr lang="vi-VN" sz="1200" dirty="0"/>
                        <a:t>Vấn đề thường gặp</a:t>
                      </a:r>
                    </a:p>
                  </a:txBody>
                  <a:tcPr/>
                </a:tc>
                <a:tc>
                  <a:txBody>
                    <a:bodyPr/>
                    <a:lstStyle/>
                    <a:p>
                      <a:r>
                        <a:rPr lang="vi-VN" sz="1200" dirty="0" err="1"/>
                        <a:t>Stack</a:t>
                      </a:r>
                      <a:r>
                        <a:rPr lang="vi-VN" sz="1200" dirty="0"/>
                        <a:t> </a:t>
                      </a:r>
                      <a:r>
                        <a:rPr lang="vi-VN" sz="1200" dirty="0" err="1"/>
                        <a:t>overflow</a:t>
                      </a:r>
                      <a:r>
                        <a:rPr lang="vi-VN" sz="1200" dirty="0"/>
                        <a:t> do thiếu bộ nhớ</a:t>
                      </a:r>
                    </a:p>
                  </a:txBody>
                  <a:tcPr/>
                </a:tc>
                <a:tc>
                  <a:txBody>
                    <a:bodyPr/>
                    <a:lstStyle/>
                    <a:p>
                      <a:r>
                        <a:rPr lang="vi-VN" sz="1200" dirty="0"/>
                        <a:t>Phân mảnh bộ nhớ</a:t>
                      </a:r>
                    </a:p>
                    <a:p>
                      <a:pPr lvl="0">
                        <a:buNone/>
                      </a:pPr>
                      <a:endParaRPr lang="vi-VN" sz="1200" dirty="0"/>
                    </a:p>
                  </a:txBody>
                  <a:tcPr/>
                </a:tc>
                <a:extLst>
                  <a:ext uri="{0D108BD9-81ED-4DB2-BD59-A6C34878D82A}">
                    <a16:rowId xmlns:a16="http://schemas.microsoft.com/office/drawing/2014/main" val="2432329658"/>
                  </a:ext>
                </a:extLst>
              </a:tr>
              <a:tr h="370840">
                <a:tc>
                  <a:txBody>
                    <a:bodyPr/>
                    <a:lstStyle/>
                    <a:p>
                      <a:r>
                        <a:rPr lang="vi-VN" sz="1200" dirty="0"/>
                        <a:t>Khả năng thay đổi bộ nhớ</a:t>
                      </a:r>
                    </a:p>
                  </a:txBody>
                  <a:tcPr/>
                </a:tc>
                <a:tc>
                  <a:txBody>
                    <a:bodyPr/>
                    <a:lstStyle/>
                    <a:p>
                      <a:r>
                        <a:rPr lang="vi-VN" sz="1200" dirty="0"/>
                        <a:t>Kích thước cố định</a:t>
                      </a:r>
                    </a:p>
                  </a:txBody>
                  <a:tcPr/>
                </a:tc>
                <a:tc>
                  <a:txBody>
                    <a:bodyPr/>
                    <a:lstStyle/>
                    <a:p>
                      <a:r>
                        <a:rPr lang="vi-VN" sz="1200" dirty="0"/>
                        <a:t>Có thể thay đổi kích thước</a:t>
                      </a:r>
                    </a:p>
                  </a:txBody>
                  <a:tcPr/>
                </a:tc>
                <a:extLst>
                  <a:ext uri="{0D108BD9-81ED-4DB2-BD59-A6C34878D82A}">
                    <a16:rowId xmlns:a16="http://schemas.microsoft.com/office/drawing/2014/main" val="927604469"/>
                  </a:ext>
                </a:extLst>
              </a:tr>
              <a:tr h="370840">
                <a:tc>
                  <a:txBody>
                    <a:bodyPr/>
                    <a:lstStyle/>
                    <a:p>
                      <a:r>
                        <a:rPr lang="vi-VN" sz="1200" dirty="0"/>
                        <a:t>Cấu trúc dữ liệu </a:t>
                      </a:r>
                      <a:endParaRPr lang="vi-VN" sz="1200"/>
                    </a:p>
                  </a:txBody>
                  <a:tcPr/>
                </a:tc>
                <a:tc>
                  <a:txBody>
                    <a:bodyPr/>
                    <a:lstStyle/>
                    <a:p>
                      <a:pPr lvl="0">
                        <a:buNone/>
                      </a:pPr>
                      <a:r>
                        <a:rPr lang="vi-VN" sz="1200" dirty="0"/>
                        <a:t>Tuyến tính , có thể triển khai các </a:t>
                      </a:r>
                      <a:r>
                        <a:rPr lang="vi-VN" sz="1200" dirty="0" err="1"/>
                        <a:t>Array</a:t>
                      </a:r>
                      <a:r>
                        <a:rPr lang="vi-VN" sz="1200" dirty="0"/>
                        <a:t> hoặc </a:t>
                      </a:r>
                      <a:r>
                        <a:rPr lang="vi-VN" sz="1200" dirty="0" err="1"/>
                        <a:t>Linker</a:t>
                      </a:r>
                      <a:r>
                        <a:rPr lang="vi-VN" sz="1200" dirty="0"/>
                        <a:t> </a:t>
                      </a:r>
                      <a:r>
                        <a:rPr lang="vi-VN" sz="1200" dirty="0" err="1"/>
                        <a:t>list</a:t>
                      </a:r>
                    </a:p>
                  </a:txBody>
                  <a:tcPr/>
                </a:tc>
                <a:tc>
                  <a:txBody>
                    <a:bodyPr/>
                    <a:lstStyle/>
                    <a:p>
                      <a:r>
                        <a:rPr lang="vi-VN" sz="1200" dirty="0"/>
                        <a:t>Kiểu phân cấp , có thể triển khai </a:t>
                      </a:r>
                      <a:r>
                        <a:rPr lang="vi-VN" sz="1200" dirty="0" err="1"/>
                        <a:t>Array</a:t>
                      </a:r>
                      <a:r>
                        <a:rPr lang="vi-VN" sz="1200" dirty="0"/>
                        <a:t> hoặc </a:t>
                      </a:r>
                      <a:r>
                        <a:rPr lang="vi-VN" sz="1200" dirty="0" err="1"/>
                        <a:t>trees</a:t>
                      </a:r>
                      <a:endParaRPr lang="vi-VN" dirty="0"/>
                    </a:p>
                  </a:txBody>
                  <a:tcPr/>
                </a:tc>
                <a:extLst>
                  <a:ext uri="{0D108BD9-81ED-4DB2-BD59-A6C34878D82A}">
                    <a16:rowId xmlns:a16="http://schemas.microsoft.com/office/drawing/2014/main" val="640788625"/>
                  </a:ext>
                </a:extLst>
              </a:tr>
              <a:tr h="370840">
                <a:tc>
                  <a:txBody>
                    <a:bodyPr/>
                    <a:lstStyle/>
                    <a:p>
                      <a:r>
                        <a:rPr lang="vi-VN" sz="1200" dirty="0"/>
                        <a:t>Độ an toàn</a:t>
                      </a:r>
                      <a:endParaRPr lang="vi-VN" dirty="0"/>
                    </a:p>
                  </a:txBody>
                  <a:tcPr/>
                </a:tc>
                <a:tc>
                  <a:txBody>
                    <a:bodyPr/>
                    <a:lstStyle/>
                    <a:p>
                      <a:r>
                        <a:rPr lang="vi-VN" sz="1200" dirty="0"/>
                        <a:t>An toàn vì </a:t>
                      </a:r>
                      <a:r>
                        <a:rPr lang="vi-VN" sz="1200" dirty="0" err="1"/>
                        <a:t>data</a:t>
                      </a:r>
                      <a:r>
                        <a:rPr lang="vi-VN" sz="1200" dirty="0"/>
                        <a:t> lưu trữ chỉ có thể truy cập bởi chính nó</a:t>
                      </a:r>
                    </a:p>
                  </a:txBody>
                  <a:tcPr/>
                </a:tc>
                <a:tc>
                  <a:txBody>
                    <a:bodyPr/>
                    <a:lstStyle/>
                    <a:p>
                      <a:r>
                        <a:rPr lang="vi-VN" sz="1200" dirty="0"/>
                        <a:t>Không an toàn vì </a:t>
                      </a:r>
                      <a:r>
                        <a:rPr lang="vi-VN" sz="1200" dirty="0" err="1"/>
                        <a:t>data</a:t>
                      </a:r>
                      <a:r>
                        <a:rPr lang="vi-VN" sz="1200" dirty="0"/>
                        <a:t> có thể bị truy cập bởi tất cả các </a:t>
                      </a:r>
                      <a:r>
                        <a:rPr lang="vi-VN" sz="1200" dirty="0" err="1"/>
                        <a:t>thread</a:t>
                      </a:r>
                    </a:p>
                  </a:txBody>
                  <a:tcPr/>
                </a:tc>
                <a:extLst>
                  <a:ext uri="{0D108BD9-81ED-4DB2-BD59-A6C34878D82A}">
                    <a16:rowId xmlns:a16="http://schemas.microsoft.com/office/drawing/2014/main" val="1884982910"/>
                  </a:ext>
                </a:extLst>
              </a:tr>
            </a:tbl>
          </a:graphicData>
        </a:graphic>
      </p:graphicFrame>
    </p:spTree>
    <p:extLst>
      <p:ext uri="{BB962C8B-B14F-4D97-AF65-F5344CB8AC3E}">
        <p14:creationId xmlns:p14="http://schemas.microsoft.com/office/powerpoint/2010/main" val="3102573968"/>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Application>Microsoft Office PowerPoint</Application>
  <PresentationFormat>Màn hình rộng</PresentationFormat>
  <Slides>19</Slides>
  <Notes>0</Notes>
  <HiddenSlides>0</HiddenSlides>
  <ScaleCrop>false</ScaleCrop>
  <HeadingPairs>
    <vt:vector size="4" baseType="variant">
      <vt:variant>
        <vt:lpstr>Chủ đề</vt:lpstr>
      </vt:variant>
      <vt:variant>
        <vt:i4>1</vt:i4>
      </vt:variant>
      <vt:variant>
        <vt:lpstr>Tiêu đề Bản chiếu</vt:lpstr>
      </vt:variant>
      <vt:variant>
        <vt:i4>19</vt:i4>
      </vt:variant>
    </vt:vector>
  </HeadingPairs>
  <TitlesOfParts>
    <vt:vector size="20" baseType="lpstr">
      <vt:lpstr>TM04033917[[fn=Berlin]]_novariants</vt:lpstr>
      <vt:lpstr>Memory layout</vt:lpstr>
      <vt:lpstr>Mục tiêu</vt:lpstr>
      <vt:lpstr>I.1. Text Segment</vt:lpstr>
      <vt:lpstr>Memory layout</vt:lpstr>
      <vt:lpstr>I.2.Initialize data segment</vt:lpstr>
      <vt:lpstr>I.3.Uninitialized Data Segment (BSS)</vt:lpstr>
      <vt:lpstr>I.4.Heap (Dynamic Memory Allocation)</vt:lpstr>
      <vt:lpstr>I.5 Stack (Automatic Variable Storage)</vt:lpstr>
      <vt:lpstr>Bản trình bày PowerPoint</vt:lpstr>
      <vt:lpstr>II.Call stack</vt:lpstr>
      <vt:lpstr>II.Callstack</vt:lpstr>
      <vt:lpstr>II.Callstack</vt:lpstr>
      <vt:lpstr>II.Callstack</vt:lpstr>
      <vt:lpstr>II.Callstack</vt:lpstr>
      <vt:lpstr>II.Callstack</vt:lpstr>
      <vt:lpstr>II.Callstack</vt:lpstr>
      <vt:lpstr>II.Callstack</vt:lpstr>
      <vt:lpstr>III.Recursion</vt:lpstr>
      <vt:lpstr>III.Recursion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revision>40</cp:revision>
  <dcterms:created xsi:type="dcterms:W3CDTF">2023-08-13T14:30:01Z</dcterms:created>
  <dcterms:modified xsi:type="dcterms:W3CDTF">2023-08-15T06:29:07Z</dcterms:modified>
</cp:coreProperties>
</file>