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5" r:id="rId2"/>
    <p:sldId id="256" r:id="rId3"/>
    <p:sldId id="266" r:id="rId4"/>
    <p:sldId id="267" r:id="rId5"/>
    <p:sldId id="272" r:id="rId6"/>
    <p:sldId id="268" r:id="rId7"/>
    <p:sldId id="273" r:id="rId8"/>
    <p:sldId id="269" r:id="rId9"/>
    <p:sldId id="270" r:id="rId10"/>
    <p:sldId id="282" r:id="rId11"/>
    <p:sldId id="271" r:id="rId12"/>
    <p:sldId id="274" r:id="rId13"/>
    <p:sldId id="275" r:id="rId14"/>
    <p:sldId id="276" r:id="rId15"/>
    <p:sldId id="277" r:id="rId16"/>
    <p:sldId id="278" r:id="rId17"/>
    <p:sldId id="261" r:id="rId18"/>
    <p:sldId id="263" r:id="rId19"/>
    <p:sldId id="279" r:id="rId20"/>
    <p:sldId id="280" r:id="rId21"/>
    <p:sldId id="281" r:id="rId22"/>
    <p:sldId id="283" r:id="rId23"/>
    <p:sldId id="28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8/11/2023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8/11/2023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8/11/2023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8/11/2023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8/11/2023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8/11/2023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8/11/2023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8/11/2023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8/11/2023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8/11/2023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8/11/2023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8/11/2023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8/11/2023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8/11/2023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31317-BF9A-2BCB-18FD-681BC2ABC5FD}"/>
              </a:ext>
            </a:extLst>
          </p:cNvPr>
          <p:cNvSpPr>
            <a:spLocks noGrp="1"/>
          </p:cNvSpPr>
          <p:nvPr>
            <p:ph type="ctrTitle"/>
          </p:nvPr>
        </p:nvSpPr>
        <p:spPr/>
        <p:txBody>
          <a:bodyPr/>
          <a:lstStyle/>
          <a:p>
            <a:r>
              <a:rPr lang="en-US" dirty="0"/>
              <a:t>Datatypes </a:t>
            </a:r>
            <a:r>
              <a:rPr lang="en-US"/>
              <a:t>and variables</a:t>
            </a:r>
            <a:endParaRPr lang="en-GB" dirty="0"/>
          </a:p>
        </p:txBody>
      </p:sp>
      <p:sp>
        <p:nvSpPr>
          <p:cNvPr id="3" name="Subtitle 2">
            <a:extLst>
              <a:ext uri="{FF2B5EF4-FFF2-40B4-BE49-F238E27FC236}">
                <a16:creationId xmlns:a16="http://schemas.microsoft.com/office/drawing/2014/main" id="{61C08A26-1979-495B-42A4-B12A04B8768A}"/>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129309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9854B-FFE6-07E9-0E2C-AB0CC3EB2549}"/>
              </a:ext>
            </a:extLst>
          </p:cNvPr>
          <p:cNvSpPr>
            <a:spLocks noGrp="1"/>
          </p:cNvSpPr>
          <p:nvPr>
            <p:ph type="title"/>
          </p:nvPr>
        </p:nvSpPr>
        <p:spPr/>
        <p:txBody>
          <a:bodyPr/>
          <a:lstStyle/>
          <a:p>
            <a:r>
              <a:rPr lang="en-US" dirty="0"/>
              <a:t>II. </a:t>
            </a:r>
            <a:r>
              <a:rPr lang="en-US" dirty="0" err="1"/>
              <a:t>Kiểu</a:t>
            </a:r>
            <a:r>
              <a:rPr lang="en-US" dirty="0"/>
              <a:t> </a:t>
            </a:r>
            <a:r>
              <a:rPr lang="en-US" dirty="0" err="1"/>
              <a:t>dữ</a:t>
            </a:r>
            <a:r>
              <a:rPr lang="en-US" dirty="0"/>
              <a:t> </a:t>
            </a:r>
            <a:r>
              <a:rPr lang="en-US" dirty="0" err="1"/>
              <a:t>liệu</a:t>
            </a:r>
            <a:endParaRPr lang="en-GB" dirty="0"/>
          </a:p>
        </p:txBody>
      </p:sp>
      <p:sp>
        <p:nvSpPr>
          <p:cNvPr id="16" name="TextBox 15">
            <a:extLst>
              <a:ext uri="{FF2B5EF4-FFF2-40B4-BE49-F238E27FC236}">
                <a16:creationId xmlns:a16="http://schemas.microsoft.com/office/drawing/2014/main" id="{3880A699-0CC0-E338-3067-3DB4C74CB486}"/>
              </a:ext>
            </a:extLst>
          </p:cNvPr>
          <p:cNvSpPr txBox="1"/>
          <p:nvPr/>
        </p:nvSpPr>
        <p:spPr>
          <a:xfrm>
            <a:off x="93305" y="2072978"/>
            <a:ext cx="10509608" cy="369332"/>
          </a:xfrm>
          <a:prstGeom prst="rect">
            <a:avLst/>
          </a:prstGeom>
          <a:noFill/>
        </p:spPr>
        <p:txBody>
          <a:bodyPr wrap="none" rtlCol="0">
            <a:spAutoFit/>
          </a:bodyPr>
          <a:lstStyle/>
          <a:p>
            <a:pPr marL="285750" indent="-285750">
              <a:buFont typeface="Arial" panose="020B0604020202020204" pitchFamily="34" charset="0"/>
              <a:buChar char="•"/>
            </a:pPr>
            <a:r>
              <a:rPr lang="en-US" dirty="0" err="1"/>
              <a:t>Nếu</a:t>
            </a:r>
            <a:r>
              <a:rPr lang="en-US" dirty="0"/>
              <a:t> </a:t>
            </a:r>
            <a:r>
              <a:rPr lang="en-US" dirty="0" err="1"/>
              <a:t>một</a:t>
            </a:r>
            <a:r>
              <a:rPr lang="en-US" dirty="0"/>
              <a:t> </a:t>
            </a:r>
            <a:r>
              <a:rPr lang="en-US" dirty="0" err="1"/>
              <a:t>biến</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vượt</a:t>
            </a:r>
            <a:r>
              <a:rPr lang="en-US" dirty="0"/>
              <a:t> </a:t>
            </a:r>
            <a:r>
              <a:rPr lang="en-US" dirty="0" err="1"/>
              <a:t>ra</a:t>
            </a:r>
            <a:r>
              <a:rPr lang="en-US" dirty="0"/>
              <a:t> </a:t>
            </a:r>
            <a:r>
              <a:rPr lang="en-US" dirty="0" err="1"/>
              <a:t>ngoài</a:t>
            </a:r>
            <a:r>
              <a:rPr lang="en-US" dirty="0"/>
              <a:t> </a:t>
            </a:r>
            <a:r>
              <a:rPr lang="en-US" dirty="0" err="1"/>
              <a:t>giá</a:t>
            </a:r>
            <a:r>
              <a:rPr lang="en-US" dirty="0"/>
              <a:t> </a:t>
            </a:r>
            <a:r>
              <a:rPr lang="en-US" dirty="0" err="1"/>
              <a:t>trị</a:t>
            </a:r>
            <a:r>
              <a:rPr lang="en-US" dirty="0"/>
              <a:t> </a:t>
            </a:r>
            <a:r>
              <a:rPr lang="en-US" dirty="0" err="1"/>
              <a:t>tối</a:t>
            </a:r>
            <a:r>
              <a:rPr lang="en-US" dirty="0"/>
              <a:t> </a:t>
            </a:r>
            <a:r>
              <a:rPr lang="en-US" dirty="0" err="1"/>
              <a:t>đa</a:t>
            </a:r>
            <a:r>
              <a:rPr lang="en-US" dirty="0"/>
              <a:t> </a:t>
            </a:r>
            <a:r>
              <a:rPr lang="en-US" dirty="0" err="1"/>
              <a:t>của</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sẽ</a:t>
            </a:r>
            <a:r>
              <a:rPr lang="en-US" dirty="0"/>
              <a:t> </a:t>
            </a:r>
            <a:r>
              <a:rPr lang="en-US" dirty="0" err="1"/>
              <a:t>gây</a:t>
            </a:r>
            <a:r>
              <a:rPr lang="en-US" dirty="0"/>
              <a:t> </a:t>
            </a:r>
            <a:r>
              <a:rPr lang="en-US" dirty="0" err="1"/>
              <a:t>ra</a:t>
            </a:r>
            <a:r>
              <a:rPr lang="en-US" dirty="0"/>
              <a:t> </a:t>
            </a:r>
            <a:r>
              <a:rPr lang="en-US" dirty="0" err="1"/>
              <a:t>hiện</a:t>
            </a:r>
            <a:r>
              <a:rPr lang="en-US" dirty="0"/>
              <a:t> </a:t>
            </a:r>
            <a:r>
              <a:rPr lang="en-US" dirty="0" err="1"/>
              <a:t>tượng</a:t>
            </a:r>
            <a:r>
              <a:rPr lang="en-US" dirty="0"/>
              <a:t> overflow </a:t>
            </a:r>
            <a:endParaRPr lang="en-GB" dirty="0"/>
          </a:p>
        </p:txBody>
      </p:sp>
      <p:pic>
        <p:nvPicPr>
          <p:cNvPr id="6" name="Picture 5">
            <a:extLst>
              <a:ext uri="{FF2B5EF4-FFF2-40B4-BE49-F238E27FC236}">
                <a16:creationId xmlns:a16="http://schemas.microsoft.com/office/drawing/2014/main" id="{F3B64105-70A7-2EFC-9064-2534903E8D22}"/>
              </a:ext>
            </a:extLst>
          </p:cNvPr>
          <p:cNvPicPr>
            <a:picLocks noChangeAspect="1"/>
          </p:cNvPicPr>
          <p:nvPr/>
        </p:nvPicPr>
        <p:blipFill>
          <a:blip r:embed="rId2"/>
          <a:stretch>
            <a:fillRect/>
          </a:stretch>
        </p:blipFill>
        <p:spPr>
          <a:xfrm>
            <a:off x="533596" y="2557463"/>
            <a:ext cx="5190930" cy="1852007"/>
          </a:xfrm>
          <a:prstGeom prst="rect">
            <a:avLst/>
          </a:prstGeom>
        </p:spPr>
      </p:pic>
      <p:sp>
        <p:nvSpPr>
          <p:cNvPr id="7" name="TextBox 6">
            <a:extLst>
              <a:ext uri="{FF2B5EF4-FFF2-40B4-BE49-F238E27FC236}">
                <a16:creationId xmlns:a16="http://schemas.microsoft.com/office/drawing/2014/main" id="{62B77369-0F03-6FD4-6489-168DB9CE2BF9}"/>
              </a:ext>
            </a:extLst>
          </p:cNvPr>
          <p:cNvSpPr txBox="1"/>
          <p:nvPr/>
        </p:nvSpPr>
        <p:spPr>
          <a:xfrm>
            <a:off x="93305" y="4524623"/>
            <a:ext cx="9946954" cy="369332"/>
          </a:xfrm>
          <a:prstGeom prst="rect">
            <a:avLst/>
          </a:prstGeom>
          <a:noFill/>
        </p:spPr>
        <p:txBody>
          <a:bodyPr wrap="none" rtlCol="0">
            <a:spAutoFit/>
          </a:bodyPr>
          <a:lstStyle/>
          <a:p>
            <a:pPr marL="285750" indent="-285750">
              <a:buFont typeface="Arial" panose="020B0604020202020204" pitchFamily="34" charset="0"/>
              <a:buChar char="•"/>
            </a:pPr>
            <a:r>
              <a:rPr lang="en-US" dirty="0" err="1"/>
              <a:t>Nếu</a:t>
            </a:r>
            <a:r>
              <a:rPr lang="en-US" dirty="0"/>
              <a:t> </a:t>
            </a:r>
            <a:r>
              <a:rPr lang="en-US" dirty="0" err="1"/>
              <a:t>một</a:t>
            </a:r>
            <a:r>
              <a:rPr lang="en-US" dirty="0"/>
              <a:t> </a:t>
            </a:r>
            <a:r>
              <a:rPr lang="en-US" dirty="0" err="1"/>
              <a:t>biến</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dưới</a:t>
            </a:r>
            <a:r>
              <a:rPr lang="en-US" dirty="0"/>
              <a:t> </a:t>
            </a:r>
            <a:r>
              <a:rPr lang="en-US" dirty="0" err="1"/>
              <a:t>giá</a:t>
            </a:r>
            <a:r>
              <a:rPr lang="en-US" dirty="0"/>
              <a:t> </a:t>
            </a:r>
            <a:r>
              <a:rPr lang="en-US" dirty="0" err="1"/>
              <a:t>trị</a:t>
            </a:r>
            <a:r>
              <a:rPr lang="en-US" dirty="0"/>
              <a:t> </a:t>
            </a:r>
            <a:r>
              <a:rPr lang="en-US" dirty="0" err="1"/>
              <a:t>tối</a:t>
            </a:r>
            <a:r>
              <a:rPr lang="en-US" dirty="0"/>
              <a:t> </a:t>
            </a:r>
            <a:r>
              <a:rPr lang="en-US" dirty="0" err="1"/>
              <a:t>thiểu</a:t>
            </a:r>
            <a:r>
              <a:rPr lang="en-US" dirty="0"/>
              <a:t> </a:t>
            </a:r>
            <a:r>
              <a:rPr lang="en-US" dirty="0" err="1"/>
              <a:t>của</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sẽ</a:t>
            </a:r>
            <a:r>
              <a:rPr lang="en-US" dirty="0"/>
              <a:t> </a:t>
            </a:r>
            <a:r>
              <a:rPr lang="en-US" dirty="0" err="1"/>
              <a:t>gây</a:t>
            </a:r>
            <a:r>
              <a:rPr lang="en-US" dirty="0"/>
              <a:t> </a:t>
            </a:r>
            <a:r>
              <a:rPr lang="en-US" dirty="0" err="1"/>
              <a:t>ra</a:t>
            </a:r>
            <a:r>
              <a:rPr lang="en-US" dirty="0"/>
              <a:t> </a:t>
            </a:r>
            <a:r>
              <a:rPr lang="en-US" dirty="0" err="1"/>
              <a:t>hiện</a:t>
            </a:r>
            <a:r>
              <a:rPr lang="en-US" dirty="0"/>
              <a:t> </a:t>
            </a:r>
            <a:r>
              <a:rPr lang="en-US" dirty="0" err="1"/>
              <a:t>tượng</a:t>
            </a:r>
            <a:r>
              <a:rPr lang="en-US" dirty="0"/>
              <a:t> underflow</a:t>
            </a:r>
            <a:endParaRPr lang="en-GB" dirty="0"/>
          </a:p>
        </p:txBody>
      </p:sp>
      <p:pic>
        <p:nvPicPr>
          <p:cNvPr id="9" name="Picture 8">
            <a:extLst>
              <a:ext uri="{FF2B5EF4-FFF2-40B4-BE49-F238E27FC236}">
                <a16:creationId xmlns:a16="http://schemas.microsoft.com/office/drawing/2014/main" id="{AA98AF25-C438-5806-1906-C1CA76B6A5CE}"/>
              </a:ext>
            </a:extLst>
          </p:cNvPr>
          <p:cNvPicPr>
            <a:picLocks noChangeAspect="1"/>
          </p:cNvPicPr>
          <p:nvPr/>
        </p:nvPicPr>
        <p:blipFill>
          <a:blip r:embed="rId3"/>
          <a:stretch>
            <a:fillRect/>
          </a:stretch>
        </p:blipFill>
        <p:spPr>
          <a:xfrm>
            <a:off x="533596" y="5009108"/>
            <a:ext cx="6216393" cy="1846454"/>
          </a:xfrm>
          <a:prstGeom prst="rect">
            <a:avLst/>
          </a:prstGeom>
        </p:spPr>
      </p:pic>
    </p:spTree>
    <p:extLst>
      <p:ext uri="{BB962C8B-B14F-4D97-AF65-F5344CB8AC3E}">
        <p14:creationId xmlns:p14="http://schemas.microsoft.com/office/powerpoint/2010/main" val="3853759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9854B-FFE6-07E9-0E2C-AB0CC3EB2549}"/>
              </a:ext>
            </a:extLst>
          </p:cNvPr>
          <p:cNvSpPr>
            <a:spLocks noGrp="1"/>
          </p:cNvSpPr>
          <p:nvPr>
            <p:ph type="title"/>
          </p:nvPr>
        </p:nvSpPr>
        <p:spPr/>
        <p:txBody>
          <a:bodyPr/>
          <a:lstStyle/>
          <a:p>
            <a:r>
              <a:rPr lang="en-US" dirty="0"/>
              <a:t>II. </a:t>
            </a:r>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C++</a:t>
            </a:r>
            <a:endParaRPr lang="en-GB" dirty="0"/>
          </a:p>
        </p:txBody>
      </p:sp>
      <p:sp>
        <p:nvSpPr>
          <p:cNvPr id="16" name="TextBox 15">
            <a:extLst>
              <a:ext uri="{FF2B5EF4-FFF2-40B4-BE49-F238E27FC236}">
                <a16:creationId xmlns:a16="http://schemas.microsoft.com/office/drawing/2014/main" id="{3880A699-0CC0-E338-3067-3DB4C74CB486}"/>
              </a:ext>
            </a:extLst>
          </p:cNvPr>
          <p:cNvSpPr txBox="1"/>
          <p:nvPr/>
        </p:nvSpPr>
        <p:spPr>
          <a:xfrm>
            <a:off x="93305" y="2072978"/>
            <a:ext cx="11635275" cy="4247317"/>
          </a:xfrm>
          <a:prstGeom prst="rect">
            <a:avLst/>
          </a:prstGeom>
          <a:noFill/>
        </p:spPr>
        <p:txBody>
          <a:bodyPr wrap="square" rtlCol="0">
            <a:spAutoFit/>
          </a:bodyPr>
          <a:lstStyle/>
          <a:p>
            <a:pPr marL="285750" indent="-285750">
              <a:buFont typeface="Arial" panose="020B0604020202020204" pitchFamily="34" charset="0"/>
              <a:buChar char="•"/>
            </a:pPr>
            <a:r>
              <a:rPr lang="vi-VN" dirty="0"/>
              <a:t>Các kiểu dữ liệu được xác định bởi người dùng được gọi là kiểu dữ liệu dẫn xuất hoặc kiểu dữ liệu dẫn xuất do người dùng xác định.</a:t>
            </a:r>
            <a:endParaRPr lang="en-US" dirty="0"/>
          </a:p>
          <a:p>
            <a:pPr marL="285750" indent="-285750">
              <a:buFont typeface="Arial" panose="020B0604020202020204" pitchFamily="34" charset="0"/>
              <a:buChar char="•"/>
            </a:pPr>
            <a:r>
              <a:rPr lang="en-US" dirty="0" err="1"/>
              <a:t>Các</a:t>
            </a:r>
            <a:r>
              <a:rPr lang="en-US" dirty="0"/>
              <a:t> </a:t>
            </a:r>
            <a:r>
              <a:rPr lang="en-US" dirty="0" err="1"/>
              <a:t>kiểu</a:t>
            </a:r>
            <a:r>
              <a:rPr lang="en-US" dirty="0"/>
              <a:t> </a:t>
            </a:r>
            <a:r>
              <a:rPr lang="en-US" dirty="0" err="1"/>
              <a:t>này</a:t>
            </a:r>
            <a:r>
              <a:rPr lang="en-US" dirty="0"/>
              <a:t> bao </a:t>
            </a:r>
            <a:r>
              <a:rPr lang="en-US" dirty="0" err="1"/>
              <a:t>gồm</a:t>
            </a:r>
            <a:r>
              <a:rPr lang="en-US" dirty="0"/>
              <a:t>:</a:t>
            </a:r>
          </a:p>
          <a:p>
            <a:pPr marL="800100" lvl="1" indent="-342900">
              <a:buFont typeface="+mj-lt"/>
              <a:buAutoNum type="arabicPeriod"/>
            </a:pPr>
            <a:r>
              <a:rPr lang="en-US" dirty="0"/>
              <a:t>Struct : </a:t>
            </a:r>
            <a:r>
              <a:rPr lang="vi-VN" dirty="0"/>
              <a:t> kiểu dữ liệu có thể được sử dụng để nhóm các mục có thể thuộc các loại khác nhau thành một loại duy nhất.</a:t>
            </a:r>
            <a:r>
              <a:rPr lang="en-US" dirty="0" err="1"/>
              <a:t>Kích</a:t>
            </a:r>
            <a:r>
              <a:rPr lang="en-US" dirty="0"/>
              <a:t> </a:t>
            </a:r>
            <a:r>
              <a:rPr lang="en-US" dirty="0" err="1"/>
              <a:t>thước</a:t>
            </a:r>
            <a:r>
              <a:rPr lang="en-US" dirty="0"/>
              <a:t> </a:t>
            </a:r>
            <a:r>
              <a:rPr lang="en-US" dirty="0" err="1"/>
              <a:t>của</a:t>
            </a:r>
            <a:r>
              <a:rPr lang="en-US" dirty="0"/>
              <a:t> Struct </a:t>
            </a:r>
            <a:r>
              <a:rPr lang="en-US" dirty="0" err="1"/>
              <a:t>bằng</a:t>
            </a:r>
            <a:r>
              <a:rPr lang="en-US" dirty="0"/>
              <a:t> </a:t>
            </a:r>
            <a:r>
              <a:rPr lang="en-US" dirty="0" err="1"/>
              <a:t>tổng</a:t>
            </a:r>
            <a:r>
              <a:rPr lang="en-US" dirty="0"/>
              <a:t> </a:t>
            </a:r>
            <a:r>
              <a:rPr lang="en-US" dirty="0" err="1"/>
              <a:t>kích</a:t>
            </a:r>
            <a:r>
              <a:rPr lang="en-US" dirty="0"/>
              <a:t> </a:t>
            </a:r>
            <a:r>
              <a:rPr lang="en-US" dirty="0" err="1"/>
              <a:t>thước</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và</a:t>
            </a:r>
            <a:r>
              <a:rPr lang="en-US" dirty="0"/>
              <a:t> </a:t>
            </a:r>
            <a:r>
              <a:rPr lang="en-US" dirty="0" err="1"/>
              <a:t>phần</a:t>
            </a:r>
            <a:r>
              <a:rPr lang="en-US" dirty="0"/>
              <a:t> data padding </a:t>
            </a:r>
            <a:r>
              <a:rPr lang="en-US" dirty="0" err="1"/>
              <a:t>theo</a:t>
            </a:r>
            <a:r>
              <a:rPr lang="en-US" dirty="0"/>
              <a:t> </a:t>
            </a:r>
            <a:r>
              <a:rPr lang="en-US" dirty="0" err="1"/>
              <a:t>cơ</a:t>
            </a:r>
            <a:r>
              <a:rPr lang="en-US" dirty="0"/>
              <a:t> </a:t>
            </a:r>
            <a:r>
              <a:rPr lang="en-US" dirty="0" err="1"/>
              <a:t>chế</a:t>
            </a:r>
            <a:r>
              <a:rPr lang="en-US" dirty="0"/>
              <a:t> struct padding, Struct </a:t>
            </a:r>
            <a:r>
              <a:rPr lang="en-US" dirty="0" err="1"/>
              <a:t>rỗng</a:t>
            </a:r>
            <a:r>
              <a:rPr lang="en-US" dirty="0"/>
              <a:t> </a:t>
            </a:r>
            <a:r>
              <a:rPr lang="en-US" dirty="0" err="1"/>
              <a:t>sẽ</a:t>
            </a:r>
            <a:r>
              <a:rPr lang="en-US" dirty="0"/>
              <a:t> </a:t>
            </a:r>
            <a:r>
              <a:rPr lang="en-US" dirty="0" err="1"/>
              <a:t>có</a:t>
            </a:r>
            <a:r>
              <a:rPr lang="en-US" dirty="0"/>
              <a:t> </a:t>
            </a:r>
            <a:r>
              <a:rPr lang="en-US" dirty="0" err="1"/>
              <a:t>kích</a:t>
            </a:r>
            <a:r>
              <a:rPr lang="en-US" dirty="0"/>
              <a:t> </a:t>
            </a:r>
            <a:r>
              <a:rPr lang="en-US" dirty="0" err="1"/>
              <a:t>thước</a:t>
            </a:r>
            <a:r>
              <a:rPr lang="en-US" dirty="0"/>
              <a:t> </a:t>
            </a:r>
            <a:r>
              <a:rPr lang="en-US" dirty="0" err="1"/>
              <a:t>bằng</a:t>
            </a:r>
            <a:r>
              <a:rPr lang="en-US" dirty="0"/>
              <a:t> 1</a:t>
            </a:r>
          </a:p>
          <a:p>
            <a:pPr marL="800100" lvl="1" indent="-342900">
              <a:buFont typeface="+mj-lt"/>
              <a:buAutoNum type="arabicPeriod"/>
            </a:pPr>
            <a:r>
              <a:rPr lang="en-GB" dirty="0"/>
              <a:t>Class  : </a:t>
            </a:r>
            <a:r>
              <a:rPr lang="en-GB" dirty="0" err="1"/>
              <a:t>Nền</a:t>
            </a:r>
            <a:r>
              <a:rPr lang="en-GB" dirty="0"/>
              <a:t> </a:t>
            </a:r>
            <a:r>
              <a:rPr lang="en-GB" dirty="0" err="1"/>
              <a:t>tảng</a:t>
            </a:r>
            <a:r>
              <a:rPr lang="en-GB" dirty="0"/>
              <a:t> </a:t>
            </a:r>
            <a:r>
              <a:rPr lang="en-GB" dirty="0" err="1"/>
              <a:t>của</a:t>
            </a:r>
            <a:r>
              <a:rPr lang="en-GB" dirty="0"/>
              <a:t> OOP,</a:t>
            </a:r>
            <a:r>
              <a:rPr lang="vi-VN" dirty="0"/>
              <a:t> chứa các thành viên dữ liệu và chức năng thành viên của riêng nó, có thể được truy cập và sử dụng bằng cách tạo một thể hiện của lớp đó. Một lớp giống như một bản thiết kế cho một đối tượng.</a:t>
            </a:r>
            <a:r>
              <a:rPr lang="en-US" dirty="0"/>
              <a:t> </a:t>
            </a:r>
            <a:r>
              <a:rPr lang="en-US" dirty="0" err="1"/>
              <a:t>Kích</a:t>
            </a:r>
            <a:r>
              <a:rPr lang="en-US" dirty="0"/>
              <a:t> </a:t>
            </a:r>
            <a:r>
              <a:rPr lang="en-US" dirty="0" err="1"/>
              <a:t>thước</a:t>
            </a:r>
            <a:r>
              <a:rPr lang="en-US" dirty="0"/>
              <a:t> </a:t>
            </a:r>
            <a:r>
              <a:rPr lang="en-US" dirty="0" err="1"/>
              <a:t>của</a:t>
            </a:r>
            <a:r>
              <a:rPr lang="en-US" dirty="0"/>
              <a:t> class </a:t>
            </a:r>
            <a:r>
              <a:rPr lang="en-US" dirty="0" err="1"/>
              <a:t>cũng</a:t>
            </a:r>
            <a:r>
              <a:rPr lang="en-US" dirty="0"/>
              <a:t> </a:t>
            </a:r>
            <a:r>
              <a:rPr lang="en-US" dirty="0" err="1"/>
              <a:t>có</a:t>
            </a:r>
            <a:r>
              <a:rPr lang="en-US" dirty="0"/>
              <a:t> </a:t>
            </a:r>
            <a:r>
              <a:rPr lang="en-US" dirty="0" err="1"/>
              <a:t>cơ</a:t>
            </a:r>
            <a:r>
              <a:rPr lang="en-US" dirty="0"/>
              <a:t> </a:t>
            </a:r>
            <a:r>
              <a:rPr lang="en-US" dirty="0" err="1"/>
              <a:t>chế</a:t>
            </a:r>
            <a:r>
              <a:rPr lang="en-US" dirty="0"/>
              <a:t> </a:t>
            </a:r>
            <a:r>
              <a:rPr lang="en-US" dirty="0" err="1"/>
              <a:t>giống</a:t>
            </a:r>
            <a:r>
              <a:rPr lang="en-US" dirty="0"/>
              <a:t> </a:t>
            </a:r>
            <a:r>
              <a:rPr lang="en-US" dirty="0" err="1"/>
              <a:t>với</a:t>
            </a:r>
            <a:r>
              <a:rPr lang="en-US" dirty="0"/>
              <a:t> struct</a:t>
            </a:r>
            <a:endParaRPr lang="en-GB" dirty="0"/>
          </a:p>
          <a:p>
            <a:pPr marL="800100" lvl="1" indent="-342900">
              <a:buFont typeface="+mj-lt"/>
              <a:buAutoNum type="arabicPeriod"/>
            </a:pPr>
            <a:r>
              <a:rPr lang="en-GB" dirty="0"/>
              <a:t>Union : </a:t>
            </a:r>
            <a:r>
              <a:rPr lang="vi-VN" dirty="0"/>
              <a:t>Giống như Structures, union là một kiểu dữ liệu do người dùng xác định. Trong hợp nhất, tất cả các thành viên chia sẻ cùng một vị trí bộ nhớ.</a:t>
            </a:r>
            <a:r>
              <a:rPr lang="en-US" dirty="0"/>
              <a:t> </a:t>
            </a:r>
            <a:r>
              <a:rPr lang="en-US" dirty="0" err="1"/>
              <a:t>Kích</a:t>
            </a:r>
            <a:r>
              <a:rPr lang="en-US" dirty="0"/>
              <a:t> </a:t>
            </a:r>
            <a:r>
              <a:rPr lang="en-US" dirty="0" err="1"/>
              <a:t>thước</a:t>
            </a:r>
            <a:r>
              <a:rPr lang="en-US" dirty="0"/>
              <a:t> </a:t>
            </a:r>
            <a:r>
              <a:rPr lang="en-US" dirty="0" err="1"/>
              <a:t>của</a:t>
            </a:r>
            <a:r>
              <a:rPr lang="en-US" dirty="0"/>
              <a:t> Union </a:t>
            </a:r>
            <a:r>
              <a:rPr lang="en-US" dirty="0" err="1"/>
              <a:t>phụ</a:t>
            </a:r>
            <a:r>
              <a:rPr lang="en-US" dirty="0"/>
              <a:t> </a:t>
            </a:r>
            <a:r>
              <a:rPr lang="en-US" dirty="0" err="1"/>
              <a:t>thuộc</a:t>
            </a:r>
            <a:r>
              <a:rPr lang="en-US" dirty="0"/>
              <a:t> </a:t>
            </a:r>
            <a:r>
              <a:rPr lang="en-US" dirty="0" err="1"/>
              <a:t>vào</a:t>
            </a:r>
            <a:r>
              <a:rPr lang="en-US" dirty="0"/>
              <a:t> </a:t>
            </a:r>
            <a:r>
              <a:rPr lang="en-US" dirty="0" err="1"/>
              <a:t>kích</a:t>
            </a:r>
            <a:r>
              <a:rPr lang="en-US" dirty="0"/>
              <a:t> </a:t>
            </a:r>
            <a:r>
              <a:rPr lang="en-US" dirty="0" err="1"/>
              <a:t>thước</a:t>
            </a:r>
            <a:r>
              <a:rPr lang="en-US" dirty="0"/>
              <a:t> </a:t>
            </a:r>
            <a:r>
              <a:rPr lang="en-US" dirty="0" err="1"/>
              <a:t>của</a:t>
            </a:r>
            <a:r>
              <a:rPr lang="en-US" dirty="0"/>
              <a:t> </a:t>
            </a:r>
            <a:r>
              <a:rPr lang="en-US" dirty="0" err="1"/>
              <a:t>phần</a:t>
            </a:r>
            <a:r>
              <a:rPr lang="en-US" dirty="0"/>
              <a:t> </a:t>
            </a:r>
            <a:r>
              <a:rPr lang="en-US" dirty="0" err="1"/>
              <a:t>tử</a:t>
            </a:r>
            <a:r>
              <a:rPr lang="en-US" dirty="0"/>
              <a:t> </a:t>
            </a:r>
            <a:r>
              <a:rPr lang="en-US" dirty="0" err="1"/>
              <a:t>lớn</a:t>
            </a:r>
            <a:r>
              <a:rPr lang="en-US" dirty="0"/>
              <a:t> </a:t>
            </a:r>
            <a:r>
              <a:rPr lang="en-US" dirty="0" err="1"/>
              <a:t>nhất</a:t>
            </a:r>
            <a:endParaRPr lang="en-GB" dirty="0"/>
          </a:p>
          <a:p>
            <a:pPr marL="800100" lvl="1" indent="-342900">
              <a:buFont typeface="+mj-lt"/>
              <a:buAutoNum type="arabicPeriod"/>
            </a:pPr>
            <a:r>
              <a:rPr lang="en-GB" dirty="0"/>
              <a:t>Enum : </a:t>
            </a:r>
            <a:r>
              <a:rPr lang="en-GB" dirty="0" err="1"/>
              <a:t>kiểu</a:t>
            </a:r>
            <a:r>
              <a:rPr lang="en-GB" dirty="0"/>
              <a:t> </a:t>
            </a:r>
            <a:r>
              <a:rPr lang="en-GB" dirty="0" err="1"/>
              <a:t>dữ</a:t>
            </a:r>
            <a:r>
              <a:rPr lang="en-GB" dirty="0"/>
              <a:t> </a:t>
            </a:r>
            <a:r>
              <a:rPr lang="en-GB" dirty="0" err="1"/>
              <a:t>liệu</a:t>
            </a:r>
            <a:r>
              <a:rPr lang="en-GB" dirty="0"/>
              <a:t> </a:t>
            </a:r>
            <a:r>
              <a:rPr lang="vi-VN" dirty="0"/>
              <a:t>chủ yếu được sử dụng để gán tên cho các hằng số tích phân, các tên làm cho một chương trình dễ đọc và duy trì.</a:t>
            </a:r>
            <a:r>
              <a:rPr lang="en-US" dirty="0"/>
              <a:t> </a:t>
            </a:r>
            <a:r>
              <a:rPr lang="en-US" dirty="0" err="1"/>
              <a:t>Kích</a:t>
            </a:r>
            <a:r>
              <a:rPr lang="en-US" dirty="0"/>
              <a:t> </a:t>
            </a:r>
            <a:r>
              <a:rPr lang="en-US" dirty="0" err="1"/>
              <a:t>thước</a:t>
            </a:r>
            <a:r>
              <a:rPr lang="en-US" dirty="0"/>
              <a:t> </a:t>
            </a:r>
            <a:r>
              <a:rPr lang="en-US" dirty="0" err="1"/>
              <a:t>của</a:t>
            </a:r>
            <a:r>
              <a:rPr lang="en-US" dirty="0"/>
              <a:t> </a:t>
            </a:r>
            <a:r>
              <a:rPr lang="en-US" dirty="0" err="1"/>
              <a:t>enum</a:t>
            </a:r>
            <a:r>
              <a:rPr lang="en-US" dirty="0"/>
              <a:t> </a:t>
            </a:r>
            <a:r>
              <a:rPr lang="en-US" dirty="0" err="1"/>
              <a:t>luôn</a:t>
            </a:r>
            <a:r>
              <a:rPr lang="en-US" dirty="0"/>
              <a:t> </a:t>
            </a:r>
            <a:r>
              <a:rPr lang="en-US" dirty="0" err="1"/>
              <a:t>là</a:t>
            </a:r>
            <a:r>
              <a:rPr lang="en-US" dirty="0"/>
              <a:t> 4 byte</a:t>
            </a:r>
            <a:endParaRPr lang="en-GB" dirty="0"/>
          </a:p>
          <a:p>
            <a:pPr marL="800100" lvl="1" indent="-342900">
              <a:buFont typeface="+mj-lt"/>
              <a:buAutoNum type="arabicPeriod"/>
            </a:pPr>
            <a:endParaRPr lang="en-GB" dirty="0"/>
          </a:p>
        </p:txBody>
      </p:sp>
    </p:spTree>
    <p:extLst>
      <p:ext uri="{BB962C8B-B14F-4D97-AF65-F5344CB8AC3E}">
        <p14:creationId xmlns:p14="http://schemas.microsoft.com/office/powerpoint/2010/main" val="2879830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9854B-FFE6-07E9-0E2C-AB0CC3EB2549}"/>
              </a:ext>
            </a:extLst>
          </p:cNvPr>
          <p:cNvSpPr>
            <a:spLocks noGrp="1"/>
          </p:cNvSpPr>
          <p:nvPr>
            <p:ph type="title"/>
          </p:nvPr>
        </p:nvSpPr>
        <p:spPr/>
        <p:txBody>
          <a:bodyPr/>
          <a:lstStyle/>
          <a:p>
            <a:r>
              <a:rPr lang="en-US" dirty="0"/>
              <a:t>II. </a:t>
            </a:r>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C++</a:t>
            </a:r>
            <a:endParaRPr lang="en-GB" dirty="0"/>
          </a:p>
        </p:txBody>
      </p:sp>
      <p:sp>
        <p:nvSpPr>
          <p:cNvPr id="16" name="TextBox 15">
            <a:extLst>
              <a:ext uri="{FF2B5EF4-FFF2-40B4-BE49-F238E27FC236}">
                <a16:creationId xmlns:a16="http://schemas.microsoft.com/office/drawing/2014/main" id="{3880A699-0CC0-E338-3067-3DB4C74CB486}"/>
              </a:ext>
            </a:extLst>
          </p:cNvPr>
          <p:cNvSpPr txBox="1"/>
          <p:nvPr/>
        </p:nvSpPr>
        <p:spPr>
          <a:xfrm>
            <a:off x="93305" y="2072978"/>
            <a:ext cx="11635275" cy="369332"/>
          </a:xfrm>
          <a:prstGeom prst="rect">
            <a:avLst/>
          </a:prstGeom>
          <a:noFill/>
        </p:spPr>
        <p:txBody>
          <a:bodyPr wrap="square" rtlCol="0">
            <a:spAutoFit/>
          </a:bodyPr>
          <a:lstStyle/>
          <a:p>
            <a:pPr marL="800100" lvl="1" indent="-342900">
              <a:buFont typeface="+mj-lt"/>
              <a:buAutoNum type="arabicPeriod"/>
            </a:pPr>
            <a:r>
              <a:rPr lang="en-US" dirty="0"/>
              <a:t>Struct</a:t>
            </a:r>
            <a:endParaRPr lang="en-GB" dirty="0"/>
          </a:p>
        </p:txBody>
      </p:sp>
      <p:pic>
        <p:nvPicPr>
          <p:cNvPr id="4" name="Picture 3">
            <a:extLst>
              <a:ext uri="{FF2B5EF4-FFF2-40B4-BE49-F238E27FC236}">
                <a16:creationId xmlns:a16="http://schemas.microsoft.com/office/drawing/2014/main" id="{8E6ED0E7-0D49-6726-3BE1-244AC9E14776}"/>
              </a:ext>
            </a:extLst>
          </p:cNvPr>
          <p:cNvPicPr>
            <a:picLocks noChangeAspect="1"/>
          </p:cNvPicPr>
          <p:nvPr/>
        </p:nvPicPr>
        <p:blipFill>
          <a:blip r:embed="rId2"/>
          <a:stretch>
            <a:fillRect/>
          </a:stretch>
        </p:blipFill>
        <p:spPr>
          <a:xfrm>
            <a:off x="1662963" y="2494797"/>
            <a:ext cx="7648575" cy="3609975"/>
          </a:xfrm>
          <a:prstGeom prst="rect">
            <a:avLst/>
          </a:prstGeom>
        </p:spPr>
      </p:pic>
    </p:spTree>
    <p:extLst>
      <p:ext uri="{BB962C8B-B14F-4D97-AF65-F5344CB8AC3E}">
        <p14:creationId xmlns:p14="http://schemas.microsoft.com/office/powerpoint/2010/main" val="2421311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9854B-FFE6-07E9-0E2C-AB0CC3EB2549}"/>
              </a:ext>
            </a:extLst>
          </p:cNvPr>
          <p:cNvSpPr>
            <a:spLocks noGrp="1"/>
          </p:cNvSpPr>
          <p:nvPr>
            <p:ph type="title"/>
          </p:nvPr>
        </p:nvSpPr>
        <p:spPr/>
        <p:txBody>
          <a:bodyPr/>
          <a:lstStyle/>
          <a:p>
            <a:r>
              <a:rPr lang="en-US" dirty="0"/>
              <a:t>II. </a:t>
            </a:r>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C++</a:t>
            </a:r>
            <a:endParaRPr lang="en-GB" dirty="0"/>
          </a:p>
        </p:txBody>
      </p:sp>
      <p:sp>
        <p:nvSpPr>
          <p:cNvPr id="16" name="TextBox 15">
            <a:extLst>
              <a:ext uri="{FF2B5EF4-FFF2-40B4-BE49-F238E27FC236}">
                <a16:creationId xmlns:a16="http://schemas.microsoft.com/office/drawing/2014/main" id="{3880A699-0CC0-E338-3067-3DB4C74CB486}"/>
              </a:ext>
            </a:extLst>
          </p:cNvPr>
          <p:cNvSpPr txBox="1"/>
          <p:nvPr/>
        </p:nvSpPr>
        <p:spPr>
          <a:xfrm>
            <a:off x="93305" y="2072978"/>
            <a:ext cx="11635275" cy="369332"/>
          </a:xfrm>
          <a:prstGeom prst="rect">
            <a:avLst/>
          </a:prstGeom>
          <a:noFill/>
        </p:spPr>
        <p:txBody>
          <a:bodyPr wrap="square" rtlCol="0">
            <a:spAutoFit/>
          </a:bodyPr>
          <a:lstStyle/>
          <a:p>
            <a:pPr lvl="1"/>
            <a:r>
              <a:rPr lang="en-US" dirty="0"/>
              <a:t>2. Class</a:t>
            </a:r>
            <a:endParaRPr lang="en-GB" dirty="0"/>
          </a:p>
        </p:txBody>
      </p:sp>
      <p:pic>
        <p:nvPicPr>
          <p:cNvPr id="6" name="Picture 5">
            <a:extLst>
              <a:ext uri="{FF2B5EF4-FFF2-40B4-BE49-F238E27FC236}">
                <a16:creationId xmlns:a16="http://schemas.microsoft.com/office/drawing/2014/main" id="{C97D40F9-B129-4382-89DE-41291A03E480}"/>
              </a:ext>
            </a:extLst>
          </p:cNvPr>
          <p:cNvPicPr>
            <a:picLocks noChangeAspect="1"/>
          </p:cNvPicPr>
          <p:nvPr/>
        </p:nvPicPr>
        <p:blipFill>
          <a:blip r:embed="rId2"/>
          <a:stretch>
            <a:fillRect/>
          </a:stretch>
        </p:blipFill>
        <p:spPr>
          <a:xfrm>
            <a:off x="1505533" y="2442310"/>
            <a:ext cx="6406826" cy="4191937"/>
          </a:xfrm>
          <a:prstGeom prst="rect">
            <a:avLst/>
          </a:prstGeom>
        </p:spPr>
      </p:pic>
    </p:spTree>
    <p:extLst>
      <p:ext uri="{BB962C8B-B14F-4D97-AF65-F5344CB8AC3E}">
        <p14:creationId xmlns:p14="http://schemas.microsoft.com/office/powerpoint/2010/main" val="4230981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9854B-FFE6-07E9-0E2C-AB0CC3EB2549}"/>
              </a:ext>
            </a:extLst>
          </p:cNvPr>
          <p:cNvSpPr>
            <a:spLocks noGrp="1"/>
          </p:cNvSpPr>
          <p:nvPr>
            <p:ph type="title"/>
          </p:nvPr>
        </p:nvSpPr>
        <p:spPr/>
        <p:txBody>
          <a:bodyPr/>
          <a:lstStyle/>
          <a:p>
            <a:r>
              <a:rPr lang="en-US" dirty="0"/>
              <a:t>II. </a:t>
            </a:r>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C++</a:t>
            </a:r>
            <a:endParaRPr lang="en-GB" dirty="0"/>
          </a:p>
        </p:txBody>
      </p:sp>
      <p:sp>
        <p:nvSpPr>
          <p:cNvPr id="16" name="TextBox 15">
            <a:extLst>
              <a:ext uri="{FF2B5EF4-FFF2-40B4-BE49-F238E27FC236}">
                <a16:creationId xmlns:a16="http://schemas.microsoft.com/office/drawing/2014/main" id="{3880A699-0CC0-E338-3067-3DB4C74CB486}"/>
              </a:ext>
            </a:extLst>
          </p:cNvPr>
          <p:cNvSpPr txBox="1"/>
          <p:nvPr/>
        </p:nvSpPr>
        <p:spPr>
          <a:xfrm>
            <a:off x="93305" y="2072978"/>
            <a:ext cx="11635275" cy="369332"/>
          </a:xfrm>
          <a:prstGeom prst="rect">
            <a:avLst/>
          </a:prstGeom>
          <a:noFill/>
        </p:spPr>
        <p:txBody>
          <a:bodyPr wrap="square" rtlCol="0">
            <a:spAutoFit/>
          </a:bodyPr>
          <a:lstStyle/>
          <a:p>
            <a:pPr lvl="1"/>
            <a:r>
              <a:rPr lang="en-US" dirty="0"/>
              <a:t>3. Union</a:t>
            </a:r>
            <a:endParaRPr lang="en-GB" dirty="0"/>
          </a:p>
        </p:txBody>
      </p:sp>
      <p:pic>
        <p:nvPicPr>
          <p:cNvPr id="4" name="Picture 3">
            <a:extLst>
              <a:ext uri="{FF2B5EF4-FFF2-40B4-BE49-F238E27FC236}">
                <a16:creationId xmlns:a16="http://schemas.microsoft.com/office/drawing/2014/main" id="{E3A8941B-C511-CCAF-F3C1-3A1092B144A6}"/>
              </a:ext>
            </a:extLst>
          </p:cNvPr>
          <p:cNvPicPr>
            <a:picLocks noChangeAspect="1"/>
          </p:cNvPicPr>
          <p:nvPr/>
        </p:nvPicPr>
        <p:blipFill>
          <a:blip r:embed="rId2"/>
          <a:stretch>
            <a:fillRect/>
          </a:stretch>
        </p:blipFill>
        <p:spPr>
          <a:xfrm>
            <a:off x="1569437" y="2442310"/>
            <a:ext cx="8683010" cy="4044684"/>
          </a:xfrm>
          <a:prstGeom prst="rect">
            <a:avLst/>
          </a:prstGeom>
        </p:spPr>
      </p:pic>
    </p:spTree>
    <p:extLst>
      <p:ext uri="{BB962C8B-B14F-4D97-AF65-F5344CB8AC3E}">
        <p14:creationId xmlns:p14="http://schemas.microsoft.com/office/powerpoint/2010/main" val="2125299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9854B-FFE6-07E9-0E2C-AB0CC3EB2549}"/>
              </a:ext>
            </a:extLst>
          </p:cNvPr>
          <p:cNvSpPr>
            <a:spLocks noGrp="1"/>
          </p:cNvSpPr>
          <p:nvPr>
            <p:ph type="title"/>
          </p:nvPr>
        </p:nvSpPr>
        <p:spPr/>
        <p:txBody>
          <a:bodyPr/>
          <a:lstStyle/>
          <a:p>
            <a:r>
              <a:rPr lang="en-US" dirty="0"/>
              <a:t>II. </a:t>
            </a:r>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C++</a:t>
            </a:r>
            <a:endParaRPr lang="en-GB" dirty="0"/>
          </a:p>
        </p:txBody>
      </p:sp>
      <p:sp>
        <p:nvSpPr>
          <p:cNvPr id="16" name="TextBox 15">
            <a:extLst>
              <a:ext uri="{FF2B5EF4-FFF2-40B4-BE49-F238E27FC236}">
                <a16:creationId xmlns:a16="http://schemas.microsoft.com/office/drawing/2014/main" id="{3880A699-0CC0-E338-3067-3DB4C74CB486}"/>
              </a:ext>
            </a:extLst>
          </p:cNvPr>
          <p:cNvSpPr txBox="1"/>
          <p:nvPr/>
        </p:nvSpPr>
        <p:spPr>
          <a:xfrm>
            <a:off x="93305" y="2072978"/>
            <a:ext cx="11635275" cy="369332"/>
          </a:xfrm>
          <a:prstGeom prst="rect">
            <a:avLst/>
          </a:prstGeom>
          <a:noFill/>
        </p:spPr>
        <p:txBody>
          <a:bodyPr wrap="square" rtlCol="0">
            <a:spAutoFit/>
          </a:bodyPr>
          <a:lstStyle/>
          <a:p>
            <a:pPr lvl="1"/>
            <a:r>
              <a:rPr lang="en-US" dirty="0"/>
              <a:t>4.Enum</a:t>
            </a:r>
            <a:endParaRPr lang="en-GB" dirty="0"/>
          </a:p>
        </p:txBody>
      </p:sp>
      <p:pic>
        <p:nvPicPr>
          <p:cNvPr id="5" name="Picture 4">
            <a:extLst>
              <a:ext uri="{FF2B5EF4-FFF2-40B4-BE49-F238E27FC236}">
                <a16:creationId xmlns:a16="http://schemas.microsoft.com/office/drawing/2014/main" id="{271A1B1D-3141-581C-DC32-B94978987A68}"/>
              </a:ext>
            </a:extLst>
          </p:cNvPr>
          <p:cNvPicPr>
            <a:picLocks noChangeAspect="1"/>
          </p:cNvPicPr>
          <p:nvPr/>
        </p:nvPicPr>
        <p:blipFill>
          <a:blip r:embed="rId2"/>
          <a:stretch>
            <a:fillRect/>
          </a:stretch>
        </p:blipFill>
        <p:spPr>
          <a:xfrm>
            <a:off x="1618255" y="2442310"/>
            <a:ext cx="6490048" cy="4318410"/>
          </a:xfrm>
          <a:prstGeom prst="rect">
            <a:avLst/>
          </a:prstGeom>
        </p:spPr>
      </p:pic>
    </p:spTree>
    <p:extLst>
      <p:ext uri="{BB962C8B-B14F-4D97-AF65-F5344CB8AC3E}">
        <p14:creationId xmlns:p14="http://schemas.microsoft.com/office/powerpoint/2010/main" val="865092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9854B-FFE6-07E9-0E2C-AB0CC3EB2549}"/>
              </a:ext>
            </a:extLst>
          </p:cNvPr>
          <p:cNvSpPr>
            <a:spLocks noGrp="1"/>
          </p:cNvSpPr>
          <p:nvPr>
            <p:ph type="title"/>
          </p:nvPr>
        </p:nvSpPr>
        <p:spPr/>
        <p:txBody>
          <a:bodyPr/>
          <a:lstStyle/>
          <a:p>
            <a:r>
              <a:rPr lang="en-US" dirty="0"/>
              <a:t>II. </a:t>
            </a:r>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C++</a:t>
            </a:r>
            <a:endParaRPr lang="en-GB" dirty="0"/>
          </a:p>
        </p:txBody>
      </p:sp>
      <p:sp>
        <p:nvSpPr>
          <p:cNvPr id="16" name="TextBox 15">
            <a:extLst>
              <a:ext uri="{FF2B5EF4-FFF2-40B4-BE49-F238E27FC236}">
                <a16:creationId xmlns:a16="http://schemas.microsoft.com/office/drawing/2014/main" id="{3880A699-0CC0-E338-3067-3DB4C74CB486}"/>
              </a:ext>
            </a:extLst>
          </p:cNvPr>
          <p:cNvSpPr txBox="1"/>
          <p:nvPr/>
        </p:nvSpPr>
        <p:spPr>
          <a:xfrm>
            <a:off x="93305" y="2072978"/>
            <a:ext cx="11635275" cy="4247317"/>
          </a:xfrm>
          <a:prstGeom prst="rect">
            <a:avLst/>
          </a:prstGeom>
          <a:noFill/>
        </p:spPr>
        <p:txBody>
          <a:bodyPr wrap="square" rtlCol="0">
            <a:spAutoFit/>
          </a:bodyPr>
          <a:lstStyle/>
          <a:p>
            <a:pPr marL="742950" lvl="1" indent="-285750">
              <a:buFont typeface="Arial" panose="020B0604020202020204" pitchFamily="34" charset="0"/>
              <a:buChar char="•"/>
            </a:pPr>
            <a:r>
              <a:rPr lang="en-US" dirty="0" err="1"/>
              <a:t>Cơ</a:t>
            </a:r>
            <a:r>
              <a:rPr lang="en-US" dirty="0"/>
              <a:t> </a:t>
            </a:r>
            <a:r>
              <a:rPr lang="en-US" dirty="0" err="1"/>
              <a:t>chế</a:t>
            </a:r>
            <a:r>
              <a:rPr lang="en-US" dirty="0"/>
              <a:t> data structure alignment </a:t>
            </a:r>
            <a:r>
              <a:rPr lang="vi-VN" dirty="0"/>
              <a:t>là cách mà các trình biên dịch và máy tính xử lý dữ liệu cấu trúc để tối ưu hóa hiệu suất và truy cập dữ liệu</a:t>
            </a:r>
            <a:r>
              <a:rPr lang="en-US" dirty="0"/>
              <a:t>:</a:t>
            </a:r>
          </a:p>
          <a:p>
            <a:pPr marL="1257300" lvl="2" indent="-342900">
              <a:buFont typeface="+mj-lt"/>
              <a:buAutoNum type="arabicPeriod"/>
            </a:pPr>
            <a:r>
              <a:rPr lang="vi-VN" dirty="0"/>
              <a:t>Padding (Đệm):</a:t>
            </a:r>
          </a:p>
          <a:p>
            <a:pPr lvl="3"/>
            <a:r>
              <a:rPr lang="vi-VN" dirty="0"/>
              <a:t>Padding là việc thêm dữ liệu trống vào giữa các biến thành viên của cấu trúc để đảm bảo rằng mỗi biến đều được đặt tại một vị trí có thể truy cập hiệu quả. Điều này là do một số kiến thức chung của máy tính: một số kiến thức yêu cầu dữ liệu nằm trên các địa chỉ có số byte là bội số của một giá trị gọi là "alignment".</a:t>
            </a:r>
            <a:endParaRPr lang="en-GB" dirty="0"/>
          </a:p>
          <a:p>
            <a:pPr marL="1257300" lvl="2" indent="-342900">
              <a:buFont typeface="+mj-lt"/>
              <a:buAutoNum type="arabicPeriod"/>
            </a:pPr>
            <a:r>
              <a:rPr lang="vi-VN" dirty="0"/>
              <a:t>Alignment (Chuẩn định vị):</a:t>
            </a:r>
          </a:p>
          <a:p>
            <a:pPr lvl="3"/>
            <a:r>
              <a:rPr lang="vi-VN" dirty="0"/>
              <a:t>Alignment là độ lệch tối thiểu giữa địa chỉ bắt đầu của một biến và một alignment boundary (địa chỉ có số byte là bội số của alignment). Alignment thường được xác định bởi kiểu dữ liệu, và các biến phải được đặt sao cho bắt đầu tại các địa chỉ có alignment phù hợp.</a:t>
            </a:r>
          </a:p>
          <a:p>
            <a:pPr lvl="3"/>
            <a:r>
              <a:rPr lang="vi-VN" dirty="0"/>
              <a:t>Ví dụ, nếu một kiến thức máy tính yêu cầu alignment là 4 bytes, một biến int sẽ được đặt tại một địa chỉ có số byte là bội số của 4 (ví dụ: 0, 4, 8, ...). Nếu padding không được sử dụng, có thể xảy ra trường hợp một biến int không nằm trên vị trí alignment phù hợp, dẫn đến truy cập chậm hơn hoặc lỗi.</a:t>
            </a:r>
            <a:endParaRPr lang="en-US" dirty="0"/>
          </a:p>
        </p:txBody>
      </p:sp>
    </p:spTree>
    <p:extLst>
      <p:ext uri="{BB962C8B-B14F-4D97-AF65-F5344CB8AC3E}">
        <p14:creationId xmlns:p14="http://schemas.microsoft.com/office/powerpoint/2010/main" val="1646968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930EDA8-3AFD-AEA2-84FA-EE7CD90362BF}"/>
              </a:ext>
            </a:extLst>
          </p:cNvPr>
          <p:cNvPicPr>
            <a:picLocks noChangeAspect="1"/>
          </p:cNvPicPr>
          <p:nvPr/>
        </p:nvPicPr>
        <p:blipFill>
          <a:blip r:embed="rId2"/>
          <a:stretch>
            <a:fillRect/>
          </a:stretch>
        </p:blipFill>
        <p:spPr>
          <a:xfrm>
            <a:off x="1402702" y="469640"/>
            <a:ext cx="9144000" cy="5638800"/>
          </a:xfrm>
          <a:prstGeom prst="rect">
            <a:avLst/>
          </a:prstGeom>
        </p:spPr>
      </p:pic>
    </p:spTree>
    <p:extLst>
      <p:ext uri="{BB962C8B-B14F-4D97-AF65-F5344CB8AC3E}">
        <p14:creationId xmlns:p14="http://schemas.microsoft.com/office/powerpoint/2010/main" val="659118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6ADA6-98FE-A30A-0D22-E7B4CA309A4B}"/>
              </a:ext>
            </a:extLst>
          </p:cNvPr>
          <p:cNvSpPr>
            <a:spLocks noGrp="1"/>
          </p:cNvSpPr>
          <p:nvPr>
            <p:ph type="title"/>
          </p:nvPr>
        </p:nvSpPr>
        <p:spPr/>
        <p:txBody>
          <a:bodyPr/>
          <a:lstStyle/>
          <a:p>
            <a:r>
              <a:rPr lang="en-US" dirty="0"/>
              <a:t>III. Store classes</a:t>
            </a:r>
            <a:endParaRPr lang="en-GB" dirty="0"/>
          </a:p>
        </p:txBody>
      </p:sp>
      <p:sp>
        <p:nvSpPr>
          <p:cNvPr id="3" name="TextBox 2">
            <a:extLst>
              <a:ext uri="{FF2B5EF4-FFF2-40B4-BE49-F238E27FC236}">
                <a16:creationId xmlns:a16="http://schemas.microsoft.com/office/drawing/2014/main" id="{BAA54825-3FAD-E3FF-648B-F0D6C321AE70}"/>
              </a:ext>
            </a:extLst>
          </p:cNvPr>
          <p:cNvSpPr txBox="1"/>
          <p:nvPr/>
        </p:nvSpPr>
        <p:spPr>
          <a:xfrm>
            <a:off x="680321" y="2258009"/>
            <a:ext cx="10898969" cy="3693319"/>
          </a:xfrm>
          <a:prstGeom prst="rect">
            <a:avLst/>
          </a:prstGeom>
          <a:noFill/>
        </p:spPr>
        <p:txBody>
          <a:bodyPr wrap="square" rtlCol="0">
            <a:spAutoFit/>
          </a:bodyPr>
          <a:lstStyle/>
          <a:p>
            <a:pPr marL="285750" indent="-285750">
              <a:buFont typeface="Arial" panose="020B0604020202020204" pitchFamily="34" charset="0"/>
              <a:buChar char="•"/>
            </a:pPr>
            <a:r>
              <a:rPr lang="en-US" dirty="0" err="1"/>
              <a:t>Timelife</a:t>
            </a:r>
            <a:r>
              <a:rPr lang="en-US" dirty="0"/>
              <a:t> </a:t>
            </a:r>
            <a:r>
              <a:rPr lang="en-US" dirty="0" err="1"/>
              <a:t>của</a:t>
            </a:r>
            <a:r>
              <a:rPr lang="en-US" dirty="0"/>
              <a:t> </a:t>
            </a:r>
            <a:r>
              <a:rPr lang="en-US" dirty="0" err="1"/>
              <a:t>biến</a:t>
            </a:r>
            <a:r>
              <a:rPr lang="en-US" dirty="0"/>
              <a:t> </a:t>
            </a:r>
            <a:r>
              <a:rPr lang="en-US" dirty="0" err="1"/>
              <a:t>là</a:t>
            </a:r>
            <a:r>
              <a:rPr lang="en-US" dirty="0"/>
              <a:t> </a:t>
            </a:r>
            <a:r>
              <a:rPr lang="en-US" dirty="0" err="1"/>
              <a:t>thời</a:t>
            </a:r>
            <a:r>
              <a:rPr lang="en-US" dirty="0"/>
              <a:t> </a:t>
            </a:r>
            <a:r>
              <a:rPr lang="en-US" dirty="0" err="1"/>
              <a:t>gian</a:t>
            </a:r>
            <a:r>
              <a:rPr lang="en-US" dirty="0"/>
              <a:t> </a:t>
            </a:r>
            <a:r>
              <a:rPr lang="en-US" dirty="0" err="1"/>
              <a:t>mà</a:t>
            </a:r>
            <a:r>
              <a:rPr lang="en-US" dirty="0"/>
              <a:t> </a:t>
            </a:r>
            <a:r>
              <a:rPr lang="en-US" dirty="0" err="1"/>
              <a:t>biến</a:t>
            </a:r>
            <a:r>
              <a:rPr lang="en-US" dirty="0"/>
              <a:t> </a:t>
            </a:r>
            <a:r>
              <a:rPr lang="en-US" dirty="0" err="1"/>
              <a:t>đó</a:t>
            </a:r>
            <a:r>
              <a:rPr lang="en-US" dirty="0"/>
              <a:t> </a:t>
            </a:r>
            <a:r>
              <a:rPr lang="en-US" dirty="0" err="1"/>
              <a:t>được</a:t>
            </a:r>
            <a:r>
              <a:rPr lang="en-US" dirty="0"/>
              <a:t> </a:t>
            </a:r>
            <a:r>
              <a:rPr lang="en-US" dirty="0" err="1"/>
              <a:t>cấp</a:t>
            </a:r>
            <a:r>
              <a:rPr lang="en-US" dirty="0"/>
              <a:t> </a:t>
            </a:r>
            <a:r>
              <a:rPr lang="en-US" dirty="0" err="1"/>
              <a:t>phát</a:t>
            </a:r>
            <a:r>
              <a:rPr lang="en-US" dirty="0"/>
              <a:t> </a:t>
            </a:r>
            <a:r>
              <a:rPr lang="en-US" dirty="0" err="1"/>
              <a:t>bộ</a:t>
            </a:r>
            <a:r>
              <a:rPr lang="en-US" dirty="0"/>
              <a:t> </a:t>
            </a:r>
            <a:r>
              <a:rPr lang="en-US" dirty="0" err="1"/>
              <a:t>nhớ</a:t>
            </a:r>
            <a:endParaRPr lang="en-US" dirty="0"/>
          </a:p>
          <a:p>
            <a:pPr marL="285750" indent="-285750">
              <a:buFont typeface="Arial" panose="020B0604020202020204" pitchFamily="34" charset="0"/>
              <a:buChar char="•"/>
            </a:pPr>
            <a:r>
              <a:rPr lang="en-US" dirty="0"/>
              <a:t>Scope </a:t>
            </a:r>
            <a:r>
              <a:rPr lang="en-US" dirty="0" err="1"/>
              <a:t>làphạm</a:t>
            </a:r>
            <a:r>
              <a:rPr lang="en-US" dirty="0"/>
              <a:t> vi </a:t>
            </a:r>
            <a:r>
              <a:rPr lang="en-US" dirty="0" err="1"/>
              <a:t>biến</a:t>
            </a:r>
            <a:r>
              <a:rPr lang="en-US" dirty="0"/>
              <a:t> </a:t>
            </a:r>
            <a:r>
              <a:rPr lang="en-US" dirty="0" err="1"/>
              <a:t>đó</a:t>
            </a:r>
            <a:r>
              <a:rPr lang="en-US" dirty="0"/>
              <a:t> </a:t>
            </a:r>
            <a:r>
              <a:rPr lang="en-US" dirty="0" err="1"/>
              <a:t>hoạt</a:t>
            </a:r>
            <a:r>
              <a:rPr lang="en-US" dirty="0"/>
              <a:t> </a:t>
            </a:r>
            <a:r>
              <a:rPr lang="en-US" dirty="0" err="1"/>
              <a:t>động</a:t>
            </a:r>
            <a:r>
              <a:rPr lang="en-US" dirty="0"/>
              <a:t> </a:t>
            </a:r>
            <a:r>
              <a:rPr lang="en-US" dirty="0" err="1"/>
              <a:t>được</a:t>
            </a:r>
            <a:r>
              <a:rPr lang="en-US" dirty="0"/>
              <a:t> </a:t>
            </a:r>
          </a:p>
          <a:p>
            <a:pPr marL="285750" indent="-285750">
              <a:buFont typeface="Arial" panose="020B0604020202020204" pitchFamily="34" charset="0"/>
              <a:buChar char="•"/>
            </a:pPr>
            <a:r>
              <a:rPr lang="en-US" dirty="0" err="1"/>
              <a:t>Biến</a:t>
            </a:r>
            <a:r>
              <a:rPr lang="en-US" dirty="0"/>
              <a:t> local : </a:t>
            </a:r>
            <a:r>
              <a:rPr lang="vi-VN" dirty="0"/>
              <a:t>Biến được khai báo trong một hàm hoặc một khối lệnh. Thời gian sống của biến này chỉ tồn tại trong phạm vi của hàm hoặc khối lệnh đó.</a:t>
            </a:r>
            <a:endParaRPr lang="en-US" dirty="0"/>
          </a:p>
          <a:p>
            <a:pPr marL="285750" indent="-285750">
              <a:buFont typeface="Arial" panose="020B0604020202020204" pitchFamily="34" charset="0"/>
              <a:buChar char="•"/>
            </a:pPr>
            <a:r>
              <a:rPr lang="en-US" dirty="0" err="1"/>
              <a:t>Biến</a:t>
            </a:r>
            <a:r>
              <a:rPr lang="en-US" dirty="0"/>
              <a:t> global: </a:t>
            </a:r>
            <a:r>
              <a:rPr lang="vi-VN" dirty="0"/>
              <a:t>Biến được khai báo ngoài tất cả các hàm và khối lệnh. Thời gian sống của biến này kéo dài từ khi chương trình bắt đầu chạy đến khi kết thúc chương trình</a:t>
            </a:r>
            <a:endParaRPr lang="en-US" dirty="0"/>
          </a:p>
          <a:p>
            <a:pPr marL="285750" indent="-285750">
              <a:buFont typeface="Arial" panose="020B0604020202020204" pitchFamily="34" charset="0"/>
              <a:buChar char="•"/>
            </a:pPr>
            <a:r>
              <a:rPr lang="en-US" dirty="0"/>
              <a:t>C++ </a:t>
            </a:r>
            <a:r>
              <a:rPr lang="en-US" dirty="0" err="1"/>
              <a:t>cung</a:t>
            </a:r>
            <a:r>
              <a:rPr lang="en-US" dirty="0"/>
              <a:t> </a:t>
            </a:r>
            <a:r>
              <a:rPr lang="en-US" dirty="0" err="1"/>
              <a:t>cấp</a:t>
            </a:r>
            <a:r>
              <a:rPr lang="en-US" dirty="0"/>
              <a:t> </a:t>
            </a:r>
            <a:r>
              <a:rPr lang="en-US" dirty="0" err="1"/>
              <a:t>các</a:t>
            </a:r>
            <a:r>
              <a:rPr lang="en-US" dirty="0"/>
              <a:t> </a:t>
            </a:r>
            <a:r>
              <a:rPr lang="en-US" dirty="0" err="1"/>
              <a:t>lớp</a:t>
            </a:r>
            <a:r>
              <a:rPr lang="en-US" dirty="0"/>
              <a:t> </a:t>
            </a:r>
            <a:r>
              <a:rPr lang="en-US" dirty="0" err="1"/>
              <a:t>lưu</a:t>
            </a:r>
            <a:r>
              <a:rPr lang="en-US" dirty="0"/>
              <a:t> </a:t>
            </a:r>
            <a:r>
              <a:rPr lang="en-US" dirty="0" err="1"/>
              <a:t>trữ</a:t>
            </a:r>
            <a:r>
              <a:rPr lang="en-US" dirty="0"/>
              <a:t> </a:t>
            </a:r>
            <a:r>
              <a:rPr lang="en-US" dirty="0" err="1"/>
              <a:t>để</a:t>
            </a:r>
            <a:r>
              <a:rPr lang="en-US" dirty="0"/>
              <a:t> </a:t>
            </a:r>
            <a:r>
              <a:rPr lang="en-US" dirty="0" err="1"/>
              <a:t>quản</a:t>
            </a:r>
            <a:r>
              <a:rPr lang="en-US" dirty="0"/>
              <a:t> </a:t>
            </a:r>
            <a:r>
              <a:rPr lang="en-US" dirty="0" err="1"/>
              <a:t>lí</a:t>
            </a:r>
            <a:r>
              <a:rPr lang="en-US" dirty="0"/>
              <a:t> </a:t>
            </a:r>
            <a:r>
              <a:rPr lang="en-US" dirty="0" err="1"/>
              <a:t>vùng</a:t>
            </a:r>
            <a:r>
              <a:rPr lang="en-US" dirty="0"/>
              <a:t> </a:t>
            </a:r>
            <a:r>
              <a:rPr lang="en-US" dirty="0" err="1"/>
              <a:t>nhớ</a:t>
            </a:r>
            <a:r>
              <a:rPr lang="en-US" dirty="0"/>
              <a:t> </a:t>
            </a:r>
            <a:r>
              <a:rPr lang="en-US" dirty="0" err="1"/>
              <a:t>và</a:t>
            </a:r>
            <a:r>
              <a:rPr lang="en-US" dirty="0"/>
              <a:t> </a:t>
            </a:r>
            <a:r>
              <a:rPr lang="en-US" dirty="0" err="1"/>
              <a:t>vòng</a:t>
            </a:r>
            <a:r>
              <a:rPr lang="en-US" dirty="0"/>
              <a:t> </a:t>
            </a:r>
            <a:r>
              <a:rPr lang="en-US" dirty="0" err="1"/>
              <a:t>đời</a:t>
            </a:r>
            <a:r>
              <a:rPr lang="en-US" dirty="0"/>
              <a:t> </a:t>
            </a:r>
            <a:r>
              <a:rPr lang="en-US" dirty="0" err="1"/>
              <a:t>của</a:t>
            </a:r>
            <a:r>
              <a:rPr lang="en-US" dirty="0"/>
              <a:t> </a:t>
            </a:r>
            <a:r>
              <a:rPr lang="en-US" dirty="0" err="1"/>
              <a:t>biến</a:t>
            </a:r>
            <a:r>
              <a:rPr lang="en-US" dirty="0"/>
              <a:t> :</a:t>
            </a:r>
          </a:p>
          <a:p>
            <a:pPr marL="800100" lvl="1" indent="-342900">
              <a:buFont typeface="+mj-lt"/>
              <a:buAutoNum type="arabicPeriod"/>
            </a:pPr>
            <a:r>
              <a:rPr lang="en-US" dirty="0"/>
              <a:t>Auto : </a:t>
            </a:r>
            <a:r>
              <a:rPr lang="en-US" dirty="0" err="1"/>
              <a:t>Kiểu</a:t>
            </a:r>
            <a:r>
              <a:rPr lang="en-US" dirty="0"/>
              <a:t> </a:t>
            </a:r>
            <a:r>
              <a:rPr lang="en-US" dirty="0" err="1"/>
              <a:t>dữ</a:t>
            </a:r>
            <a:r>
              <a:rPr lang="en-US" dirty="0"/>
              <a:t> </a:t>
            </a:r>
            <a:r>
              <a:rPr lang="en-US" dirty="0" err="1"/>
              <a:t>liệu</a:t>
            </a:r>
            <a:r>
              <a:rPr lang="en-US" dirty="0"/>
              <a:t> </a:t>
            </a:r>
            <a:r>
              <a:rPr lang="en-US" dirty="0" err="1"/>
              <a:t>tự</a:t>
            </a:r>
            <a:r>
              <a:rPr lang="en-US" dirty="0"/>
              <a:t> </a:t>
            </a:r>
            <a:r>
              <a:rPr lang="en-US" dirty="0" err="1"/>
              <a:t>động</a:t>
            </a:r>
            <a:r>
              <a:rPr lang="en-US" dirty="0"/>
              <a:t> </a:t>
            </a:r>
            <a:r>
              <a:rPr lang="en-US" dirty="0" err="1"/>
              <a:t>suy</a:t>
            </a:r>
            <a:r>
              <a:rPr lang="en-US" dirty="0"/>
              <a:t> </a:t>
            </a:r>
            <a:r>
              <a:rPr lang="en-US" dirty="0" err="1"/>
              <a:t>ra</a:t>
            </a:r>
            <a:r>
              <a:rPr lang="en-US" dirty="0"/>
              <a:t> </a:t>
            </a:r>
            <a:r>
              <a:rPr lang="en-US" dirty="0" err="1"/>
              <a:t>từ</a:t>
            </a:r>
            <a:r>
              <a:rPr lang="en-US" dirty="0"/>
              <a:t> </a:t>
            </a:r>
            <a:r>
              <a:rPr lang="en-US" dirty="0" err="1"/>
              <a:t>giá</a:t>
            </a:r>
            <a:r>
              <a:rPr lang="en-US" dirty="0"/>
              <a:t> </a:t>
            </a:r>
            <a:r>
              <a:rPr lang="en-US" dirty="0" err="1"/>
              <a:t>trị</a:t>
            </a:r>
            <a:r>
              <a:rPr lang="en-US" dirty="0"/>
              <a:t> </a:t>
            </a:r>
            <a:r>
              <a:rPr lang="en-US" dirty="0" err="1"/>
              <a:t>được</a:t>
            </a:r>
            <a:r>
              <a:rPr lang="en-US" dirty="0"/>
              <a:t> </a:t>
            </a:r>
            <a:r>
              <a:rPr lang="en-US" dirty="0" err="1"/>
              <a:t>gán</a:t>
            </a:r>
            <a:r>
              <a:rPr lang="en-US" dirty="0"/>
              <a:t> </a:t>
            </a:r>
          </a:p>
          <a:p>
            <a:pPr marL="800100" lvl="1" indent="-342900">
              <a:buFont typeface="+mj-lt"/>
              <a:buAutoNum type="arabicPeriod"/>
            </a:pPr>
            <a:r>
              <a:rPr lang="en-US" dirty="0"/>
              <a:t>Register : </a:t>
            </a:r>
            <a:r>
              <a:rPr lang="en-US" dirty="0" err="1"/>
              <a:t>Kiểu</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lưu</a:t>
            </a:r>
            <a:r>
              <a:rPr lang="en-US" dirty="0"/>
              <a:t> </a:t>
            </a:r>
            <a:r>
              <a:rPr lang="en-US" dirty="0" err="1"/>
              <a:t>trong</a:t>
            </a:r>
            <a:r>
              <a:rPr lang="en-US" dirty="0"/>
              <a:t> </a:t>
            </a:r>
            <a:r>
              <a:rPr lang="en-US" dirty="0" err="1"/>
              <a:t>thanh</a:t>
            </a:r>
            <a:r>
              <a:rPr lang="en-US" dirty="0"/>
              <a:t> </a:t>
            </a:r>
            <a:r>
              <a:rPr lang="en-US" dirty="0" err="1"/>
              <a:t>ghi</a:t>
            </a:r>
            <a:r>
              <a:rPr lang="en-US" dirty="0"/>
              <a:t> </a:t>
            </a:r>
            <a:r>
              <a:rPr lang="en-US" dirty="0" err="1"/>
              <a:t>của</a:t>
            </a:r>
            <a:r>
              <a:rPr lang="en-US" dirty="0"/>
              <a:t> CPU </a:t>
            </a:r>
            <a:r>
              <a:rPr lang="en-US" dirty="0" err="1"/>
              <a:t>thay</a:t>
            </a:r>
            <a:r>
              <a:rPr lang="en-US" dirty="0"/>
              <a:t> </a:t>
            </a:r>
            <a:r>
              <a:rPr lang="en-US" dirty="0" err="1"/>
              <a:t>cho</a:t>
            </a:r>
            <a:r>
              <a:rPr lang="en-US" dirty="0"/>
              <a:t> </a:t>
            </a:r>
            <a:r>
              <a:rPr lang="en-US" dirty="0" err="1"/>
              <a:t>bộ</a:t>
            </a:r>
            <a:r>
              <a:rPr lang="en-US" dirty="0"/>
              <a:t> </a:t>
            </a:r>
            <a:r>
              <a:rPr lang="en-US" dirty="0" err="1"/>
              <a:t>nhớ</a:t>
            </a:r>
            <a:r>
              <a:rPr lang="en-US" dirty="0"/>
              <a:t> </a:t>
            </a:r>
          </a:p>
          <a:p>
            <a:pPr marL="800100" lvl="1" indent="-342900">
              <a:buFont typeface="+mj-lt"/>
              <a:buAutoNum type="arabicPeriod"/>
            </a:pPr>
            <a:r>
              <a:rPr lang="en-US" dirty="0"/>
              <a:t>Static : </a:t>
            </a:r>
            <a:r>
              <a:rPr lang="vi-VN" dirty="0"/>
              <a:t>Biến được khai báo trong một hàm hoặc một khối lệnh với từ khóa static.</a:t>
            </a:r>
            <a:r>
              <a:rPr lang="en-US" dirty="0"/>
              <a:t> </a:t>
            </a:r>
            <a:r>
              <a:rPr lang="en-US" dirty="0" err="1"/>
              <a:t>Biến</a:t>
            </a:r>
            <a:r>
              <a:rPr lang="en-US" dirty="0"/>
              <a:t> </a:t>
            </a:r>
            <a:r>
              <a:rPr lang="en-US" dirty="0" err="1"/>
              <a:t>sẽ</a:t>
            </a:r>
            <a:r>
              <a:rPr lang="en-US" dirty="0"/>
              <a:t> </a:t>
            </a:r>
            <a:r>
              <a:rPr lang="en-US" dirty="0" err="1"/>
              <a:t>tồn</a:t>
            </a:r>
            <a:r>
              <a:rPr lang="en-US" dirty="0"/>
              <a:t> </a:t>
            </a:r>
            <a:r>
              <a:rPr lang="en-US" dirty="0" err="1"/>
              <a:t>tại</a:t>
            </a:r>
            <a:r>
              <a:rPr lang="en-US" dirty="0"/>
              <a:t> </a:t>
            </a:r>
            <a:r>
              <a:rPr lang="en-US" dirty="0" err="1"/>
              <a:t>suốt</a:t>
            </a:r>
            <a:r>
              <a:rPr lang="en-US" dirty="0"/>
              <a:t> </a:t>
            </a:r>
            <a:r>
              <a:rPr lang="en-US" dirty="0" err="1"/>
              <a:t>vòng</a:t>
            </a:r>
            <a:r>
              <a:rPr lang="en-US" dirty="0"/>
              <a:t> </a:t>
            </a:r>
            <a:r>
              <a:rPr lang="en-US" dirty="0" err="1"/>
              <a:t>đời</a:t>
            </a:r>
            <a:r>
              <a:rPr lang="en-US" dirty="0"/>
              <a:t> </a:t>
            </a:r>
            <a:r>
              <a:rPr lang="en-US" dirty="0" err="1"/>
              <a:t>của</a:t>
            </a:r>
            <a:r>
              <a:rPr lang="en-US" dirty="0"/>
              <a:t> </a:t>
            </a:r>
            <a:r>
              <a:rPr lang="en-US" dirty="0" err="1"/>
              <a:t>chương</a:t>
            </a:r>
            <a:r>
              <a:rPr lang="en-US" dirty="0"/>
              <a:t> </a:t>
            </a:r>
            <a:r>
              <a:rPr lang="en-US" dirty="0" err="1"/>
              <a:t>trình</a:t>
            </a:r>
            <a:endParaRPr lang="en-US" dirty="0"/>
          </a:p>
          <a:p>
            <a:pPr marL="800100" lvl="1" indent="-342900">
              <a:buFont typeface="+mj-lt"/>
              <a:buAutoNum type="arabicPeriod"/>
            </a:pPr>
            <a:r>
              <a:rPr lang="en-US" dirty="0"/>
              <a:t>Extern : </a:t>
            </a:r>
            <a:r>
              <a:rPr lang="en-US" dirty="0" err="1"/>
              <a:t>Biến</a:t>
            </a:r>
            <a:r>
              <a:rPr lang="en-US" dirty="0"/>
              <a:t> global ,</a:t>
            </a:r>
            <a:r>
              <a:rPr lang="en-US" dirty="0" err="1"/>
              <a:t>được</a:t>
            </a:r>
            <a:r>
              <a:rPr lang="en-US" dirty="0"/>
              <a:t> </a:t>
            </a:r>
            <a:r>
              <a:rPr lang="en-US" dirty="0" err="1"/>
              <a:t>khai</a:t>
            </a:r>
            <a:r>
              <a:rPr lang="en-US" dirty="0"/>
              <a:t> </a:t>
            </a:r>
            <a:r>
              <a:rPr lang="en-US" dirty="0" err="1"/>
              <a:t>báo</a:t>
            </a:r>
            <a:r>
              <a:rPr lang="en-US" dirty="0"/>
              <a:t> </a:t>
            </a:r>
            <a:r>
              <a:rPr lang="en-US" dirty="0" err="1"/>
              <a:t>mà</a:t>
            </a:r>
            <a:r>
              <a:rPr lang="en-US" dirty="0"/>
              <a:t> </a:t>
            </a:r>
            <a:r>
              <a:rPr lang="en-US" dirty="0" err="1"/>
              <a:t>không</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bộ</a:t>
            </a:r>
            <a:r>
              <a:rPr lang="en-US" dirty="0"/>
              <a:t> </a:t>
            </a:r>
            <a:r>
              <a:rPr lang="en-US" dirty="0" err="1"/>
              <a:t>nhớ</a:t>
            </a:r>
            <a:r>
              <a:rPr lang="en-US" dirty="0"/>
              <a:t> </a:t>
            </a:r>
            <a:r>
              <a:rPr lang="en-US" dirty="0" err="1"/>
              <a:t>đính</a:t>
            </a:r>
            <a:r>
              <a:rPr lang="en-US" dirty="0"/>
              <a:t> </a:t>
            </a:r>
            <a:r>
              <a:rPr lang="en-US" dirty="0" err="1"/>
              <a:t>kèm</a:t>
            </a:r>
            <a:r>
              <a:rPr lang="en-US" dirty="0"/>
              <a:t>, </a:t>
            </a:r>
            <a:r>
              <a:rPr lang="en-US" dirty="0" err="1"/>
              <a:t>thường</a:t>
            </a:r>
            <a:r>
              <a:rPr lang="en-US" dirty="0"/>
              <a:t> </a:t>
            </a:r>
            <a:r>
              <a:rPr lang="en-US" dirty="0" err="1"/>
              <a:t>được</a:t>
            </a:r>
            <a:r>
              <a:rPr lang="en-US" dirty="0"/>
              <a:t> </a:t>
            </a:r>
            <a:r>
              <a:rPr lang="en-US" dirty="0" err="1"/>
              <a:t>khai</a:t>
            </a:r>
            <a:r>
              <a:rPr lang="en-US" dirty="0"/>
              <a:t> </a:t>
            </a:r>
            <a:r>
              <a:rPr lang="en-US" dirty="0" err="1"/>
              <a:t>báo</a:t>
            </a:r>
            <a:r>
              <a:rPr lang="en-US" dirty="0"/>
              <a:t> </a:t>
            </a:r>
            <a:r>
              <a:rPr lang="en-US" dirty="0" err="1"/>
              <a:t>là</a:t>
            </a:r>
            <a:r>
              <a:rPr lang="en-US" dirty="0"/>
              <a:t> </a:t>
            </a:r>
            <a:r>
              <a:rPr lang="en-US" dirty="0" err="1"/>
              <a:t>tham</a:t>
            </a:r>
            <a:r>
              <a:rPr lang="en-US" dirty="0"/>
              <a:t> </a:t>
            </a:r>
            <a:r>
              <a:rPr lang="en-US" dirty="0" err="1"/>
              <a:t>chiếu</a:t>
            </a:r>
            <a:r>
              <a:rPr lang="en-US" dirty="0"/>
              <a:t> </a:t>
            </a:r>
            <a:r>
              <a:rPr lang="en-US" dirty="0" err="1"/>
              <a:t>của</a:t>
            </a:r>
            <a:r>
              <a:rPr lang="en-US" dirty="0"/>
              <a:t> </a:t>
            </a:r>
            <a:r>
              <a:rPr lang="en-US" dirty="0" err="1"/>
              <a:t>một</a:t>
            </a:r>
            <a:r>
              <a:rPr lang="en-US" dirty="0"/>
              <a:t> </a:t>
            </a:r>
            <a:r>
              <a:rPr lang="en-US" dirty="0" err="1"/>
              <a:t>biến</a:t>
            </a:r>
            <a:r>
              <a:rPr lang="en-US" dirty="0"/>
              <a:t> , </a:t>
            </a:r>
            <a:r>
              <a:rPr lang="en-US" dirty="0" err="1"/>
              <a:t>hàm</a:t>
            </a:r>
            <a:r>
              <a:rPr lang="en-US" dirty="0"/>
              <a:t> </a:t>
            </a:r>
            <a:r>
              <a:rPr lang="en-US" dirty="0" err="1"/>
              <a:t>cùng</a:t>
            </a:r>
            <a:r>
              <a:rPr lang="en-US" dirty="0"/>
              <a:t> </a:t>
            </a:r>
            <a:r>
              <a:rPr lang="en-US" dirty="0" err="1"/>
              <a:t>tên</a:t>
            </a:r>
            <a:r>
              <a:rPr lang="en-US" dirty="0"/>
              <a:t> </a:t>
            </a:r>
            <a:r>
              <a:rPr lang="en-US" dirty="0" err="1"/>
              <a:t>được</a:t>
            </a:r>
            <a:r>
              <a:rPr lang="en-US" dirty="0"/>
              <a:t> </a:t>
            </a:r>
            <a:r>
              <a:rPr lang="en-US" dirty="0" err="1"/>
              <a:t>định</a:t>
            </a:r>
            <a:r>
              <a:rPr lang="en-US" dirty="0"/>
              <a:t> </a:t>
            </a:r>
            <a:r>
              <a:rPr lang="en-US" dirty="0" err="1"/>
              <a:t>nghĩa</a:t>
            </a:r>
            <a:r>
              <a:rPr lang="en-US" dirty="0"/>
              <a:t> ở </a:t>
            </a:r>
            <a:r>
              <a:rPr lang="en-US" dirty="0" err="1"/>
              <a:t>bên</a:t>
            </a:r>
            <a:r>
              <a:rPr lang="en-US" dirty="0"/>
              <a:t> </a:t>
            </a:r>
            <a:r>
              <a:rPr lang="en-US" dirty="0" err="1"/>
              <a:t>ngoài</a:t>
            </a:r>
            <a:endParaRPr lang="en-GB" dirty="0"/>
          </a:p>
        </p:txBody>
      </p:sp>
    </p:spTree>
    <p:extLst>
      <p:ext uri="{BB962C8B-B14F-4D97-AF65-F5344CB8AC3E}">
        <p14:creationId xmlns:p14="http://schemas.microsoft.com/office/powerpoint/2010/main" val="1098093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6ADA6-98FE-A30A-0D22-E7B4CA309A4B}"/>
              </a:ext>
            </a:extLst>
          </p:cNvPr>
          <p:cNvSpPr>
            <a:spLocks noGrp="1"/>
          </p:cNvSpPr>
          <p:nvPr>
            <p:ph type="title"/>
          </p:nvPr>
        </p:nvSpPr>
        <p:spPr/>
        <p:txBody>
          <a:bodyPr/>
          <a:lstStyle/>
          <a:p>
            <a:r>
              <a:rPr lang="en-US" dirty="0"/>
              <a:t>III. Store classes</a:t>
            </a:r>
            <a:endParaRPr lang="en-GB" dirty="0"/>
          </a:p>
        </p:txBody>
      </p:sp>
      <p:pic>
        <p:nvPicPr>
          <p:cNvPr id="7" name="Picture 6">
            <a:extLst>
              <a:ext uri="{FF2B5EF4-FFF2-40B4-BE49-F238E27FC236}">
                <a16:creationId xmlns:a16="http://schemas.microsoft.com/office/drawing/2014/main" id="{0B235396-EC47-12E9-9F2F-468A541E8AFE}"/>
              </a:ext>
            </a:extLst>
          </p:cNvPr>
          <p:cNvPicPr>
            <a:picLocks noChangeAspect="1"/>
          </p:cNvPicPr>
          <p:nvPr/>
        </p:nvPicPr>
        <p:blipFill>
          <a:blip r:embed="rId2"/>
          <a:stretch>
            <a:fillRect/>
          </a:stretch>
        </p:blipFill>
        <p:spPr>
          <a:xfrm>
            <a:off x="1374029" y="2153039"/>
            <a:ext cx="8753475" cy="4343400"/>
          </a:xfrm>
          <a:prstGeom prst="rect">
            <a:avLst/>
          </a:prstGeom>
        </p:spPr>
      </p:pic>
    </p:spTree>
    <p:extLst>
      <p:ext uri="{BB962C8B-B14F-4D97-AF65-F5344CB8AC3E}">
        <p14:creationId xmlns:p14="http://schemas.microsoft.com/office/powerpoint/2010/main" val="378836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31E19-608E-E615-B41D-375239E09AD4}"/>
              </a:ext>
            </a:extLst>
          </p:cNvPr>
          <p:cNvSpPr>
            <a:spLocks noGrp="1"/>
          </p:cNvSpPr>
          <p:nvPr>
            <p:ph type="title"/>
          </p:nvPr>
        </p:nvSpPr>
        <p:spPr/>
        <p:txBody>
          <a:bodyPr/>
          <a:lstStyle/>
          <a:p>
            <a:r>
              <a:rPr lang="en-US" dirty="0" err="1"/>
              <a:t>Mục</a:t>
            </a:r>
            <a:r>
              <a:rPr lang="en-US" dirty="0"/>
              <a:t> </a:t>
            </a:r>
            <a:r>
              <a:rPr lang="en-US" dirty="0" err="1"/>
              <a:t>tiêu</a:t>
            </a:r>
            <a:r>
              <a:rPr lang="en-US" dirty="0"/>
              <a:t> </a:t>
            </a:r>
            <a:endParaRPr lang="en-GB" dirty="0"/>
          </a:p>
        </p:txBody>
      </p:sp>
      <p:sp>
        <p:nvSpPr>
          <p:cNvPr id="4" name="Content Placeholder 3">
            <a:extLst>
              <a:ext uri="{FF2B5EF4-FFF2-40B4-BE49-F238E27FC236}">
                <a16:creationId xmlns:a16="http://schemas.microsoft.com/office/drawing/2014/main" id="{EB1A055E-E6A6-3305-F6A8-98AC5B8A1356}"/>
              </a:ext>
            </a:extLst>
          </p:cNvPr>
          <p:cNvSpPr>
            <a:spLocks noGrp="1"/>
          </p:cNvSpPr>
          <p:nvPr>
            <p:ph idx="1"/>
          </p:nvPr>
        </p:nvSpPr>
        <p:spPr/>
        <p:txBody>
          <a:bodyPr/>
          <a:lstStyle/>
          <a:p>
            <a:r>
              <a:rPr lang="en-US" dirty="0" err="1"/>
              <a:t>Hiểu</a:t>
            </a:r>
            <a:r>
              <a:rPr lang="en-US" dirty="0"/>
              <a:t> </a:t>
            </a:r>
            <a:r>
              <a:rPr lang="en-US" dirty="0" err="1"/>
              <a:t>được</a:t>
            </a:r>
            <a:r>
              <a:rPr lang="en-US" dirty="0"/>
              <a:t> </a:t>
            </a:r>
            <a:r>
              <a:rPr lang="en-US" dirty="0" err="1"/>
              <a:t>biến</a:t>
            </a:r>
            <a:r>
              <a:rPr lang="en-US" dirty="0"/>
              <a:t> </a:t>
            </a:r>
            <a:r>
              <a:rPr lang="en-US" dirty="0" err="1"/>
              <a:t>là</a:t>
            </a:r>
            <a:r>
              <a:rPr lang="en-US" dirty="0"/>
              <a:t> </a:t>
            </a:r>
            <a:r>
              <a:rPr lang="en-US" dirty="0" err="1"/>
              <a:t>gì</a:t>
            </a:r>
            <a:endParaRPr lang="en-US" dirty="0"/>
          </a:p>
          <a:p>
            <a:r>
              <a:rPr lang="en-GB" dirty="0" err="1"/>
              <a:t>Sự</a:t>
            </a:r>
            <a:r>
              <a:rPr lang="en-GB" dirty="0"/>
              <a:t> </a:t>
            </a:r>
            <a:r>
              <a:rPr lang="en-GB" dirty="0" err="1"/>
              <a:t>khác</a:t>
            </a:r>
            <a:r>
              <a:rPr lang="en-GB" dirty="0"/>
              <a:t> </a:t>
            </a:r>
            <a:r>
              <a:rPr lang="en-GB" dirty="0" err="1"/>
              <a:t>nhau</a:t>
            </a:r>
            <a:r>
              <a:rPr lang="en-GB" dirty="0"/>
              <a:t> </a:t>
            </a:r>
            <a:r>
              <a:rPr lang="en-GB" dirty="0" err="1"/>
              <a:t>của</a:t>
            </a:r>
            <a:r>
              <a:rPr lang="en-GB" dirty="0"/>
              <a:t> </a:t>
            </a:r>
            <a:r>
              <a:rPr lang="en-GB" dirty="0" err="1"/>
              <a:t>khởi</a:t>
            </a:r>
            <a:r>
              <a:rPr lang="en-GB" dirty="0"/>
              <a:t> </a:t>
            </a:r>
            <a:r>
              <a:rPr lang="en-GB" dirty="0" err="1"/>
              <a:t>tạo</a:t>
            </a:r>
            <a:r>
              <a:rPr lang="en-GB" dirty="0"/>
              <a:t>, </a:t>
            </a:r>
            <a:r>
              <a:rPr lang="en-GB" dirty="0" err="1"/>
              <a:t>định</a:t>
            </a:r>
            <a:r>
              <a:rPr lang="en-GB" dirty="0"/>
              <a:t> </a:t>
            </a:r>
            <a:r>
              <a:rPr lang="en-GB" dirty="0" err="1"/>
              <a:t>nghĩa</a:t>
            </a:r>
            <a:r>
              <a:rPr lang="en-GB" dirty="0"/>
              <a:t> </a:t>
            </a:r>
            <a:r>
              <a:rPr lang="en-GB" dirty="0" err="1"/>
              <a:t>và</a:t>
            </a:r>
            <a:r>
              <a:rPr lang="en-GB" dirty="0"/>
              <a:t> </a:t>
            </a:r>
            <a:r>
              <a:rPr lang="en-GB" dirty="0" err="1"/>
              <a:t>khai</a:t>
            </a:r>
            <a:r>
              <a:rPr lang="en-GB" dirty="0"/>
              <a:t> </a:t>
            </a:r>
            <a:r>
              <a:rPr lang="en-GB" dirty="0" err="1"/>
              <a:t>báo</a:t>
            </a:r>
            <a:r>
              <a:rPr lang="en-GB" dirty="0"/>
              <a:t> </a:t>
            </a:r>
            <a:r>
              <a:rPr lang="en-GB" dirty="0" err="1"/>
              <a:t>biến</a:t>
            </a:r>
            <a:endParaRPr lang="en-GB" dirty="0"/>
          </a:p>
          <a:p>
            <a:r>
              <a:rPr lang="en-GB" dirty="0" err="1"/>
              <a:t>Các</a:t>
            </a:r>
            <a:r>
              <a:rPr lang="en-GB" dirty="0"/>
              <a:t> </a:t>
            </a:r>
            <a:r>
              <a:rPr lang="en-GB" dirty="0" err="1"/>
              <a:t>kiểu</a:t>
            </a:r>
            <a:r>
              <a:rPr lang="en-GB" dirty="0"/>
              <a:t> </a:t>
            </a:r>
            <a:r>
              <a:rPr lang="en-GB" dirty="0" err="1"/>
              <a:t>dữ</a:t>
            </a:r>
            <a:r>
              <a:rPr lang="en-GB" dirty="0"/>
              <a:t> </a:t>
            </a:r>
            <a:r>
              <a:rPr lang="en-GB" dirty="0" err="1"/>
              <a:t>liệu</a:t>
            </a:r>
            <a:r>
              <a:rPr lang="en-GB" dirty="0"/>
              <a:t> </a:t>
            </a:r>
            <a:r>
              <a:rPr lang="en-GB" dirty="0" err="1"/>
              <a:t>của</a:t>
            </a:r>
            <a:r>
              <a:rPr lang="en-GB" dirty="0"/>
              <a:t> </a:t>
            </a:r>
            <a:r>
              <a:rPr lang="en-GB" dirty="0" err="1"/>
              <a:t>biến</a:t>
            </a:r>
            <a:endParaRPr lang="en-GB" dirty="0"/>
          </a:p>
          <a:p>
            <a:r>
              <a:rPr lang="en-GB" dirty="0" err="1"/>
              <a:t>Timelife</a:t>
            </a:r>
            <a:r>
              <a:rPr lang="en-GB" dirty="0"/>
              <a:t> , scope </a:t>
            </a:r>
            <a:r>
              <a:rPr lang="en-GB" dirty="0" err="1"/>
              <a:t>của</a:t>
            </a:r>
            <a:r>
              <a:rPr lang="en-GB" dirty="0"/>
              <a:t> </a:t>
            </a:r>
            <a:r>
              <a:rPr lang="en-GB" dirty="0" err="1"/>
              <a:t>biến</a:t>
            </a:r>
            <a:endParaRPr lang="en-GB" dirty="0"/>
          </a:p>
          <a:p>
            <a:r>
              <a:rPr lang="en-GB" dirty="0" err="1"/>
              <a:t>Lvalues</a:t>
            </a:r>
            <a:r>
              <a:rPr lang="en-GB" dirty="0"/>
              <a:t> , </a:t>
            </a:r>
            <a:r>
              <a:rPr lang="en-GB" dirty="0" err="1"/>
              <a:t>Rvalues</a:t>
            </a:r>
            <a:r>
              <a:rPr lang="en-GB" dirty="0"/>
              <a:t> </a:t>
            </a:r>
            <a:r>
              <a:rPr lang="en-GB" dirty="0" err="1"/>
              <a:t>là</a:t>
            </a:r>
            <a:r>
              <a:rPr lang="en-GB" dirty="0"/>
              <a:t> </a:t>
            </a:r>
            <a:r>
              <a:rPr lang="en-GB" dirty="0" err="1"/>
              <a:t>gì</a:t>
            </a:r>
            <a:endParaRPr lang="en-GB" dirty="0"/>
          </a:p>
          <a:p>
            <a:endParaRPr lang="en-GB" dirty="0"/>
          </a:p>
          <a:p>
            <a:endParaRPr lang="en-GB" dirty="0"/>
          </a:p>
        </p:txBody>
      </p:sp>
    </p:spTree>
    <p:extLst>
      <p:ext uri="{BB962C8B-B14F-4D97-AF65-F5344CB8AC3E}">
        <p14:creationId xmlns:p14="http://schemas.microsoft.com/office/powerpoint/2010/main" val="1423707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6ADA6-98FE-A30A-0D22-E7B4CA309A4B}"/>
              </a:ext>
            </a:extLst>
          </p:cNvPr>
          <p:cNvSpPr>
            <a:spLocks noGrp="1"/>
          </p:cNvSpPr>
          <p:nvPr>
            <p:ph type="title"/>
          </p:nvPr>
        </p:nvSpPr>
        <p:spPr/>
        <p:txBody>
          <a:bodyPr/>
          <a:lstStyle/>
          <a:p>
            <a:r>
              <a:rPr lang="en-US" dirty="0"/>
              <a:t>III. Store classes</a:t>
            </a:r>
            <a:endParaRPr lang="en-GB" dirty="0"/>
          </a:p>
        </p:txBody>
      </p:sp>
      <p:sp>
        <p:nvSpPr>
          <p:cNvPr id="3" name="TextBox 2">
            <a:extLst>
              <a:ext uri="{FF2B5EF4-FFF2-40B4-BE49-F238E27FC236}">
                <a16:creationId xmlns:a16="http://schemas.microsoft.com/office/drawing/2014/main" id="{BAA54825-3FAD-E3FF-648B-F0D6C321AE70}"/>
              </a:ext>
            </a:extLst>
          </p:cNvPr>
          <p:cNvSpPr txBox="1"/>
          <p:nvPr/>
        </p:nvSpPr>
        <p:spPr>
          <a:xfrm>
            <a:off x="680321" y="2258009"/>
            <a:ext cx="1046043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C++ </a:t>
            </a:r>
            <a:r>
              <a:rPr lang="en-US" dirty="0" err="1"/>
              <a:t>cung</a:t>
            </a:r>
            <a:r>
              <a:rPr lang="en-US" dirty="0"/>
              <a:t> </a:t>
            </a:r>
            <a:r>
              <a:rPr lang="en-US" dirty="0" err="1"/>
              <a:t>cấp</a:t>
            </a:r>
            <a:r>
              <a:rPr lang="en-US" dirty="0"/>
              <a:t> </a:t>
            </a:r>
            <a:r>
              <a:rPr lang="en-US" dirty="0" err="1"/>
              <a:t>các</a:t>
            </a:r>
            <a:r>
              <a:rPr lang="en-US" dirty="0"/>
              <a:t> </a:t>
            </a:r>
            <a:r>
              <a:rPr lang="en-US" dirty="0" err="1"/>
              <a:t>lớp</a:t>
            </a:r>
            <a:r>
              <a:rPr lang="en-US" dirty="0"/>
              <a:t> </a:t>
            </a:r>
            <a:r>
              <a:rPr lang="en-US" dirty="0" err="1"/>
              <a:t>lưu</a:t>
            </a:r>
            <a:r>
              <a:rPr lang="en-US" dirty="0"/>
              <a:t> </a:t>
            </a:r>
            <a:r>
              <a:rPr lang="en-US" dirty="0" err="1"/>
              <a:t>trữ</a:t>
            </a:r>
            <a:r>
              <a:rPr lang="en-US" dirty="0"/>
              <a:t> </a:t>
            </a:r>
            <a:r>
              <a:rPr lang="en-US" dirty="0" err="1"/>
              <a:t>để</a:t>
            </a:r>
            <a:r>
              <a:rPr lang="en-US" dirty="0"/>
              <a:t> </a:t>
            </a:r>
            <a:r>
              <a:rPr lang="en-US" dirty="0" err="1"/>
              <a:t>quản</a:t>
            </a:r>
            <a:r>
              <a:rPr lang="en-US" dirty="0"/>
              <a:t> </a:t>
            </a:r>
            <a:r>
              <a:rPr lang="en-US" dirty="0" err="1"/>
              <a:t>lí</a:t>
            </a:r>
            <a:r>
              <a:rPr lang="en-US" dirty="0"/>
              <a:t> </a:t>
            </a:r>
            <a:r>
              <a:rPr lang="en-US" dirty="0" err="1"/>
              <a:t>vùng</a:t>
            </a:r>
            <a:r>
              <a:rPr lang="en-US" dirty="0"/>
              <a:t> </a:t>
            </a:r>
            <a:r>
              <a:rPr lang="en-US" dirty="0" err="1"/>
              <a:t>nhớ</a:t>
            </a:r>
            <a:r>
              <a:rPr lang="en-US" dirty="0"/>
              <a:t> </a:t>
            </a:r>
            <a:r>
              <a:rPr lang="en-US" dirty="0" err="1"/>
              <a:t>và</a:t>
            </a:r>
            <a:r>
              <a:rPr lang="en-US" dirty="0"/>
              <a:t> </a:t>
            </a:r>
            <a:r>
              <a:rPr lang="en-US" dirty="0" err="1"/>
              <a:t>vòng</a:t>
            </a:r>
            <a:r>
              <a:rPr lang="en-US" dirty="0"/>
              <a:t> </a:t>
            </a:r>
            <a:r>
              <a:rPr lang="en-US" dirty="0" err="1"/>
              <a:t>đời</a:t>
            </a:r>
            <a:r>
              <a:rPr lang="en-US" dirty="0"/>
              <a:t> </a:t>
            </a:r>
            <a:r>
              <a:rPr lang="en-US" dirty="0" err="1"/>
              <a:t>của</a:t>
            </a:r>
            <a:r>
              <a:rPr lang="en-US" dirty="0"/>
              <a:t> </a:t>
            </a:r>
            <a:r>
              <a:rPr lang="en-US" dirty="0" err="1"/>
              <a:t>biến</a:t>
            </a:r>
            <a:r>
              <a:rPr lang="en-US" dirty="0"/>
              <a:t> :</a:t>
            </a:r>
          </a:p>
          <a:p>
            <a:pPr marL="800100" lvl="1" indent="-342900">
              <a:buFont typeface="+mj-lt"/>
              <a:buAutoNum type="arabicPeriod"/>
            </a:pPr>
            <a:r>
              <a:rPr lang="en-US" dirty="0"/>
              <a:t>Auto : </a:t>
            </a:r>
            <a:r>
              <a:rPr lang="en-US" dirty="0" err="1"/>
              <a:t>Kiểu</a:t>
            </a:r>
            <a:r>
              <a:rPr lang="en-US" dirty="0"/>
              <a:t> </a:t>
            </a:r>
            <a:r>
              <a:rPr lang="en-US" dirty="0" err="1"/>
              <a:t>dữ</a:t>
            </a:r>
            <a:r>
              <a:rPr lang="en-US" dirty="0"/>
              <a:t> </a:t>
            </a:r>
            <a:r>
              <a:rPr lang="en-US" dirty="0" err="1"/>
              <a:t>liệu</a:t>
            </a:r>
            <a:r>
              <a:rPr lang="en-US" dirty="0"/>
              <a:t> </a:t>
            </a:r>
            <a:r>
              <a:rPr lang="en-US" dirty="0" err="1"/>
              <a:t>tự</a:t>
            </a:r>
            <a:r>
              <a:rPr lang="en-US" dirty="0"/>
              <a:t> </a:t>
            </a:r>
            <a:r>
              <a:rPr lang="en-US" dirty="0" err="1"/>
              <a:t>động</a:t>
            </a:r>
            <a:r>
              <a:rPr lang="en-US" dirty="0"/>
              <a:t> </a:t>
            </a:r>
            <a:r>
              <a:rPr lang="en-US" dirty="0" err="1"/>
              <a:t>suy</a:t>
            </a:r>
            <a:r>
              <a:rPr lang="en-US" dirty="0"/>
              <a:t> </a:t>
            </a:r>
            <a:r>
              <a:rPr lang="en-US" dirty="0" err="1"/>
              <a:t>ra</a:t>
            </a:r>
            <a:r>
              <a:rPr lang="en-US" dirty="0"/>
              <a:t> </a:t>
            </a:r>
            <a:r>
              <a:rPr lang="en-US" dirty="0" err="1"/>
              <a:t>từ</a:t>
            </a:r>
            <a:r>
              <a:rPr lang="en-US" dirty="0"/>
              <a:t> </a:t>
            </a:r>
            <a:r>
              <a:rPr lang="en-US" dirty="0" err="1"/>
              <a:t>giá</a:t>
            </a:r>
            <a:r>
              <a:rPr lang="en-US" dirty="0"/>
              <a:t> </a:t>
            </a:r>
            <a:r>
              <a:rPr lang="en-US" dirty="0" err="1"/>
              <a:t>trị</a:t>
            </a:r>
            <a:r>
              <a:rPr lang="en-US" dirty="0"/>
              <a:t> </a:t>
            </a:r>
            <a:r>
              <a:rPr lang="en-US" dirty="0" err="1"/>
              <a:t>được</a:t>
            </a:r>
            <a:r>
              <a:rPr lang="en-US" dirty="0"/>
              <a:t> </a:t>
            </a:r>
            <a:r>
              <a:rPr lang="en-US" dirty="0" err="1"/>
              <a:t>gán</a:t>
            </a:r>
            <a:r>
              <a:rPr lang="en-US" dirty="0"/>
              <a:t> </a:t>
            </a:r>
          </a:p>
          <a:p>
            <a:pPr marL="800100" lvl="1" indent="-342900">
              <a:buFont typeface="+mj-lt"/>
              <a:buAutoNum type="arabicPeriod"/>
            </a:pPr>
            <a:r>
              <a:rPr lang="en-US" dirty="0"/>
              <a:t>Register : </a:t>
            </a:r>
            <a:r>
              <a:rPr lang="en-US" dirty="0" err="1"/>
              <a:t>Kiểu</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lưu</a:t>
            </a:r>
            <a:r>
              <a:rPr lang="en-US" dirty="0"/>
              <a:t> </a:t>
            </a:r>
            <a:r>
              <a:rPr lang="en-US" dirty="0" err="1"/>
              <a:t>trong</a:t>
            </a:r>
            <a:r>
              <a:rPr lang="en-US" dirty="0"/>
              <a:t> </a:t>
            </a:r>
            <a:r>
              <a:rPr lang="en-US" dirty="0" err="1"/>
              <a:t>thanh</a:t>
            </a:r>
            <a:r>
              <a:rPr lang="en-US" dirty="0"/>
              <a:t> </a:t>
            </a:r>
            <a:r>
              <a:rPr lang="en-US" dirty="0" err="1"/>
              <a:t>ghi</a:t>
            </a:r>
            <a:r>
              <a:rPr lang="en-US" dirty="0"/>
              <a:t> </a:t>
            </a:r>
            <a:r>
              <a:rPr lang="en-US" dirty="0" err="1"/>
              <a:t>của</a:t>
            </a:r>
            <a:r>
              <a:rPr lang="en-US" dirty="0"/>
              <a:t> CPU </a:t>
            </a:r>
            <a:r>
              <a:rPr lang="en-US" dirty="0" err="1"/>
              <a:t>thay</a:t>
            </a:r>
            <a:r>
              <a:rPr lang="en-US" dirty="0"/>
              <a:t> </a:t>
            </a:r>
            <a:r>
              <a:rPr lang="en-US" dirty="0" err="1"/>
              <a:t>cho</a:t>
            </a:r>
            <a:r>
              <a:rPr lang="en-US" dirty="0"/>
              <a:t> </a:t>
            </a:r>
            <a:r>
              <a:rPr lang="en-US" dirty="0" err="1"/>
              <a:t>bộ</a:t>
            </a:r>
            <a:r>
              <a:rPr lang="en-US" dirty="0"/>
              <a:t> </a:t>
            </a:r>
            <a:r>
              <a:rPr lang="en-US" dirty="0" err="1"/>
              <a:t>nhớ</a:t>
            </a:r>
            <a:r>
              <a:rPr lang="en-US" dirty="0"/>
              <a:t> </a:t>
            </a:r>
          </a:p>
          <a:p>
            <a:pPr marL="800100" lvl="1" indent="-342900">
              <a:buFont typeface="+mj-lt"/>
              <a:buAutoNum type="arabicPeriod"/>
            </a:pPr>
            <a:r>
              <a:rPr lang="en-US" dirty="0"/>
              <a:t>Static : </a:t>
            </a:r>
            <a:r>
              <a:rPr lang="vi-VN" dirty="0"/>
              <a:t>Biến được khai báo trong một hàm hoặc một khối lệnh với từ khóa static.</a:t>
            </a:r>
            <a:r>
              <a:rPr lang="en-US" dirty="0"/>
              <a:t> </a:t>
            </a:r>
            <a:r>
              <a:rPr lang="en-US" dirty="0" err="1"/>
              <a:t>Biến</a:t>
            </a:r>
            <a:r>
              <a:rPr lang="en-US" dirty="0"/>
              <a:t> </a:t>
            </a:r>
            <a:r>
              <a:rPr lang="en-US" dirty="0" err="1"/>
              <a:t>sẽ</a:t>
            </a:r>
            <a:r>
              <a:rPr lang="en-US" dirty="0"/>
              <a:t> </a:t>
            </a:r>
            <a:r>
              <a:rPr lang="en-US" dirty="0" err="1"/>
              <a:t>tồn</a:t>
            </a:r>
            <a:r>
              <a:rPr lang="en-US" dirty="0"/>
              <a:t> </a:t>
            </a:r>
            <a:r>
              <a:rPr lang="en-US" dirty="0" err="1"/>
              <a:t>tại</a:t>
            </a:r>
            <a:r>
              <a:rPr lang="en-US" dirty="0"/>
              <a:t> </a:t>
            </a:r>
            <a:r>
              <a:rPr lang="en-US" dirty="0" err="1"/>
              <a:t>suốt</a:t>
            </a:r>
            <a:r>
              <a:rPr lang="en-US" dirty="0"/>
              <a:t> </a:t>
            </a:r>
            <a:r>
              <a:rPr lang="en-US" dirty="0" err="1"/>
              <a:t>vòng</a:t>
            </a:r>
            <a:r>
              <a:rPr lang="en-US" dirty="0"/>
              <a:t> </a:t>
            </a:r>
            <a:r>
              <a:rPr lang="en-US" dirty="0" err="1"/>
              <a:t>đời</a:t>
            </a:r>
            <a:r>
              <a:rPr lang="en-US" dirty="0"/>
              <a:t> </a:t>
            </a:r>
            <a:r>
              <a:rPr lang="en-US" dirty="0" err="1"/>
              <a:t>của</a:t>
            </a:r>
            <a:r>
              <a:rPr lang="en-US" dirty="0"/>
              <a:t> </a:t>
            </a:r>
            <a:r>
              <a:rPr lang="en-US" dirty="0" err="1"/>
              <a:t>chương</a:t>
            </a:r>
            <a:r>
              <a:rPr lang="en-US" dirty="0"/>
              <a:t> </a:t>
            </a:r>
            <a:r>
              <a:rPr lang="en-US" dirty="0" err="1"/>
              <a:t>trình</a:t>
            </a:r>
            <a:endParaRPr lang="en-US" dirty="0"/>
          </a:p>
          <a:p>
            <a:pPr marL="800100" lvl="1" indent="-342900">
              <a:buFont typeface="+mj-lt"/>
              <a:buAutoNum type="arabicPeriod"/>
            </a:pPr>
            <a:r>
              <a:rPr lang="en-US" dirty="0"/>
              <a:t>Extern : </a:t>
            </a:r>
            <a:r>
              <a:rPr lang="en-US" dirty="0" err="1"/>
              <a:t>Biến</a:t>
            </a:r>
            <a:r>
              <a:rPr lang="en-US" dirty="0"/>
              <a:t> global ,</a:t>
            </a:r>
            <a:r>
              <a:rPr lang="en-US" dirty="0" err="1"/>
              <a:t>được</a:t>
            </a:r>
            <a:r>
              <a:rPr lang="en-US" dirty="0"/>
              <a:t> </a:t>
            </a:r>
            <a:r>
              <a:rPr lang="en-US" dirty="0" err="1"/>
              <a:t>khai</a:t>
            </a:r>
            <a:r>
              <a:rPr lang="en-US" dirty="0"/>
              <a:t> </a:t>
            </a:r>
            <a:r>
              <a:rPr lang="en-US" dirty="0" err="1"/>
              <a:t>báo</a:t>
            </a:r>
            <a:r>
              <a:rPr lang="en-US" dirty="0"/>
              <a:t> </a:t>
            </a:r>
            <a:r>
              <a:rPr lang="en-US" dirty="0" err="1"/>
              <a:t>mà</a:t>
            </a:r>
            <a:r>
              <a:rPr lang="en-US" dirty="0"/>
              <a:t> </a:t>
            </a:r>
            <a:r>
              <a:rPr lang="en-US" dirty="0" err="1"/>
              <a:t>không</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bộ</a:t>
            </a:r>
            <a:r>
              <a:rPr lang="en-US" dirty="0"/>
              <a:t> </a:t>
            </a:r>
            <a:r>
              <a:rPr lang="en-US" dirty="0" err="1"/>
              <a:t>nhớ</a:t>
            </a:r>
            <a:r>
              <a:rPr lang="en-US" dirty="0"/>
              <a:t> </a:t>
            </a:r>
            <a:r>
              <a:rPr lang="en-US" dirty="0" err="1"/>
              <a:t>đính</a:t>
            </a:r>
            <a:r>
              <a:rPr lang="en-US" dirty="0"/>
              <a:t> </a:t>
            </a:r>
            <a:r>
              <a:rPr lang="en-US" dirty="0" err="1"/>
              <a:t>kèm</a:t>
            </a:r>
            <a:r>
              <a:rPr lang="en-US" dirty="0"/>
              <a:t>, </a:t>
            </a:r>
            <a:r>
              <a:rPr lang="en-US" dirty="0" err="1"/>
              <a:t>thường</a:t>
            </a:r>
            <a:r>
              <a:rPr lang="en-US" dirty="0"/>
              <a:t> </a:t>
            </a:r>
            <a:r>
              <a:rPr lang="en-US" dirty="0" err="1"/>
              <a:t>được</a:t>
            </a:r>
            <a:r>
              <a:rPr lang="en-US" dirty="0"/>
              <a:t> </a:t>
            </a:r>
            <a:r>
              <a:rPr lang="en-US" dirty="0" err="1"/>
              <a:t>khai</a:t>
            </a:r>
            <a:r>
              <a:rPr lang="en-US" dirty="0"/>
              <a:t> </a:t>
            </a:r>
            <a:r>
              <a:rPr lang="en-US" dirty="0" err="1"/>
              <a:t>báo</a:t>
            </a:r>
            <a:r>
              <a:rPr lang="en-US" dirty="0"/>
              <a:t> </a:t>
            </a:r>
            <a:r>
              <a:rPr lang="en-US" dirty="0" err="1"/>
              <a:t>là</a:t>
            </a:r>
            <a:r>
              <a:rPr lang="en-US" dirty="0"/>
              <a:t> </a:t>
            </a:r>
            <a:r>
              <a:rPr lang="en-US" dirty="0" err="1"/>
              <a:t>tham</a:t>
            </a:r>
            <a:r>
              <a:rPr lang="en-US" dirty="0"/>
              <a:t> </a:t>
            </a:r>
            <a:r>
              <a:rPr lang="en-US" dirty="0" err="1"/>
              <a:t>chiếu</a:t>
            </a:r>
            <a:r>
              <a:rPr lang="en-US" dirty="0"/>
              <a:t> </a:t>
            </a:r>
            <a:r>
              <a:rPr lang="en-US" dirty="0" err="1"/>
              <a:t>của</a:t>
            </a:r>
            <a:r>
              <a:rPr lang="en-US" dirty="0"/>
              <a:t> </a:t>
            </a:r>
            <a:r>
              <a:rPr lang="en-US" dirty="0" err="1"/>
              <a:t>một</a:t>
            </a:r>
            <a:r>
              <a:rPr lang="en-US" dirty="0"/>
              <a:t> </a:t>
            </a:r>
            <a:r>
              <a:rPr lang="en-US" dirty="0" err="1"/>
              <a:t>biến</a:t>
            </a:r>
            <a:r>
              <a:rPr lang="en-US" dirty="0"/>
              <a:t> , </a:t>
            </a:r>
            <a:r>
              <a:rPr lang="en-US" dirty="0" err="1"/>
              <a:t>hàm</a:t>
            </a:r>
            <a:r>
              <a:rPr lang="en-US" dirty="0"/>
              <a:t> </a:t>
            </a:r>
            <a:r>
              <a:rPr lang="en-US" dirty="0" err="1"/>
              <a:t>cùng</a:t>
            </a:r>
            <a:r>
              <a:rPr lang="en-US" dirty="0"/>
              <a:t> </a:t>
            </a:r>
            <a:r>
              <a:rPr lang="en-US" dirty="0" err="1"/>
              <a:t>tên</a:t>
            </a:r>
            <a:r>
              <a:rPr lang="en-US" dirty="0"/>
              <a:t> </a:t>
            </a:r>
            <a:r>
              <a:rPr lang="en-US" dirty="0" err="1"/>
              <a:t>được</a:t>
            </a:r>
            <a:r>
              <a:rPr lang="en-US" dirty="0"/>
              <a:t> </a:t>
            </a:r>
            <a:r>
              <a:rPr lang="en-US" dirty="0" err="1"/>
              <a:t>định</a:t>
            </a:r>
            <a:r>
              <a:rPr lang="en-US" dirty="0"/>
              <a:t> </a:t>
            </a:r>
            <a:r>
              <a:rPr lang="en-US" dirty="0" err="1"/>
              <a:t>nghĩa</a:t>
            </a:r>
            <a:r>
              <a:rPr lang="en-US" dirty="0"/>
              <a:t> ở </a:t>
            </a:r>
            <a:r>
              <a:rPr lang="en-US" dirty="0" err="1"/>
              <a:t>bên</a:t>
            </a:r>
            <a:r>
              <a:rPr lang="en-US" dirty="0"/>
              <a:t> </a:t>
            </a:r>
            <a:r>
              <a:rPr lang="en-US" dirty="0" err="1"/>
              <a:t>ngoài</a:t>
            </a:r>
            <a:endParaRPr lang="en-GB" dirty="0"/>
          </a:p>
        </p:txBody>
      </p:sp>
    </p:spTree>
    <p:extLst>
      <p:ext uri="{BB962C8B-B14F-4D97-AF65-F5344CB8AC3E}">
        <p14:creationId xmlns:p14="http://schemas.microsoft.com/office/powerpoint/2010/main" val="2225211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6ADA6-98FE-A30A-0D22-E7B4CA309A4B}"/>
              </a:ext>
            </a:extLst>
          </p:cNvPr>
          <p:cNvSpPr>
            <a:spLocks noGrp="1"/>
          </p:cNvSpPr>
          <p:nvPr>
            <p:ph type="title"/>
          </p:nvPr>
        </p:nvSpPr>
        <p:spPr/>
        <p:txBody>
          <a:bodyPr/>
          <a:lstStyle/>
          <a:p>
            <a:r>
              <a:rPr lang="en-US" dirty="0"/>
              <a:t>III. Store classes</a:t>
            </a:r>
            <a:endParaRPr lang="en-GB" dirty="0"/>
          </a:p>
        </p:txBody>
      </p:sp>
      <p:pic>
        <p:nvPicPr>
          <p:cNvPr id="5" name="Picture 4">
            <a:extLst>
              <a:ext uri="{FF2B5EF4-FFF2-40B4-BE49-F238E27FC236}">
                <a16:creationId xmlns:a16="http://schemas.microsoft.com/office/drawing/2014/main" id="{C855FF7F-4BBE-5286-4496-0579C8687550}"/>
              </a:ext>
            </a:extLst>
          </p:cNvPr>
          <p:cNvPicPr>
            <a:picLocks noChangeAspect="1"/>
          </p:cNvPicPr>
          <p:nvPr/>
        </p:nvPicPr>
        <p:blipFill>
          <a:blip r:embed="rId2"/>
          <a:stretch>
            <a:fillRect/>
          </a:stretch>
        </p:blipFill>
        <p:spPr>
          <a:xfrm>
            <a:off x="0" y="1969166"/>
            <a:ext cx="12192000" cy="4685590"/>
          </a:xfrm>
          <a:prstGeom prst="rect">
            <a:avLst/>
          </a:prstGeom>
        </p:spPr>
      </p:pic>
    </p:spTree>
    <p:extLst>
      <p:ext uri="{BB962C8B-B14F-4D97-AF65-F5344CB8AC3E}">
        <p14:creationId xmlns:p14="http://schemas.microsoft.com/office/powerpoint/2010/main" val="1430654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F47F-CB22-1712-E3F6-E3463C9966B6}"/>
              </a:ext>
            </a:extLst>
          </p:cNvPr>
          <p:cNvSpPr>
            <a:spLocks noGrp="1"/>
          </p:cNvSpPr>
          <p:nvPr>
            <p:ph type="title"/>
          </p:nvPr>
        </p:nvSpPr>
        <p:spPr/>
        <p:txBody>
          <a:bodyPr/>
          <a:lstStyle/>
          <a:p>
            <a:r>
              <a:rPr lang="en-US" dirty="0"/>
              <a:t> </a:t>
            </a:r>
            <a:r>
              <a:rPr lang="en-US" dirty="0" err="1"/>
              <a:t>IV.Lvalues,Rvalues</a:t>
            </a:r>
            <a:endParaRPr lang="en-GB" dirty="0"/>
          </a:p>
        </p:txBody>
      </p:sp>
      <p:pic>
        <p:nvPicPr>
          <p:cNvPr id="6" name="Content Placeholder 5">
            <a:extLst>
              <a:ext uri="{FF2B5EF4-FFF2-40B4-BE49-F238E27FC236}">
                <a16:creationId xmlns:a16="http://schemas.microsoft.com/office/drawing/2014/main" id="{F9BD002E-0BEC-A551-D14D-9B1490D4A5AF}"/>
              </a:ext>
            </a:extLst>
          </p:cNvPr>
          <p:cNvPicPr>
            <a:picLocks noGrp="1" noChangeAspect="1"/>
          </p:cNvPicPr>
          <p:nvPr>
            <p:ph idx="1"/>
          </p:nvPr>
        </p:nvPicPr>
        <p:blipFill>
          <a:blip r:embed="rId2"/>
          <a:stretch>
            <a:fillRect/>
          </a:stretch>
        </p:blipFill>
        <p:spPr>
          <a:xfrm>
            <a:off x="4699794" y="3131344"/>
            <a:ext cx="5581650" cy="2009775"/>
          </a:xfrm>
        </p:spPr>
      </p:pic>
      <p:sp>
        <p:nvSpPr>
          <p:cNvPr id="4" name="Text Placeholder 3">
            <a:extLst>
              <a:ext uri="{FF2B5EF4-FFF2-40B4-BE49-F238E27FC236}">
                <a16:creationId xmlns:a16="http://schemas.microsoft.com/office/drawing/2014/main" id="{1D6E225B-E5F6-D934-FC33-70B4D70B0CED}"/>
              </a:ext>
            </a:extLst>
          </p:cNvPr>
          <p:cNvSpPr>
            <a:spLocks noGrp="1"/>
          </p:cNvSpPr>
          <p:nvPr>
            <p:ph type="body" sz="half" idx="2"/>
          </p:nvPr>
        </p:nvSpPr>
        <p:spPr/>
        <p:txBody>
          <a:bodyPr>
            <a:normAutofit lnSpcReduction="10000"/>
          </a:bodyPr>
          <a:lstStyle/>
          <a:p>
            <a:pPr marL="0" indent="0" algn="ctr">
              <a:buNone/>
            </a:pPr>
            <a:r>
              <a:rPr lang="en-US" sz="2400" b="1" dirty="0" err="1"/>
              <a:t>Lvalues</a:t>
            </a:r>
            <a:endParaRPr lang="en-US" sz="2400" b="1" dirty="0"/>
          </a:p>
          <a:p>
            <a:r>
              <a:rPr lang="vi-VN" sz="1600" dirty="0"/>
              <a:t>L</a:t>
            </a:r>
            <a:r>
              <a:rPr lang="en-US" sz="1600" dirty="0"/>
              <a:t>eft </a:t>
            </a:r>
            <a:r>
              <a:rPr lang="vi-VN" sz="1600" dirty="0"/>
              <a:t>value: là phép gán giá trị. Left value thường đại diện như một định danh</a:t>
            </a:r>
            <a:r>
              <a:rPr lang="en-US" sz="1600" dirty="0"/>
              <a:t>, </a:t>
            </a:r>
            <a:r>
              <a:rPr lang="en-US" sz="1600" dirty="0" err="1"/>
              <a:t>tên</a:t>
            </a:r>
            <a:r>
              <a:rPr lang="en-US" sz="1600" dirty="0"/>
              <a:t> </a:t>
            </a:r>
            <a:r>
              <a:rPr lang="en-US" sz="1600" dirty="0" err="1"/>
              <a:t>gọi</a:t>
            </a:r>
            <a:r>
              <a:rPr lang="vi-VN" sz="1600" dirty="0"/>
              <a:t>. </a:t>
            </a:r>
            <a:endParaRPr lang="en-US" sz="1600" dirty="0"/>
          </a:p>
          <a:p>
            <a:r>
              <a:rPr lang="vi-VN" sz="1600" dirty="0"/>
              <a:t>Các biểu thức đề cập đến các vị trí có thể sửa đổi được gọi là các left value, giá trị có thể thay đổi được. Left value có thể sửa đổi thì không thể có thuộc tính const. Để các cấu trúc và định danh có thể thay đổi giá trị, chúng không được có bất kỳ thành viên nào có thuộc tính const. Tên của định danh biểu thị một vị trí lưu trữ, trong khi giá trị của biến là giá trị được lưu trữ tại vị trí đó.</a:t>
            </a:r>
            <a:endParaRPr lang="en-US" sz="1600" dirty="0"/>
          </a:p>
          <a:p>
            <a:endParaRPr lang="en-GB" dirty="0"/>
          </a:p>
        </p:txBody>
      </p:sp>
    </p:spTree>
    <p:extLst>
      <p:ext uri="{BB962C8B-B14F-4D97-AF65-F5344CB8AC3E}">
        <p14:creationId xmlns:p14="http://schemas.microsoft.com/office/powerpoint/2010/main" val="2804599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F47F-CB22-1712-E3F6-E3463C9966B6}"/>
              </a:ext>
            </a:extLst>
          </p:cNvPr>
          <p:cNvSpPr>
            <a:spLocks noGrp="1"/>
          </p:cNvSpPr>
          <p:nvPr>
            <p:ph type="title"/>
          </p:nvPr>
        </p:nvSpPr>
        <p:spPr/>
        <p:txBody>
          <a:bodyPr/>
          <a:lstStyle/>
          <a:p>
            <a:r>
              <a:rPr lang="en-US" dirty="0"/>
              <a:t> </a:t>
            </a:r>
            <a:r>
              <a:rPr lang="en-US" dirty="0" err="1"/>
              <a:t>IV.Lvalues,Rvalues</a:t>
            </a:r>
            <a:endParaRPr lang="en-GB" dirty="0"/>
          </a:p>
        </p:txBody>
      </p:sp>
      <p:sp>
        <p:nvSpPr>
          <p:cNvPr id="4" name="Text Placeholder 3">
            <a:extLst>
              <a:ext uri="{FF2B5EF4-FFF2-40B4-BE49-F238E27FC236}">
                <a16:creationId xmlns:a16="http://schemas.microsoft.com/office/drawing/2014/main" id="{1D6E225B-E5F6-D934-FC33-70B4D70B0CED}"/>
              </a:ext>
            </a:extLst>
          </p:cNvPr>
          <p:cNvSpPr>
            <a:spLocks noGrp="1"/>
          </p:cNvSpPr>
          <p:nvPr>
            <p:ph type="body" sz="half" idx="2"/>
          </p:nvPr>
        </p:nvSpPr>
        <p:spPr/>
        <p:txBody>
          <a:bodyPr>
            <a:normAutofit/>
          </a:bodyPr>
          <a:lstStyle/>
          <a:p>
            <a:pPr marL="0" indent="0" algn="ctr">
              <a:buNone/>
            </a:pPr>
            <a:r>
              <a:rPr lang="en-US" sz="2800" dirty="0" err="1"/>
              <a:t>Rvalues</a:t>
            </a:r>
            <a:endParaRPr lang="en-GB" sz="2800" dirty="0"/>
          </a:p>
          <a:p>
            <a:r>
              <a:rPr lang="vi-VN" sz="1600" dirty="0"/>
              <a:t>Right value</a:t>
            </a:r>
            <a:r>
              <a:rPr lang="en-US" sz="1600" dirty="0"/>
              <a:t> </a:t>
            </a:r>
            <a:r>
              <a:rPr lang="en-US" sz="1600" dirty="0" err="1"/>
              <a:t>là</a:t>
            </a:r>
            <a:r>
              <a:rPr lang="en-US" sz="1600" dirty="0"/>
              <a:t> </a:t>
            </a:r>
            <a:r>
              <a:rPr lang="en-US" sz="1600" dirty="0" err="1"/>
              <a:t>các</a:t>
            </a:r>
            <a:r>
              <a:rPr lang="en-US" sz="1600" dirty="0"/>
              <a:t> </a:t>
            </a:r>
            <a:r>
              <a:rPr lang="en-US" sz="1600" dirty="0" err="1"/>
              <a:t>giá</a:t>
            </a:r>
            <a:r>
              <a:rPr lang="en-US" sz="1600" dirty="0"/>
              <a:t> </a:t>
            </a:r>
            <a:r>
              <a:rPr lang="en-US" sz="1600" dirty="0" err="1"/>
              <a:t>trị</a:t>
            </a:r>
            <a:r>
              <a:rPr lang="en-US" sz="1600" dirty="0"/>
              <a:t>, </a:t>
            </a:r>
            <a:r>
              <a:rPr lang="en-US" sz="1600" dirty="0" err="1"/>
              <a:t>những</a:t>
            </a:r>
            <a:r>
              <a:rPr lang="en-US" sz="1600" dirty="0"/>
              <a:t> </a:t>
            </a:r>
            <a:r>
              <a:rPr lang="en-US" sz="1600" dirty="0" err="1"/>
              <a:t>gì</a:t>
            </a:r>
            <a:r>
              <a:rPr lang="en-US" sz="1600" dirty="0"/>
              <a:t> </a:t>
            </a:r>
            <a:r>
              <a:rPr lang="en-US" sz="1600" dirty="0" err="1"/>
              <a:t>không</a:t>
            </a:r>
            <a:r>
              <a:rPr lang="en-US" sz="1600" dirty="0"/>
              <a:t> </a:t>
            </a:r>
            <a:r>
              <a:rPr lang="en-US" sz="1600" dirty="0" err="1"/>
              <a:t>phải</a:t>
            </a:r>
            <a:r>
              <a:rPr lang="en-US" sz="1600" dirty="0"/>
              <a:t> </a:t>
            </a:r>
            <a:r>
              <a:rPr lang="en-US" sz="1600" dirty="0" err="1"/>
              <a:t>lvalues</a:t>
            </a:r>
            <a:r>
              <a:rPr lang="en-US" sz="1600" dirty="0"/>
              <a:t> </a:t>
            </a:r>
            <a:r>
              <a:rPr lang="en-US" sz="1600" dirty="0" err="1"/>
              <a:t>và</a:t>
            </a:r>
            <a:r>
              <a:rPr lang="en-US" sz="1600" dirty="0"/>
              <a:t> </a:t>
            </a:r>
            <a:r>
              <a:rPr lang="en-US" sz="1600" dirty="0" err="1"/>
              <a:t>không</a:t>
            </a:r>
            <a:r>
              <a:rPr lang="en-US" sz="1600" dirty="0"/>
              <a:t> </a:t>
            </a:r>
            <a:r>
              <a:rPr lang="en-US" sz="1600" dirty="0" err="1"/>
              <a:t>thể</a:t>
            </a:r>
            <a:r>
              <a:rPr lang="en-US" sz="1600" dirty="0"/>
              <a:t> </a:t>
            </a:r>
            <a:r>
              <a:rPr lang="en-US" sz="1600" dirty="0" err="1"/>
              <a:t>truy</a:t>
            </a:r>
            <a:r>
              <a:rPr lang="en-US" sz="1600" dirty="0"/>
              <a:t> </a:t>
            </a:r>
            <a:r>
              <a:rPr lang="en-US" sz="1600" dirty="0" err="1"/>
              <a:t>cập</a:t>
            </a:r>
            <a:r>
              <a:rPr lang="en-US" sz="1600" dirty="0"/>
              <a:t> </a:t>
            </a:r>
            <a:r>
              <a:rPr lang="en-US" sz="1600" dirty="0" err="1"/>
              <a:t>được</a:t>
            </a:r>
            <a:r>
              <a:rPr lang="en-US" sz="1600" dirty="0"/>
              <a:t> </a:t>
            </a:r>
            <a:r>
              <a:rPr lang="en-US" sz="1600" dirty="0" err="1"/>
              <a:t>địa</a:t>
            </a:r>
            <a:r>
              <a:rPr lang="en-US" sz="1600" dirty="0"/>
              <a:t> </a:t>
            </a:r>
            <a:r>
              <a:rPr lang="en-US" sz="1600" dirty="0" err="1"/>
              <a:t>chỉ</a:t>
            </a:r>
            <a:r>
              <a:rPr lang="en-US" sz="1600" dirty="0"/>
              <a:t> </a:t>
            </a:r>
            <a:r>
              <a:rPr lang="en-US" sz="1600" dirty="0" err="1"/>
              <a:t>của</a:t>
            </a:r>
            <a:r>
              <a:rPr lang="en-US" sz="1600" dirty="0"/>
              <a:t> </a:t>
            </a:r>
            <a:r>
              <a:rPr lang="en-US" sz="1600" dirty="0" err="1"/>
              <a:t>nó</a:t>
            </a:r>
            <a:r>
              <a:rPr lang="en-US" sz="1600" dirty="0"/>
              <a:t>. </a:t>
            </a:r>
            <a:r>
              <a:rPr lang="en-US" sz="1600" dirty="0" err="1"/>
              <a:t>Nó</a:t>
            </a:r>
            <a:r>
              <a:rPr lang="en-US" sz="1600" dirty="0"/>
              <a:t> bao </a:t>
            </a:r>
            <a:r>
              <a:rPr lang="en-US" sz="1600" dirty="0" err="1"/>
              <a:t>gồm</a:t>
            </a:r>
            <a:r>
              <a:rPr lang="en-US" sz="1600" dirty="0"/>
              <a:t> </a:t>
            </a:r>
            <a:r>
              <a:rPr lang="en-US" sz="1600" dirty="0" err="1"/>
              <a:t>chữ</a:t>
            </a:r>
            <a:r>
              <a:rPr lang="en-US" sz="1600" dirty="0"/>
              <a:t> </a:t>
            </a:r>
            <a:r>
              <a:rPr lang="en-US" sz="1600" dirty="0" err="1"/>
              <a:t>cái</a:t>
            </a:r>
            <a:r>
              <a:rPr lang="en-US" sz="1600" dirty="0"/>
              <a:t>, </a:t>
            </a:r>
            <a:r>
              <a:rPr lang="en-US" sz="1600" dirty="0" err="1"/>
              <a:t>kết</a:t>
            </a:r>
            <a:r>
              <a:rPr lang="en-US" sz="1600" dirty="0"/>
              <a:t> </a:t>
            </a:r>
            <a:r>
              <a:rPr lang="en-US" sz="1600" dirty="0" err="1"/>
              <a:t>quả</a:t>
            </a:r>
            <a:r>
              <a:rPr lang="en-US" sz="1600" dirty="0"/>
              <a:t> </a:t>
            </a:r>
            <a:r>
              <a:rPr lang="en-US" sz="1600" dirty="0" err="1"/>
              <a:t>của</a:t>
            </a:r>
            <a:r>
              <a:rPr lang="en-US" sz="1600" dirty="0"/>
              <a:t> </a:t>
            </a:r>
            <a:r>
              <a:rPr lang="en-US" sz="1600" dirty="0" err="1"/>
              <a:t>các</a:t>
            </a:r>
            <a:r>
              <a:rPr lang="en-US" sz="1600" dirty="0"/>
              <a:t> </a:t>
            </a:r>
            <a:r>
              <a:rPr lang="en-US" sz="1600" dirty="0" err="1"/>
              <a:t>toán</a:t>
            </a:r>
            <a:r>
              <a:rPr lang="en-US" sz="1600" dirty="0"/>
              <a:t> </a:t>
            </a:r>
            <a:r>
              <a:rPr lang="en-US" sz="1600" dirty="0" err="1"/>
              <a:t>tử</a:t>
            </a:r>
            <a:r>
              <a:rPr lang="en-US" sz="1600" dirty="0"/>
              <a:t>, </a:t>
            </a:r>
            <a:r>
              <a:rPr lang="en-US" sz="1600" dirty="0" err="1"/>
              <a:t>hàm</a:t>
            </a:r>
            <a:r>
              <a:rPr lang="en-US" sz="1600" dirty="0"/>
              <a:t> </a:t>
            </a:r>
            <a:r>
              <a:rPr lang="en-US" sz="1600" dirty="0" err="1"/>
              <a:t>trả</a:t>
            </a:r>
            <a:r>
              <a:rPr lang="en-US" sz="1600" dirty="0"/>
              <a:t> </a:t>
            </a:r>
            <a:r>
              <a:rPr lang="en-US" sz="1600" dirty="0" err="1"/>
              <a:t>về</a:t>
            </a:r>
            <a:r>
              <a:rPr lang="en-US" sz="1600" dirty="0"/>
              <a:t> </a:t>
            </a:r>
            <a:r>
              <a:rPr lang="en-US" sz="1600" dirty="0" err="1"/>
              <a:t>không</a:t>
            </a:r>
            <a:r>
              <a:rPr lang="en-US" sz="1600" dirty="0"/>
              <a:t> </a:t>
            </a:r>
            <a:r>
              <a:rPr lang="en-US" sz="1600" dirty="0" err="1"/>
              <a:t>tham</a:t>
            </a:r>
            <a:r>
              <a:rPr lang="en-US" sz="1600" dirty="0"/>
              <a:t> </a:t>
            </a:r>
            <a:r>
              <a:rPr lang="en-US" sz="1600" dirty="0" err="1"/>
              <a:t>chiếu</a:t>
            </a:r>
            <a:endParaRPr lang="en-US" sz="1600" dirty="0"/>
          </a:p>
        </p:txBody>
      </p:sp>
      <p:sp>
        <p:nvSpPr>
          <p:cNvPr id="5" name="Content Placeholder 4">
            <a:extLst>
              <a:ext uri="{FF2B5EF4-FFF2-40B4-BE49-F238E27FC236}">
                <a16:creationId xmlns:a16="http://schemas.microsoft.com/office/drawing/2014/main" id="{A490DE22-9DFC-09A0-3772-5E64E3F4EF5E}"/>
              </a:ext>
            </a:extLst>
          </p:cNvPr>
          <p:cNvSpPr>
            <a:spLocks noGrp="1"/>
          </p:cNvSpPr>
          <p:nvPr>
            <p:ph idx="1"/>
          </p:nvPr>
        </p:nvSpPr>
        <p:spPr/>
        <p:txBody>
          <a:bodyPr/>
          <a:lstStyle/>
          <a:p>
            <a:endParaRPr lang="en-GB"/>
          </a:p>
        </p:txBody>
      </p:sp>
      <p:pic>
        <p:nvPicPr>
          <p:cNvPr id="8" name="Picture 7">
            <a:extLst>
              <a:ext uri="{FF2B5EF4-FFF2-40B4-BE49-F238E27FC236}">
                <a16:creationId xmlns:a16="http://schemas.microsoft.com/office/drawing/2014/main" id="{3105770D-A328-C081-F657-8CE6A263C879}"/>
              </a:ext>
            </a:extLst>
          </p:cNvPr>
          <p:cNvPicPr>
            <a:picLocks noChangeAspect="1"/>
          </p:cNvPicPr>
          <p:nvPr/>
        </p:nvPicPr>
        <p:blipFill>
          <a:blip r:embed="rId2"/>
          <a:stretch>
            <a:fillRect/>
          </a:stretch>
        </p:blipFill>
        <p:spPr>
          <a:xfrm>
            <a:off x="4964275" y="3184029"/>
            <a:ext cx="4838700" cy="1905000"/>
          </a:xfrm>
          <a:prstGeom prst="rect">
            <a:avLst/>
          </a:prstGeom>
        </p:spPr>
      </p:pic>
    </p:spTree>
    <p:extLst>
      <p:ext uri="{BB962C8B-B14F-4D97-AF65-F5344CB8AC3E}">
        <p14:creationId xmlns:p14="http://schemas.microsoft.com/office/powerpoint/2010/main" val="3037232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31E19-608E-E615-B41D-375239E09AD4}"/>
              </a:ext>
            </a:extLst>
          </p:cNvPr>
          <p:cNvSpPr>
            <a:spLocks noGrp="1"/>
          </p:cNvSpPr>
          <p:nvPr>
            <p:ph type="title"/>
          </p:nvPr>
        </p:nvSpPr>
        <p:spPr/>
        <p:txBody>
          <a:bodyPr/>
          <a:lstStyle/>
          <a:p>
            <a:r>
              <a:rPr lang="en-US" dirty="0"/>
              <a:t>I. </a:t>
            </a:r>
            <a:r>
              <a:rPr lang="en-US" dirty="0" err="1"/>
              <a:t>Biến</a:t>
            </a:r>
            <a:r>
              <a:rPr lang="en-US" dirty="0"/>
              <a:t> (Variable)</a:t>
            </a:r>
            <a:endParaRPr lang="en-GB" dirty="0"/>
          </a:p>
        </p:txBody>
      </p:sp>
      <p:sp>
        <p:nvSpPr>
          <p:cNvPr id="4" name="Content Placeholder 3">
            <a:extLst>
              <a:ext uri="{FF2B5EF4-FFF2-40B4-BE49-F238E27FC236}">
                <a16:creationId xmlns:a16="http://schemas.microsoft.com/office/drawing/2014/main" id="{EB1A055E-E6A6-3305-F6A8-98AC5B8A1356}"/>
              </a:ext>
            </a:extLst>
          </p:cNvPr>
          <p:cNvSpPr>
            <a:spLocks noGrp="1"/>
          </p:cNvSpPr>
          <p:nvPr>
            <p:ph idx="1"/>
          </p:nvPr>
        </p:nvSpPr>
        <p:spPr/>
        <p:txBody>
          <a:bodyPr/>
          <a:lstStyle/>
          <a:p>
            <a:r>
              <a:rPr lang="en-GB" dirty="0" err="1"/>
              <a:t>Biến</a:t>
            </a:r>
            <a:r>
              <a:rPr lang="en-GB" dirty="0"/>
              <a:t> </a:t>
            </a:r>
            <a:r>
              <a:rPr lang="en-GB" dirty="0" err="1"/>
              <a:t>là</a:t>
            </a:r>
            <a:r>
              <a:rPr lang="en-GB" dirty="0"/>
              <a:t> </a:t>
            </a:r>
            <a:r>
              <a:rPr lang="en-GB" dirty="0" err="1"/>
              <a:t>một</a:t>
            </a:r>
            <a:r>
              <a:rPr lang="en-GB" dirty="0"/>
              <a:t> </a:t>
            </a:r>
            <a:r>
              <a:rPr lang="en-GB" dirty="0" err="1"/>
              <a:t>tên</a:t>
            </a:r>
            <a:r>
              <a:rPr lang="en-GB" dirty="0"/>
              <a:t> </a:t>
            </a:r>
            <a:r>
              <a:rPr lang="en-GB" dirty="0" err="1"/>
              <a:t>gọi</a:t>
            </a:r>
            <a:r>
              <a:rPr lang="en-GB" dirty="0"/>
              <a:t>, </a:t>
            </a:r>
            <a:r>
              <a:rPr lang="en-GB" dirty="0" err="1"/>
              <a:t>một</a:t>
            </a:r>
            <a:r>
              <a:rPr lang="en-GB" dirty="0"/>
              <a:t> </a:t>
            </a:r>
            <a:r>
              <a:rPr lang="en-GB" dirty="0" err="1"/>
              <a:t>nhãn</a:t>
            </a:r>
            <a:r>
              <a:rPr lang="en-GB" dirty="0"/>
              <a:t> </a:t>
            </a:r>
            <a:r>
              <a:rPr lang="en-GB" dirty="0" err="1"/>
              <a:t>được</a:t>
            </a:r>
            <a:r>
              <a:rPr lang="en-GB" dirty="0"/>
              <a:t> </a:t>
            </a:r>
            <a:r>
              <a:rPr lang="en-GB" dirty="0" err="1"/>
              <a:t>đặt</a:t>
            </a:r>
            <a:r>
              <a:rPr lang="en-GB" dirty="0"/>
              <a:t> </a:t>
            </a:r>
            <a:r>
              <a:rPr lang="en-GB" dirty="0" err="1"/>
              <a:t>tên</a:t>
            </a:r>
            <a:r>
              <a:rPr lang="en-GB" dirty="0"/>
              <a:t> </a:t>
            </a:r>
            <a:r>
              <a:rPr lang="en-GB" dirty="0" err="1"/>
              <a:t>tượng</a:t>
            </a:r>
            <a:r>
              <a:rPr lang="en-GB" dirty="0"/>
              <a:t> </a:t>
            </a:r>
            <a:r>
              <a:rPr lang="en-GB" dirty="0" err="1"/>
              <a:t>trưng</a:t>
            </a:r>
            <a:r>
              <a:rPr lang="en-GB" dirty="0"/>
              <a:t> </a:t>
            </a:r>
            <a:r>
              <a:rPr lang="en-GB" dirty="0" err="1"/>
              <a:t>cho</a:t>
            </a:r>
            <a:r>
              <a:rPr lang="en-GB" dirty="0"/>
              <a:t> </a:t>
            </a:r>
            <a:r>
              <a:rPr lang="en-GB" dirty="0" err="1"/>
              <a:t>một</a:t>
            </a:r>
            <a:r>
              <a:rPr lang="en-GB" dirty="0"/>
              <a:t> </a:t>
            </a:r>
            <a:r>
              <a:rPr lang="en-GB" dirty="0" err="1"/>
              <a:t>vị</a:t>
            </a:r>
            <a:r>
              <a:rPr lang="en-GB" dirty="0"/>
              <a:t> </a:t>
            </a:r>
            <a:r>
              <a:rPr lang="en-GB" dirty="0" err="1"/>
              <a:t>trí</a:t>
            </a:r>
            <a:r>
              <a:rPr lang="en-GB" dirty="0"/>
              <a:t> </a:t>
            </a:r>
            <a:r>
              <a:rPr lang="en-GB" dirty="0" err="1"/>
              <a:t>vùng</a:t>
            </a:r>
            <a:r>
              <a:rPr lang="en-GB" dirty="0"/>
              <a:t> </a:t>
            </a:r>
            <a:r>
              <a:rPr lang="en-GB" dirty="0" err="1"/>
              <a:t>nhớ</a:t>
            </a:r>
            <a:r>
              <a:rPr lang="en-GB" dirty="0"/>
              <a:t> </a:t>
            </a:r>
            <a:r>
              <a:rPr lang="en-GB" dirty="0" err="1"/>
              <a:t>trong</a:t>
            </a:r>
            <a:r>
              <a:rPr lang="en-GB" dirty="0"/>
              <a:t> </a:t>
            </a:r>
            <a:r>
              <a:rPr lang="en-GB" dirty="0" err="1"/>
              <a:t>máy</a:t>
            </a:r>
            <a:r>
              <a:rPr lang="en-GB" dirty="0"/>
              <a:t> </a:t>
            </a:r>
            <a:r>
              <a:rPr lang="en-GB" dirty="0" err="1"/>
              <a:t>tính</a:t>
            </a:r>
            <a:r>
              <a:rPr lang="en-GB" dirty="0"/>
              <a:t>, </a:t>
            </a:r>
            <a:r>
              <a:rPr lang="en-GB" dirty="0" err="1"/>
              <a:t>mỗi</a:t>
            </a:r>
            <a:r>
              <a:rPr lang="en-GB" dirty="0"/>
              <a:t> </a:t>
            </a:r>
            <a:r>
              <a:rPr lang="en-GB" dirty="0" err="1"/>
              <a:t>biến</a:t>
            </a:r>
            <a:r>
              <a:rPr lang="en-GB" dirty="0"/>
              <a:t> </a:t>
            </a:r>
            <a:r>
              <a:rPr lang="en-GB" dirty="0" err="1"/>
              <a:t>có</a:t>
            </a:r>
            <a:r>
              <a:rPr lang="en-GB" dirty="0"/>
              <a:t> </a:t>
            </a:r>
            <a:r>
              <a:rPr lang="en-GB" dirty="0" err="1"/>
              <a:t>kiểu</a:t>
            </a:r>
            <a:r>
              <a:rPr lang="en-GB" dirty="0"/>
              <a:t> </a:t>
            </a:r>
            <a:r>
              <a:rPr lang="en-GB" dirty="0" err="1"/>
              <a:t>dữ</a:t>
            </a:r>
            <a:r>
              <a:rPr lang="en-GB" dirty="0"/>
              <a:t> </a:t>
            </a:r>
            <a:r>
              <a:rPr lang="en-GB" dirty="0" err="1"/>
              <a:t>liệu</a:t>
            </a:r>
            <a:r>
              <a:rPr lang="en-GB" dirty="0"/>
              <a:t> </a:t>
            </a:r>
            <a:r>
              <a:rPr lang="en-GB" dirty="0" err="1"/>
              <a:t>cụ</a:t>
            </a:r>
            <a:r>
              <a:rPr lang="en-GB" dirty="0"/>
              <a:t> </a:t>
            </a:r>
            <a:r>
              <a:rPr lang="en-GB" dirty="0" err="1"/>
              <a:t>thể</a:t>
            </a:r>
            <a:r>
              <a:rPr lang="en-GB" dirty="0"/>
              <a:t> </a:t>
            </a:r>
            <a:r>
              <a:rPr lang="en-GB" dirty="0" err="1"/>
              <a:t>xác</a:t>
            </a:r>
            <a:r>
              <a:rPr lang="en-GB" dirty="0"/>
              <a:t> </a:t>
            </a:r>
            <a:r>
              <a:rPr lang="en-GB" dirty="0" err="1"/>
              <a:t>định</a:t>
            </a:r>
            <a:r>
              <a:rPr lang="en-GB" dirty="0"/>
              <a:t> </a:t>
            </a:r>
            <a:r>
              <a:rPr lang="en-GB" dirty="0" err="1"/>
              <a:t>kích</a:t>
            </a:r>
            <a:r>
              <a:rPr lang="en-GB" dirty="0"/>
              <a:t> </a:t>
            </a:r>
            <a:r>
              <a:rPr lang="en-GB" dirty="0" err="1"/>
              <a:t>thước</a:t>
            </a:r>
            <a:r>
              <a:rPr lang="en-GB" dirty="0"/>
              <a:t> </a:t>
            </a:r>
            <a:r>
              <a:rPr lang="en-GB" dirty="0" err="1"/>
              <a:t>của</a:t>
            </a:r>
            <a:r>
              <a:rPr lang="en-GB" dirty="0"/>
              <a:t> </a:t>
            </a:r>
            <a:r>
              <a:rPr lang="en-GB" dirty="0" err="1"/>
              <a:t>bộ</a:t>
            </a:r>
            <a:r>
              <a:rPr lang="en-GB" dirty="0"/>
              <a:t> </a:t>
            </a:r>
            <a:r>
              <a:rPr lang="en-GB" dirty="0" err="1"/>
              <a:t>nhớ</a:t>
            </a:r>
            <a:r>
              <a:rPr lang="en-GB" dirty="0"/>
              <a:t> </a:t>
            </a:r>
            <a:r>
              <a:rPr lang="en-GB" dirty="0" err="1"/>
              <a:t>và</a:t>
            </a:r>
            <a:r>
              <a:rPr lang="en-GB" dirty="0"/>
              <a:t> </a:t>
            </a:r>
            <a:r>
              <a:rPr lang="en-GB" dirty="0" err="1"/>
              <a:t>phạm</a:t>
            </a:r>
            <a:r>
              <a:rPr lang="en-GB" dirty="0"/>
              <a:t> vi </a:t>
            </a:r>
            <a:r>
              <a:rPr lang="en-GB" dirty="0" err="1"/>
              <a:t>các</a:t>
            </a:r>
            <a:r>
              <a:rPr lang="en-GB" dirty="0"/>
              <a:t> </a:t>
            </a:r>
            <a:r>
              <a:rPr lang="en-GB" dirty="0" err="1"/>
              <a:t>giá</a:t>
            </a:r>
            <a:r>
              <a:rPr lang="en-GB" dirty="0"/>
              <a:t> </a:t>
            </a:r>
            <a:r>
              <a:rPr lang="en-GB" dirty="0" err="1"/>
              <a:t>trị</a:t>
            </a:r>
            <a:r>
              <a:rPr lang="en-GB" dirty="0"/>
              <a:t> </a:t>
            </a:r>
            <a:r>
              <a:rPr lang="en-GB" dirty="0" err="1"/>
              <a:t>có</a:t>
            </a:r>
            <a:r>
              <a:rPr lang="en-GB" dirty="0"/>
              <a:t> </a:t>
            </a:r>
            <a:r>
              <a:rPr lang="en-GB" dirty="0" err="1"/>
              <a:t>thể</a:t>
            </a:r>
            <a:r>
              <a:rPr lang="en-GB" dirty="0"/>
              <a:t> </a:t>
            </a:r>
            <a:r>
              <a:rPr lang="en-GB" dirty="0" err="1"/>
              <a:t>lưu</a:t>
            </a:r>
            <a:r>
              <a:rPr lang="en-GB" dirty="0"/>
              <a:t> </a:t>
            </a:r>
            <a:r>
              <a:rPr lang="en-GB" dirty="0" err="1"/>
              <a:t>trữ</a:t>
            </a:r>
            <a:endParaRPr lang="en-GB" dirty="0"/>
          </a:p>
          <a:p>
            <a:r>
              <a:rPr lang="en-GB" dirty="0" err="1"/>
              <a:t>Khai</a:t>
            </a:r>
            <a:r>
              <a:rPr lang="en-GB" dirty="0"/>
              <a:t> </a:t>
            </a:r>
            <a:r>
              <a:rPr lang="en-GB" dirty="0" err="1"/>
              <a:t>báo</a:t>
            </a:r>
            <a:r>
              <a:rPr lang="en-GB" dirty="0"/>
              <a:t> </a:t>
            </a:r>
            <a:r>
              <a:rPr lang="en-GB" dirty="0" err="1"/>
              <a:t>biến</a:t>
            </a:r>
            <a:r>
              <a:rPr lang="en-GB" dirty="0"/>
              <a:t> </a:t>
            </a:r>
            <a:r>
              <a:rPr lang="en-GB" dirty="0" err="1"/>
              <a:t>là</a:t>
            </a:r>
            <a:r>
              <a:rPr lang="en-GB" dirty="0"/>
              <a:t> </a:t>
            </a:r>
            <a:r>
              <a:rPr lang="en-GB" dirty="0" err="1"/>
              <a:t>tạo</a:t>
            </a:r>
            <a:r>
              <a:rPr lang="en-GB" dirty="0"/>
              <a:t> </a:t>
            </a:r>
            <a:r>
              <a:rPr lang="en-GB" dirty="0" err="1"/>
              <a:t>ra</a:t>
            </a:r>
            <a:r>
              <a:rPr lang="en-GB" dirty="0"/>
              <a:t> </a:t>
            </a:r>
            <a:r>
              <a:rPr lang="en-GB" dirty="0" err="1"/>
              <a:t>một</a:t>
            </a:r>
            <a:r>
              <a:rPr lang="en-GB" dirty="0"/>
              <a:t> </a:t>
            </a:r>
            <a:r>
              <a:rPr lang="en-GB" dirty="0" err="1"/>
              <a:t>biến</a:t>
            </a:r>
            <a:r>
              <a:rPr lang="en-GB" dirty="0"/>
              <a:t> </a:t>
            </a:r>
            <a:r>
              <a:rPr lang="en-GB" dirty="0" err="1"/>
              <a:t>nhưng</a:t>
            </a:r>
            <a:r>
              <a:rPr lang="en-GB" dirty="0"/>
              <a:t> </a:t>
            </a:r>
            <a:r>
              <a:rPr lang="en-GB" dirty="0" err="1"/>
              <a:t>có</a:t>
            </a:r>
            <a:r>
              <a:rPr lang="en-GB" dirty="0"/>
              <a:t> </a:t>
            </a:r>
            <a:r>
              <a:rPr lang="en-GB" dirty="0" err="1"/>
              <a:t>thể</a:t>
            </a:r>
            <a:r>
              <a:rPr lang="en-GB" dirty="0"/>
              <a:t> </a:t>
            </a:r>
            <a:r>
              <a:rPr lang="en-GB" dirty="0" err="1"/>
              <a:t>có</a:t>
            </a:r>
            <a:r>
              <a:rPr lang="en-GB" dirty="0"/>
              <a:t> </a:t>
            </a:r>
            <a:r>
              <a:rPr lang="en-GB" dirty="0" err="1"/>
              <a:t>hoặc</a:t>
            </a:r>
            <a:r>
              <a:rPr lang="en-GB" dirty="0"/>
              <a:t> </a:t>
            </a:r>
            <a:r>
              <a:rPr lang="en-GB" dirty="0" err="1"/>
              <a:t>không</a:t>
            </a:r>
            <a:r>
              <a:rPr lang="en-GB" dirty="0"/>
              <a:t> </a:t>
            </a:r>
            <a:r>
              <a:rPr lang="en-GB" dirty="0" err="1"/>
              <a:t>đính</a:t>
            </a:r>
            <a:r>
              <a:rPr lang="en-GB" dirty="0"/>
              <a:t> </a:t>
            </a:r>
            <a:r>
              <a:rPr lang="en-GB" dirty="0" err="1"/>
              <a:t>kèm</a:t>
            </a:r>
            <a:r>
              <a:rPr lang="en-GB" dirty="0"/>
              <a:t> </a:t>
            </a:r>
            <a:r>
              <a:rPr lang="en-GB" dirty="0" err="1"/>
              <a:t>vị</a:t>
            </a:r>
            <a:r>
              <a:rPr lang="en-GB" dirty="0"/>
              <a:t> </a:t>
            </a:r>
            <a:r>
              <a:rPr lang="en-GB" dirty="0" err="1"/>
              <a:t>trí</a:t>
            </a:r>
            <a:r>
              <a:rPr lang="en-GB" dirty="0"/>
              <a:t> </a:t>
            </a:r>
            <a:r>
              <a:rPr lang="en-GB" dirty="0" err="1"/>
              <a:t>bộ</a:t>
            </a:r>
            <a:r>
              <a:rPr lang="en-GB" dirty="0"/>
              <a:t> </a:t>
            </a:r>
            <a:r>
              <a:rPr lang="en-GB" dirty="0" err="1"/>
              <a:t>nhớ</a:t>
            </a:r>
            <a:r>
              <a:rPr lang="en-GB" dirty="0"/>
              <a:t> </a:t>
            </a:r>
            <a:r>
              <a:rPr lang="en-GB" dirty="0" err="1"/>
              <a:t>cho</a:t>
            </a:r>
            <a:r>
              <a:rPr lang="en-GB" dirty="0"/>
              <a:t> </a:t>
            </a:r>
            <a:r>
              <a:rPr lang="en-GB" dirty="0" err="1"/>
              <a:t>biến</a:t>
            </a:r>
            <a:r>
              <a:rPr lang="en-GB" dirty="0"/>
              <a:t> </a:t>
            </a:r>
            <a:r>
              <a:rPr lang="en-GB" dirty="0" err="1"/>
              <a:t>đó</a:t>
            </a:r>
            <a:endParaRPr lang="en-GB" dirty="0"/>
          </a:p>
          <a:p>
            <a:r>
              <a:rPr lang="en-GB" dirty="0" err="1"/>
              <a:t>Định</a:t>
            </a:r>
            <a:r>
              <a:rPr lang="en-GB" dirty="0"/>
              <a:t> </a:t>
            </a:r>
            <a:r>
              <a:rPr lang="en-GB" dirty="0" err="1"/>
              <a:t>nghĩa</a:t>
            </a:r>
            <a:r>
              <a:rPr lang="en-GB" dirty="0"/>
              <a:t> </a:t>
            </a:r>
            <a:r>
              <a:rPr lang="en-GB" dirty="0" err="1"/>
              <a:t>biến</a:t>
            </a:r>
            <a:r>
              <a:rPr lang="en-GB" dirty="0"/>
              <a:t> </a:t>
            </a:r>
            <a:r>
              <a:rPr lang="en-GB" dirty="0" err="1"/>
              <a:t>là</a:t>
            </a:r>
            <a:r>
              <a:rPr lang="en-GB" dirty="0"/>
              <a:t> </a:t>
            </a:r>
            <a:r>
              <a:rPr lang="en-GB" dirty="0" err="1"/>
              <a:t>tạo</a:t>
            </a:r>
            <a:r>
              <a:rPr lang="en-GB" dirty="0"/>
              <a:t> </a:t>
            </a:r>
            <a:r>
              <a:rPr lang="en-GB" dirty="0" err="1"/>
              <a:t>ra</a:t>
            </a:r>
            <a:r>
              <a:rPr lang="en-GB" dirty="0"/>
              <a:t> </a:t>
            </a:r>
            <a:r>
              <a:rPr lang="en-GB" dirty="0" err="1"/>
              <a:t>biến</a:t>
            </a:r>
            <a:r>
              <a:rPr lang="en-GB" dirty="0"/>
              <a:t> </a:t>
            </a:r>
            <a:r>
              <a:rPr lang="en-GB" dirty="0" err="1"/>
              <a:t>và</a:t>
            </a:r>
            <a:r>
              <a:rPr lang="en-GB" dirty="0"/>
              <a:t> </a:t>
            </a:r>
            <a:r>
              <a:rPr lang="en-GB" dirty="0" err="1"/>
              <a:t>cấp</a:t>
            </a:r>
            <a:r>
              <a:rPr lang="en-GB" dirty="0"/>
              <a:t> </a:t>
            </a:r>
            <a:r>
              <a:rPr lang="en-GB" dirty="0" err="1"/>
              <a:t>cho</a:t>
            </a:r>
            <a:r>
              <a:rPr lang="en-GB" dirty="0"/>
              <a:t> </a:t>
            </a:r>
            <a:r>
              <a:rPr lang="en-GB" dirty="0" err="1"/>
              <a:t>biến</a:t>
            </a:r>
            <a:r>
              <a:rPr lang="en-GB" dirty="0"/>
              <a:t> </a:t>
            </a:r>
            <a:r>
              <a:rPr lang="en-GB" dirty="0" err="1"/>
              <a:t>đó</a:t>
            </a:r>
            <a:r>
              <a:rPr lang="en-GB" dirty="0"/>
              <a:t> </a:t>
            </a:r>
            <a:r>
              <a:rPr lang="en-GB" dirty="0" err="1"/>
              <a:t>vùng</a:t>
            </a:r>
            <a:r>
              <a:rPr lang="en-GB" dirty="0"/>
              <a:t> </a:t>
            </a:r>
            <a:r>
              <a:rPr lang="en-GB" dirty="0" err="1"/>
              <a:t>nhớ</a:t>
            </a:r>
            <a:r>
              <a:rPr lang="en-GB" dirty="0"/>
              <a:t> , </a:t>
            </a:r>
            <a:r>
              <a:rPr lang="en-GB" dirty="0" err="1"/>
              <a:t>biến</a:t>
            </a:r>
            <a:r>
              <a:rPr lang="en-GB" dirty="0"/>
              <a:t> </a:t>
            </a:r>
            <a:r>
              <a:rPr lang="en-GB" dirty="0" err="1"/>
              <a:t>lúc</a:t>
            </a:r>
            <a:r>
              <a:rPr lang="en-GB" dirty="0"/>
              <a:t> </a:t>
            </a:r>
            <a:r>
              <a:rPr lang="en-GB" dirty="0" err="1"/>
              <a:t>này</a:t>
            </a:r>
            <a:r>
              <a:rPr lang="en-GB" dirty="0"/>
              <a:t> </a:t>
            </a:r>
            <a:r>
              <a:rPr lang="en-GB" dirty="0" err="1"/>
              <a:t>có</a:t>
            </a:r>
            <a:r>
              <a:rPr lang="en-GB" dirty="0"/>
              <a:t> </a:t>
            </a:r>
            <a:r>
              <a:rPr lang="en-GB" dirty="0" err="1"/>
              <a:t>thể</a:t>
            </a:r>
            <a:r>
              <a:rPr lang="en-GB" dirty="0"/>
              <a:t> </a:t>
            </a:r>
            <a:r>
              <a:rPr lang="en-GB" dirty="0" err="1"/>
              <a:t>có</a:t>
            </a:r>
            <a:r>
              <a:rPr lang="en-GB" dirty="0"/>
              <a:t> </a:t>
            </a:r>
            <a:r>
              <a:rPr lang="en-GB" dirty="0" err="1"/>
              <a:t>hoặc</a:t>
            </a:r>
            <a:r>
              <a:rPr lang="en-GB" dirty="0"/>
              <a:t> </a:t>
            </a:r>
            <a:r>
              <a:rPr lang="en-GB" dirty="0" err="1"/>
              <a:t>không</a:t>
            </a:r>
            <a:r>
              <a:rPr lang="en-GB" dirty="0"/>
              <a:t> </a:t>
            </a:r>
            <a:r>
              <a:rPr lang="en-GB" dirty="0" err="1"/>
              <a:t>có</a:t>
            </a:r>
            <a:r>
              <a:rPr lang="en-GB" dirty="0"/>
              <a:t> </a:t>
            </a:r>
            <a:r>
              <a:rPr lang="en-GB" dirty="0" err="1"/>
              <a:t>giá</a:t>
            </a:r>
            <a:r>
              <a:rPr lang="en-GB" dirty="0"/>
              <a:t> </a:t>
            </a:r>
            <a:r>
              <a:rPr lang="en-GB" dirty="0" err="1"/>
              <a:t>trị</a:t>
            </a:r>
            <a:r>
              <a:rPr lang="en-GB" dirty="0"/>
              <a:t> </a:t>
            </a:r>
            <a:r>
              <a:rPr lang="en-GB" dirty="0" err="1"/>
              <a:t>được</a:t>
            </a:r>
            <a:r>
              <a:rPr lang="en-GB" dirty="0"/>
              <a:t> </a:t>
            </a:r>
            <a:r>
              <a:rPr lang="en-GB" dirty="0" err="1"/>
              <a:t>gán</a:t>
            </a:r>
            <a:endParaRPr lang="en-GB" dirty="0"/>
          </a:p>
          <a:p>
            <a:r>
              <a:rPr lang="en-GB" dirty="0" err="1"/>
              <a:t>Khởi</a:t>
            </a:r>
            <a:r>
              <a:rPr lang="en-GB" dirty="0"/>
              <a:t> </a:t>
            </a:r>
            <a:r>
              <a:rPr lang="en-GB" dirty="0" err="1"/>
              <a:t>tạo</a:t>
            </a:r>
            <a:r>
              <a:rPr lang="en-GB" dirty="0"/>
              <a:t> </a:t>
            </a:r>
            <a:r>
              <a:rPr lang="en-GB" dirty="0" err="1"/>
              <a:t>biến</a:t>
            </a:r>
            <a:r>
              <a:rPr lang="en-GB" dirty="0"/>
              <a:t> </a:t>
            </a:r>
            <a:r>
              <a:rPr lang="en-GB" dirty="0" err="1"/>
              <a:t>là</a:t>
            </a:r>
            <a:r>
              <a:rPr lang="en-GB" dirty="0"/>
              <a:t> </a:t>
            </a:r>
            <a:r>
              <a:rPr lang="en-GB" dirty="0" err="1"/>
              <a:t>cung</a:t>
            </a:r>
            <a:r>
              <a:rPr lang="en-GB" dirty="0"/>
              <a:t> </a:t>
            </a:r>
            <a:r>
              <a:rPr lang="en-GB" dirty="0" err="1"/>
              <a:t>cấp</a:t>
            </a:r>
            <a:r>
              <a:rPr lang="en-GB" dirty="0"/>
              <a:t> </a:t>
            </a:r>
            <a:r>
              <a:rPr lang="en-GB" dirty="0" err="1"/>
              <a:t>giá</a:t>
            </a:r>
            <a:r>
              <a:rPr lang="en-GB" dirty="0"/>
              <a:t> </a:t>
            </a:r>
            <a:r>
              <a:rPr lang="en-GB" dirty="0" err="1"/>
              <a:t>trị</a:t>
            </a:r>
            <a:r>
              <a:rPr lang="en-GB" dirty="0"/>
              <a:t> </a:t>
            </a:r>
            <a:r>
              <a:rPr lang="en-GB" dirty="0" err="1"/>
              <a:t>xác</a:t>
            </a:r>
            <a:r>
              <a:rPr lang="en-GB" dirty="0"/>
              <a:t> </a:t>
            </a:r>
            <a:r>
              <a:rPr lang="en-GB" dirty="0" err="1"/>
              <a:t>định</a:t>
            </a:r>
            <a:r>
              <a:rPr lang="en-GB" dirty="0"/>
              <a:t> </a:t>
            </a:r>
            <a:r>
              <a:rPr lang="en-GB" dirty="0" err="1"/>
              <a:t>cho</a:t>
            </a:r>
            <a:r>
              <a:rPr lang="en-GB" dirty="0"/>
              <a:t> </a:t>
            </a:r>
            <a:r>
              <a:rPr lang="en-GB" dirty="0" err="1"/>
              <a:t>biến</a:t>
            </a:r>
            <a:endParaRPr lang="en-GB" dirty="0"/>
          </a:p>
          <a:p>
            <a:endParaRPr lang="en-GB" dirty="0"/>
          </a:p>
          <a:p>
            <a:endParaRPr lang="en-GB" dirty="0"/>
          </a:p>
        </p:txBody>
      </p:sp>
    </p:spTree>
    <p:extLst>
      <p:ext uri="{BB962C8B-B14F-4D97-AF65-F5344CB8AC3E}">
        <p14:creationId xmlns:p14="http://schemas.microsoft.com/office/powerpoint/2010/main" val="3077613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31E19-608E-E615-B41D-375239E09AD4}"/>
              </a:ext>
            </a:extLst>
          </p:cNvPr>
          <p:cNvSpPr>
            <a:spLocks noGrp="1"/>
          </p:cNvSpPr>
          <p:nvPr>
            <p:ph type="title"/>
          </p:nvPr>
        </p:nvSpPr>
        <p:spPr/>
        <p:txBody>
          <a:bodyPr/>
          <a:lstStyle/>
          <a:p>
            <a:r>
              <a:rPr lang="en-US" dirty="0"/>
              <a:t>I. </a:t>
            </a:r>
            <a:r>
              <a:rPr lang="en-US" dirty="0" err="1"/>
              <a:t>Biến</a:t>
            </a:r>
            <a:r>
              <a:rPr lang="en-US" dirty="0"/>
              <a:t> (Variable)</a:t>
            </a:r>
            <a:endParaRPr lang="en-GB" dirty="0"/>
          </a:p>
        </p:txBody>
      </p:sp>
      <p:sp>
        <p:nvSpPr>
          <p:cNvPr id="4" name="Content Placeholder 3">
            <a:extLst>
              <a:ext uri="{FF2B5EF4-FFF2-40B4-BE49-F238E27FC236}">
                <a16:creationId xmlns:a16="http://schemas.microsoft.com/office/drawing/2014/main" id="{EB1A055E-E6A6-3305-F6A8-98AC5B8A1356}"/>
              </a:ext>
            </a:extLst>
          </p:cNvPr>
          <p:cNvSpPr>
            <a:spLocks noGrp="1"/>
          </p:cNvSpPr>
          <p:nvPr>
            <p:ph idx="1"/>
          </p:nvPr>
        </p:nvSpPr>
        <p:spPr/>
        <p:txBody>
          <a:bodyPr/>
          <a:lstStyle/>
          <a:p>
            <a:endParaRPr lang="en-GB" dirty="0"/>
          </a:p>
          <a:p>
            <a:endParaRPr lang="en-GB" dirty="0"/>
          </a:p>
          <a:p>
            <a:endParaRPr lang="en-GB" dirty="0"/>
          </a:p>
        </p:txBody>
      </p:sp>
      <p:pic>
        <p:nvPicPr>
          <p:cNvPr id="5" name="Picture 4">
            <a:extLst>
              <a:ext uri="{FF2B5EF4-FFF2-40B4-BE49-F238E27FC236}">
                <a16:creationId xmlns:a16="http://schemas.microsoft.com/office/drawing/2014/main" id="{7D478527-176B-4ABA-60D2-DFB8A5A73861}"/>
              </a:ext>
            </a:extLst>
          </p:cNvPr>
          <p:cNvPicPr>
            <a:picLocks noChangeAspect="1"/>
          </p:cNvPicPr>
          <p:nvPr/>
        </p:nvPicPr>
        <p:blipFill>
          <a:blip r:embed="rId2"/>
          <a:stretch>
            <a:fillRect/>
          </a:stretch>
        </p:blipFill>
        <p:spPr>
          <a:xfrm>
            <a:off x="509587" y="2336872"/>
            <a:ext cx="11172825" cy="3886645"/>
          </a:xfrm>
          <a:prstGeom prst="rect">
            <a:avLst/>
          </a:prstGeom>
        </p:spPr>
      </p:pic>
    </p:spTree>
    <p:extLst>
      <p:ext uri="{BB962C8B-B14F-4D97-AF65-F5344CB8AC3E}">
        <p14:creationId xmlns:p14="http://schemas.microsoft.com/office/powerpoint/2010/main" val="344751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31E19-608E-E615-B41D-375239E09AD4}"/>
              </a:ext>
            </a:extLst>
          </p:cNvPr>
          <p:cNvSpPr>
            <a:spLocks noGrp="1"/>
          </p:cNvSpPr>
          <p:nvPr>
            <p:ph type="title"/>
          </p:nvPr>
        </p:nvSpPr>
        <p:spPr/>
        <p:txBody>
          <a:bodyPr/>
          <a:lstStyle/>
          <a:p>
            <a:r>
              <a:rPr lang="en-US" dirty="0"/>
              <a:t>I. </a:t>
            </a:r>
            <a:r>
              <a:rPr lang="en-US" dirty="0" err="1"/>
              <a:t>Biến</a:t>
            </a:r>
            <a:r>
              <a:rPr lang="en-US" dirty="0"/>
              <a:t> (Variable)</a:t>
            </a:r>
            <a:endParaRPr lang="en-GB" dirty="0"/>
          </a:p>
        </p:txBody>
      </p:sp>
      <p:sp>
        <p:nvSpPr>
          <p:cNvPr id="4" name="Content Placeholder 3">
            <a:extLst>
              <a:ext uri="{FF2B5EF4-FFF2-40B4-BE49-F238E27FC236}">
                <a16:creationId xmlns:a16="http://schemas.microsoft.com/office/drawing/2014/main" id="{EB1A055E-E6A6-3305-F6A8-98AC5B8A1356}"/>
              </a:ext>
            </a:extLst>
          </p:cNvPr>
          <p:cNvSpPr>
            <a:spLocks noGrp="1"/>
          </p:cNvSpPr>
          <p:nvPr>
            <p:ph idx="1"/>
          </p:nvPr>
        </p:nvSpPr>
        <p:spPr/>
        <p:txBody>
          <a:bodyPr/>
          <a:lstStyle/>
          <a:p>
            <a:endParaRPr lang="en-GB" dirty="0"/>
          </a:p>
          <a:p>
            <a:endParaRPr lang="en-GB" dirty="0"/>
          </a:p>
          <a:p>
            <a:endParaRPr lang="en-GB" dirty="0"/>
          </a:p>
        </p:txBody>
      </p:sp>
      <p:sp>
        <p:nvSpPr>
          <p:cNvPr id="3" name="TextBox 2">
            <a:extLst>
              <a:ext uri="{FF2B5EF4-FFF2-40B4-BE49-F238E27FC236}">
                <a16:creationId xmlns:a16="http://schemas.microsoft.com/office/drawing/2014/main" id="{F182883F-D2DC-BAF9-F567-463162140AFE}"/>
              </a:ext>
            </a:extLst>
          </p:cNvPr>
          <p:cNvSpPr txBox="1"/>
          <p:nvPr/>
        </p:nvSpPr>
        <p:spPr>
          <a:xfrm>
            <a:off x="849086" y="2336873"/>
            <a:ext cx="10347649"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Có</a:t>
            </a:r>
            <a:r>
              <a:rPr lang="en-US" dirty="0"/>
              <a:t> 6 </a:t>
            </a:r>
            <a:r>
              <a:rPr lang="en-US" dirty="0" err="1"/>
              <a:t>cách</a:t>
            </a:r>
            <a:r>
              <a:rPr lang="en-US" dirty="0"/>
              <a:t> </a:t>
            </a:r>
            <a:r>
              <a:rPr lang="en-US" dirty="0" err="1"/>
              <a:t>để</a:t>
            </a:r>
            <a:r>
              <a:rPr lang="en-US" dirty="0"/>
              <a:t> </a:t>
            </a:r>
            <a:r>
              <a:rPr lang="en-US" dirty="0" err="1"/>
              <a:t>khởi</a:t>
            </a:r>
            <a:r>
              <a:rPr lang="en-US" dirty="0"/>
              <a:t> </a:t>
            </a:r>
            <a:r>
              <a:rPr lang="en-US" dirty="0" err="1"/>
              <a:t>tạo</a:t>
            </a:r>
            <a:r>
              <a:rPr lang="en-US" dirty="0"/>
              <a:t> </a:t>
            </a:r>
            <a:r>
              <a:rPr lang="en-US" dirty="0" err="1"/>
              <a:t>biến</a:t>
            </a:r>
            <a:r>
              <a:rPr lang="en-US" dirty="0"/>
              <a:t> </a:t>
            </a:r>
            <a:r>
              <a:rPr lang="en-US" dirty="0" err="1"/>
              <a:t>trong</a:t>
            </a:r>
            <a:r>
              <a:rPr lang="en-US" dirty="0"/>
              <a:t> C++</a:t>
            </a:r>
            <a:endParaRPr lang="en-GB" dirty="0"/>
          </a:p>
        </p:txBody>
      </p:sp>
      <p:pic>
        <p:nvPicPr>
          <p:cNvPr id="6" name="Picture 5">
            <a:extLst>
              <a:ext uri="{FF2B5EF4-FFF2-40B4-BE49-F238E27FC236}">
                <a16:creationId xmlns:a16="http://schemas.microsoft.com/office/drawing/2014/main" id="{768A5C0B-FFD7-A5AF-AF1E-F70BF55CA2BB}"/>
              </a:ext>
            </a:extLst>
          </p:cNvPr>
          <p:cNvPicPr>
            <a:picLocks noChangeAspect="1"/>
          </p:cNvPicPr>
          <p:nvPr/>
        </p:nvPicPr>
        <p:blipFill>
          <a:blip r:embed="rId2"/>
          <a:stretch>
            <a:fillRect/>
          </a:stretch>
        </p:blipFill>
        <p:spPr>
          <a:xfrm>
            <a:off x="1361103" y="2859109"/>
            <a:ext cx="7734300" cy="2924175"/>
          </a:xfrm>
          <a:prstGeom prst="rect">
            <a:avLst/>
          </a:prstGeom>
        </p:spPr>
      </p:pic>
    </p:spTree>
    <p:extLst>
      <p:ext uri="{BB962C8B-B14F-4D97-AF65-F5344CB8AC3E}">
        <p14:creationId xmlns:p14="http://schemas.microsoft.com/office/powerpoint/2010/main" val="61581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31E19-608E-E615-B41D-375239E09AD4}"/>
              </a:ext>
            </a:extLst>
          </p:cNvPr>
          <p:cNvSpPr>
            <a:spLocks noGrp="1"/>
          </p:cNvSpPr>
          <p:nvPr>
            <p:ph type="title"/>
          </p:nvPr>
        </p:nvSpPr>
        <p:spPr/>
        <p:txBody>
          <a:bodyPr/>
          <a:lstStyle/>
          <a:p>
            <a:r>
              <a:rPr lang="en-US" dirty="0"/>
              <a:t>I. </a:t>
            </a:r>
            <a:r>
              <a:rPr lang="en-US" dirty="0" err="1"/>
              <a:t>Biến</a:t>
            </a:r>
            <a:r>
              <a:rPr lang="en-US" dirty="0"/>
              <a:t> (Variable)</a:t>
            </a:r>
            <a:endParaRPr lang="en-GB" dirty="0"/>
          </a:p>
        </p:txBody>
      </p:sp>
      <p:sp>
        <p:nvSpPr>
          <p:cNvPr id="4" name="Content Placeholder 3">
            <a:extLst>
              <a:ext uri="{FF2B5EF4-FFF2-40B4-BE49-F238E27FC236}">
                <a16:creationId xmlns:a16="http://schemas.microsoft.com/office/drawing/2014/main" id="{EB1A055E-E6A6-3305-F6A8-98AC5B8A1356}"/>
              </a:ext>
            </a:extLst>
          </p:cNvPr>
          <p:cNvSpPr>
            <a:spLocks noGrp="1"/>
          </p:cNvSpPr>
          <p:nvPr>
            <p:ph idx="1"/>
          </p:nvPr>
        </p:nvSpPr>
        <p:spPr/>
        <p:txBody>
          <a:bodyPr/>
          <a:lstStyle/>
          <a:p>
            <a:endParaRPr lang="en-GB" dirty="0"/>
          </a:p>
          <a:p>
            <a:endParaRPr lang="en-GB" dirty="0"/>
          </a:p>
          <a:p>
            <a:endParaRPr lang="en-GB" dirty="0"/>
          </a:p>
        </p:txBody>
      </p:sp>
      <p:sp>
        <p:nvSpPr>
          <p:cNvPr id="3" name="TextBox 2">
            <a:extLst>
              <a:ext uri="{FF2B5EF4-FFF2-40B4-BE49-F238E27FC236}">
                <a16:creationId xmlns:a16="http://schemas.microsoft.com/office/drawing/2014/main" id="{F182883F-D2DC-BAF9-F567-463162140AFE}"/>
              </a:ext>
            </a:extLst>
          </p:cNvPr>
          <p:cNvSpPr txBox="1"/>
          <p:nvPr/>
        </p:nvSpPr>
        <p:spPr>
          <a:xfrm>
            <a:off x="849086" y="2336873"/>
            <a:ext cx="5747657" cy="3416320"/>
          </a:xfrm>
          <a:prstGeom prst="rect">
            <a:avLst/>
          </a:prstGeom>
          <a:noFill/>
        </p:spPr>
        <p:txBody>
          <a:bodyPr wrap="square" rtlCol="0">
            <a:spAutoFit/>
          </a:bodyPr>
          <a:lstStyle/>
          <a:p>
            <a:pPr marL="285750" indent="-285750">
              <a:buFont typeface="Arial" panose="020B0604020202020204" pitchFamily="34" charset="0"/>
              <a:buChar char="•"/>
            </a:pPr>
            <a:r>
              <a:rPr lang="en-US" dirty="0"/>
              <a:t>Khi </a:t>
            </a:r>
            <a:r>
              <a:rPr lang="en-US" dirty="0" err="1"/>
              <a:t>khai</a:t>
            </a:r>
            <a:r>
              <a:rPr lang="en-US" dirty="0"/>
              <a:t> </a:t>
            </a:r>
            <a:r>
              <a:rPr lang="en-US" dirty="0" err="1"/>
              <a:t>báo</a:t>
            </a:r>
            <a:r>
              <a:rPr lang="en-US" dirty="0"/>
              <a:t> </a:t>
            </a:r>
            <a:r>
              <a:rPr lang="en-US" dirty="0" err="1"/>
              <a:t>một</a:t>
            </a:r>
            <a:r>
              <a:rPr lang="en-US" dirty="0"/>
              <a:t> </a:t>
            </a:r>
            <a:r>
              <a:rPr lang="en-US" dirty="0" err="1"/>
              <a:t>biến</a:t>
            </a:r>
            <a:r>
              <a:rPr lang="en-US" dirty="0"/>
              <a:t> </a:t>
            </a:r>
            <a:r>
              <a:rPr lang="en-US" dirty="0" err="1"/>
              <a:t>mà</a:t>
            </a:r>
            <a:r>
              <a:rPr lang="en-US" dirty="0"/>
              <a:t> </a:t>
            </a:r>
            <a:r>
              <a:rPr lang="en-US" dirty="0" err="1"/>
              <a:t>không</a:t>
            </a:r>
            <a:r>
              <a:rPr lang="en-US" dirty="0"/>
              <a:t> </a:t>
            </a:r>
            <a:r>
              <a:rPr lang="en-US" dirty="0" err="1"/>
              <a:t>cấp</a:t>
            </a:r>
            <a:r>
              <a:rPr lang="en-US" dirty="0"/>
              <a:t> </a:t>
            </a:r>
            <a:r>
              <a:rPr lang="en-US" dirty="0" err="1"/>
              <a:t>phát</a:t>
            </a:r>
            <a:r>
              <a:rPr lang="en-US" dirty="0"/>
              <a:t> </a:t>
            </a:r>
            <a:r>
              <a:rPr lang="en-US" dirty="0" err="1"/>
              <a:t>vùng</a:t>
            </a:r>
            <a:r>
              <a:rPr lang="en-US" dirty="0"/>
              <a:t> </a:t>
            </a:r>
            <a:r>
              <a:rPr lang="en-US" dirty="0" err="1"/>
              <a:t>nhớ</a:t>
            </a:r>
            <a:r>
              <a:rPr lang="en-US" dirty="0"/>
              <a:t> </a:t>
            </a:r>
            <a:r>
              <a:rPr lang="en-US" dirty="0" err="1"/>
              <a:t>cho</a:t>
            </a:r>
            <a:r>
              <a:rPr lang="en-US" dirty="0"/>
              <a:t> </a:t>
            </a:r>
            <a:r>
              <a:rPr lang="en-US" dirty="0" err="1"/>
              <a:t>biến</a:t>
            </a:r>
            <a:r>
              <a:rPr lang="en-US" dirty="0"/>
              <a:t> </a:t>
            </a:r>
            <a:r>
              <a:rPr lang="en-US" dirty="0" err="1"/>
              <a:t>đó</a:t>
            </a:r>
            <a:r>
              <a:rPr lang="en-US" dirty="0"/>
              <a:t> ( </a:t>
            </a:r>
            <a:r>
              <a:rPr lang="en-US" dirty="0" err="1"/>
              <a:t>ví</a:t>
            </a:r>
            <a:r>
              <a:rPr lang="en-US" dirty="0"/>
              <a:t> </a:t>
            </a:r>
            <a:r>
              <a:rPr lang="en-US" dirty="0" err="1"/>
              <a:t>dụ</a:t>
            </a:r>
            <a:r>
              <a:rPr lang="en-US" dirty="0"/>
              <a:t> </a:t>
            </a:r>
            <a:r>
              <a:rPr lang="en-US" dirty="0" err="1"/>
              <a:t>như</a:t>
            </a:r>
            <a:r>
              <a:rPr lang="en-US" dirty="0"/>
              <a:t> extern int a; ) </a:t>
            </a:r>
            <a:r>
              <a:rPr lang="en-US" dirty="0" err="1"/>
              <a:t>mà</a:t>
            </a:r>
            <a:r>
              <a:rPr lang="en-US" dirty="0"/>
              <a:t> </a:t>
            </a:r>
            <a:r>
              <a:rPr lang="en-US" dirty="0" err="1"/>
              <a:t>biến</a:t>
            </a:r>
            <a:r>
              <a:rPr lang="en-US" dirty="0"/>
              <a:t> </a:t>
            </a:r>
            <a:r>
              <a:rPr lang="en-US" dirty="0" err="1"/>
              <a:t>đó</a:t>
            </a:r>
            <a:r>
              <a:rPr lang="en-US" dirty="0"/>
              <a:t> </a:t>
            </a:r>
            <a:r>
              <a:rPr lang="en-US" dirty="0" err="1"/>
              <a:t>cũng</a:t>
            </a:r>
            <a:r>
              <a:rPr lang="en-US" dirty="0"/>
              <a:t> </a:t>
            </a:r>
            <a:r>
              <a:rPr lang="en-US" dirty="0" err="1"/>
              <a:t>không</a:t>
            </a:r>
            <a:r>
              <a:rPr lang="en-US" dirty="0"/>
              <a:t> </a:t>
            </a:r>
            <a:r>
              <a:rPr lang="en-US" dirty="0" err="1"/>
              <a:t>được</a:t>
            </a:r>
            <a:r>
              <a:rPr lang="en-US" dirty="0"/>
              <a:t> </a:t>
            </a:r>
            <a:r>
              <a:rPr lang="en-US" dirty="0" err="1"/>
              <a:t>cấp</a:t>
            </a:r>
            <a:r>
              <a:rPr lang="en-US" dirty="0"/>
              <a:t> </a:t>
            </a:r>
            <a:r>
              <a:rPr lang="en-US" dirty="0" err="1"/>
              <a:t>phát</a:t>
            </a:r>
            <a:r>
              <a:rPr lang="en-US" dirty="0"/>
              <a:t> </a:t>
            </a:r>
            <a:r>
              <a:rPr lang="en-US" dirty="0" err="1"/>
              <a:t>vùng</a:t>
            </a:r>
            <a:r>
              <a:rPr lang="en-US" dirty="0"/>
              <a:t> </a:t>
            </a:r>
            <a:r>
              <a:rPr lang="en-US" dirty="0" err="1"/>
              <a:t>nhờ</a:t>
            </a:r>
            <a:r>
              <a:rPr lang="en-US" dirty="0"/>
              <a:t> ở </a:t>
            </a:r>
            <a:r>
              <a:rPr lang="en-US" dirty="0" err="1"/>
              <a:t>các</a:t>
            </a:r>
            <a:r>
              <a:rPr lang="en-US" dirty="0"/>
              <a:t> file </a:t>
            </a:r>
            <a:r>
              <a:rPr lang="en-US" dirty="0" err="1"/>
              <a:t>được</a:t>
            </a:r>
            <a:r>
              <a:rPr lang="en-US" dirty="0"/>
              <a:t> include </a:t>
            </a:r>
            <a:r>
              <a:rPr lang="en-US" dirty="0" err="1"/>
              <a:t>vào</a:t>
            </a:r>
            <a:r>
              <a:rPr lang="en-US" dirty="0"/>
              <a:t> </a:t>
            </a:r>
            <a:r>
              <a:rPr lang="en-US" dirty="0" err="1"/>
              <a:t>chương</a:t>
            </a:r>
            <a:r>
              <a:rPr lang="en-US" dirty="0"/>
              <a:t> </a:t>
            </a:r>
            <a:r>
              <a:rPr lang="en-US" dirty="0" err="1"/>
              <a:t>trình</a:t>
            </a:r>
            <a:r>
              <a:rPr lang="en-US" dirty="0"/>
              <a:t> </a:t>
            </a:r>
            <a:r>
              <a:rPr lang="en-US" dirty="0" err="1"/>
              <a:t>chính</a:t>
            </a:r>
            <a:r>
              <a:rPr lang="en-US" dirty="0"/>
              <a:t> </a:t>
            </a:r>
            <a:r>
              <a:rPr lang="en-US" dirty="0" err="1"/>
              <a:t>thì</a:t>
            </a:r>
            <a:r>
              <a:rPr lang="en-US" dirty="0"/>
              <a:t> </a:t>
            </a:r>
            <a:r>
              <a:rPr lang="en-US" dirty="0" err="1"/>
              <a:t>khi</a:t>
            </a:r>
            <a:r>
              <a:rPr lang="en-US" dirty="0"/>
              <a:t> compiler </a:t>
            </a:r>
            <a:r>
              <a:rPr lang="en-US" dirty="0" err="1"/>
              <a:t>có</a:t>
            </a:r>
            <a:r>
              <a:rPr lang="en-US" dirty="0"/>
              <a:t> </a:t>
            </a:r>
            <a:r>
              <a:rPr lang="en-US" dirty="0" err="1"/>
              <a:t>thể</a:t>
            </a:r>
            <a:r>
              <a:rPr lang="en-US" dirty="0"/>
              <a:t> </a:t>
            </a:r>
            <a:r>
              <a:rPr lang="en-US" dirty="0" err="1"/>
              <a:t>sẽ</a:t>
            </a:r>
            <a:r>
              <a:rPr lang="en-US" dirty="0"/>
              <a:t> </a:t>
            </a:r>
            <a:r>
              <a:rPr lang="en-US" dirty="0" err="1"/>
              <a:t>không</a:t>
            </a:r>
            <a:r>
              <a:rPr lang="en-US" dirty="0"/>
              <a:t> </a:t>
            </a:r>
            <a:r>
              <a:rPr lang="en-US" dirty="0" err="1"/>
              <a:t>có</a:t>
            </a:r>
            <a:r>
              <a:rPr lang="en-US" dirty="0"/>
              <a:t> </a:t>
            </a:r>
            <a:r>
              <a:rPr lang="en-US" dirty="0" err="1"/>
              <a:t>cảnh</a:t>
            </a:r>
            <a:r>
              <a:rPr lang="en-US" dirty="0"/>
              <a:t> </a:t>
            </a:r>
            <a:r>
              <a:rPr lang="en-US" dirty="0" err="1"/>
              <a:t>báo</a:t>
            </a:r>
            <a:r>
              <a:rPr lang="en-US" dirty="0"/>
              <a:t> </a:t>
            </a:r>
            <a:r>
              <a:rPr lang="en-US" dirty="0" err="1"/>
              <a:t>nhưng</a:t>
            </a:r>
            <a:r>
              <a:rPr lang="en-US" dirty="0"/>
              <a:t> </a:t>
            </a:r>
            <a:r>
              <a:rPr lang="en-US" dirty="0" err="1"/>
              <a:t>khi</a:t>
            </a:r>
            <a:r>
              <a:rPr lang="en-US" dirty="0"/>
              <a:t> </a:t>
            </a:r>
            <a:r>
              <a:rPr lang="en-US" dirty="0" err="1"/>
              <a:t>biến</a:t>
            </a:r>
            <a:r>
              <a:rPr lang="en-US" dirty="0"/>
              <a:t> </a:t>
            </a:r>
            <a:r>
              <a:rPr lang="en-US" dirty="0" err="1"/>
              <a:t>đó</a:t>
            </a:r>
            <a:r>
              <a:rPr lang="en-US" dirty="0"/>
              <a:t> </a:t>
            </a:r>
            <a:r>
              <a:rPr lang="en-US" dirty="0" err="1"/>
              <a:t>được</a:t>
            </a:r>
            <a:r>
              <a:rPr lang="en-US" dirty="0"/>
              <a:t> </a:t>
            </a:r>
            <a:r>
              <a:rPr lang="en-US" dirty="0" err="1"/>
              <a:t>sử</a:t>
            </a:r>
            <a:r>
              <a:rPr lang="en-US" dirty="0"/>
              <a:t> </a:t>
            </a:r>
            <a:r>
              <a:rPr lang="en-US" dirty="0" err="1"/>
              <a:t>dụng</a:t>
            </a:r>
            <a:r>
              <a:rPr lang="en-US" dirty="0"/>
              <a:t> compiler </a:t>
            </a:r>
            <a:r>
              <a:rPr lang="en-US" dirty="0" err="1"/>
              <a:t>sẽ</a:t>
            </a:r>
            <a:r>
              <a:rPr lang="en-US" dirty="0"/>
              <a:t> </a:t>
            </a:r>
            <a:r>
              <a:rPr lang="en-US" dirty="0" err="1"/>
              <a:t>báo</a:t>
            </a:r>
            <a:r>
              <a:rPr lang="en-US" dirty="0"/>
              <a:t> </a:t>
            </a:r>
            <a:r>
              <a:rPr lang="en-US" dirty="0" err="1"/>
              <a:t>lỗi</a:t>
            </a:r>
            <a:r>
              <a:rPr lang="en-US" dirty="0"/>
              <a:t> </a:t>
            </a:r>
            <a:r>
              <a:rPr lang="en-US" dirty="0" err="1"/>
              <a:t>vì</a:t>
            </a:r>
            <a:r>
              <a:rPr lang="en-US" dirty="0"/>
              <a:t> </a:t>
            </a:r>
            <a:r>
              <a:rPr lang="en-US" dirty="0" err="1"/>
              <a:t>không</a:t>
            </a:r>
            <a:r>
              <a:rPr lang="en-US" dirty="0"/>
              <a:t> </a:t>
            </a:r>
            <a:r>
              <a:rPr lang="en-US" dirty="0" err="1"/>
              <a:t>tìm</a:t>
            </a:r>
            <a:r>
              <a:rPr lang="en-US" dirty="0"/>
              <a:t> </a:t>
            </a:r>
            <a:r>
              <a:rPr lang="en-US" dirty="0" err="1"/>
              <a:t>thấy</a:t>
            </a:r>
            <a:r>
              <a:rPr lang="en-US" dirty="0"/>
              <a:t> </a:t>
            </a:r>
            <a:r>
              <a:rPr lang="en-US" dirty="0" err="1"/>
              <a:t>vùng</a:t>
            </a:r>
            <a:r>
              <a:rPr lang="en-US" dirty="0"/>
              <a:t> </a:t>
            </a:r>
            <a:r>
              <a:rPr lang="en-US" dirty="0" err="1"/>
              <a:t>nhớ</a:t>
            </a:r>
            <a:r>
              <a:rPr lang="en-US" dirty="0"/>
              <a:t> </a:t>
            </a:r>
            <a:r>
              <a:rPr lang="en-US" dirty="0" err="1"/>
              <a:t>cần</a:t>
            </a:r>
            <a:r>
              <a:rPr lang="en-US" dirty="0"/>
              <a:t> </a:t>
            </a:r>
            <a:r>
              <a:rPr lang="en-US" dirty="0" err="1"/>
              <a:t>truy</a:t>
            </a:r>
            <a:r>
              <a:rPr lang="en-US" dirty="0"/>
              <a:t> </a:t>
            </a:r>
            <a:r>
              <a:rPr lang="en-US" dirty="0" err="1"/>
              <a:t>cập</a:t>
            </a:r>
            <a:endParaRPr lang="en-US" dirty="0"/>
          </a:p>
          <a:p>
            <a:pPr marL="285750" indent="-285750">
              <a:buFont typeface="Arial" panose="020B0604020202020204" pitchFamily="34" charset="0"/>
              <a:buChar char="•"/>
            </a:pPr>
            <a:r>
              <a:rPr lang="en-US" dirty="0"/>
              <a:t>Khi </a:t>
            </a:r>
            <a:r>
              <a:rPr lang="en-US" dirty="0" err="1"/>
              <a:t>một</a:t>
            </a:r>
            <a:r>
              <a:rPr lang="en-US" dirty="0"/>
              <a:t> </a:t>
            </a:r>
            <a:r>
              <a:rPr lang="en-US" dirty="0" err="1"/>
              <a:t>biến</a:t>
            </a:r>
            <a:r>
              <a:rPr lang="en-US" dirty="0"/>
              <a:t> </a:t>
            </a:r>
            <a:r>
              <a:rPr lang="en-US" dirty="0" err="1"/>
              <a:t>được</a:t>
            </a:r>
            <a:r>
              <a:rPr lang="en-US" dirty="0"/>
              <a:t> </a:t>
            </a:r>
            <a:r>
              <a:rPr lang="en-US" dirty="0" err="1"/>
              <a:t>định</a:t>
            </a:r>
            <a:r>
              <a:rPr lang="en-US" dirty="0"/>
              <a:t> </a:t>
            </a:r>
            <a:r>
              <a:rPr lang="en-US" dirty="0" err="1"/>
              <a:t>nghĩa</a:t>
            </a:r>
            <a:r>
              <a:rPr lang="en-US" dirty="0"/>
              <a:t> </a:t>
            </a:r>
            <a:r>
              <a:rPr lang="en-US" dirty="0" err="1"/>
              <a:t>nhưng</a:t>
            </a:r>
            <a:r>
              <a:rPr lang="en-US" dirty="0"/>
              <a:t> </a:t>
            </a:r>
            <a:r>
              <a:rPr lang="en-US" dirty="0" err="1"/>
              <a:t>không</a:t>
            </a:r>
            <a:r>
              <a:rPr lang="en-US" dirty="0"/>
              <a:t> </a:t>
            </a:r>
            <a:r>
              <a:rPr lang="en-US" dirty="0" err="1"/>
              <a:t>được</a:t>
            </a:r>
            <a:r>
              <a:rPr lang="en-US" dirty="0"/>
              <a:t> </a:t>
            </a:r>
            <a:r>
              <a:rPr lang="en-US" dirty="0" err="1"/>
              <a:t>khởi</a:t>
            </a:r>
            <a:r>
              <a:rPr lang="en-US" dirty="0"/>
              <a:t> </a:t>
            </a:r>
            <a:r>
              <a:rPr lang="en-US" dirty="0" err="1"/>
              <a:t>tạo</a:t>
            </a:r>
            <a:r>
              <a:rPr lang="en-US" dirty="0"/>
              <a:t> </a:t>
            </a:r>
            <a:r>
              <a:rPr lang="en-US" dirty="0" err="1"/>
              <a:t>giá</a:t>
            </a:r>
            <a:r>
              <a:rPr lang="en-US" dirty="0"/>
              <a:t> </a:t>
            </a:r>
            <a:r>
              <a:rPr lang="en-US" dirty="0" err="1"/>
              <a:t>trị</a:t>
            </a:r>
            <a:r>
              <a:rPr lang="en-US" dirty="0"/>
              <a:t>, </a:t>
            </a:r>
            <a:r>
              <a:rPr lang="en-US" dirty="0" err="1"/>
              <a:t>chương</a:t>
            </a:r>
            <a:r>
              <a:rPr lang="en-US" dirty="0"/>
              <a:t> </a:t>
            </a:r>
            <a:r>
              <a:rPr lang="en-US" dirty="0" err="1"/>
              <a:t>trình</a:t>
            </a:r>
            <a:r>
              <a:rPr lang="en-US" dirty="0"/>
              <a:t> </a:t>
            </a:r>
            <a:r>
              <a:rPr lang="en-US" dirty="0" err="1"/>
              <a:t>vẫn</a:t>
            </a:r>
            <a:r>
              <a:rPr lang="en-US" dirty="0"/>
              <a:t> </a:t>
            </a:r>
            <a:r>
              <a:rPr lang="en-US" dirty="0" err="1"/>
              <a:t>sẽ</a:t>
            </a:r>
            <a:r>
              <a:rPr lang="en-US" dirty="0"/>
              <a:t> </a:t>
            </a:r>
            <a:r>
              <a:rPr lang="en-US" dirty="0" err="1"/>
              <a:t>hoạt</a:t>
            </a:r>
            <a:r>
              <a:rPr lang="en-US" dirty="0"/>
              <a:t> </a:t>
            </a:r>
            <a:r>
              <a:rPr lang="en-US" dirty="0" err="1"/>
              <a:t>động</a:t>
            </a:r>
            <a:r>
              <a:rPr lang="en-US" dirty="0"/>
              <a:t> </a:t>
            </a:r>
            <a:r>
              <a:rPr lang="en-US" dirty="0" err="1"/>
              <a:t>nhưng</a:t>
            </a:r>
            <a:r>
              <a:rPr lang="en-US" dirty="0"/>
              <a:t> </a:t>
            </a:r>
            <a:r>
              <a:rPr lang="en-US" dirty="0" err="1"/>
              <a:t>trong</a:t>
            </a:r>
            <a:r>
              <a:rPr lang="en-US" dirty="0"/>
              <a:t> </a:t>
            </a:r>
            <a:r>
              <a:rPr lang="en-US" dirty="0" err="1"/>
              <a:t>khi</a:t>
            </a:r>
            <a:r>
              <a:rPr lang="en-US" dirty="0"/>
              <a:t> </a:t>
            </a:r>
            <a:r>
              <a:rPr lang="en-US" dirty="0" err="1"/>
              <a:t>thời</a:t>
            </a:r>
            <a:r>
              <a:rPr lang="en-US" dirty="0"/>
              <a:t> </a:t>
            </a:r>
            <a:r>
              <a:rPr lang="en-US" dirty="0" err="1"/>
              <a:t>gian</a:t>
            </a:r>
            <a:r>
              <a:rPr lang="en-US" dirty="0"/>
              <a:t> </a:t>
            </a:r>
            <a:r>
              <a:rPr lang="en-US" dirty="0" err="1"/>
              <a:t>chạy</a:t>
            </a:r>
            <a:r>
              <a:rPr lang="en-US" dirty="0"/>
              <a:t> </a:t>
            </a:r>
            <a:r>
              <a:rPr lang="en-US" dirty="0" err="1"/>
              <a:t>của</a:t>
            </a:r>
            <a:r>
              <a:rPr lang="en-US" dirty="0"/>
              <a:t> </a:t>
            </a:r>
            <a:r>
              <a:rPr lang="en-US" dirty="0" err="1"/>
              <a:t>chương</a:t>
            </a:r>
            <a:r>
              <a:rPr lang="en-US" dirty="0"/>
              <a:t> </a:t>
            </a:r>
            <a:r>
              <a:rPr lang="en-US" dirty="0" err="1"/>
              <a:t>trình</a:t>
            </a:r>
            <a:r>
              <a:rPr lang="en-US" dirty="0"/>
              <a:t> , </a:t>
            </a:r>
            <a:r>
              <a:rPr lang="en-US" dirty="0" err="1"/>
              <a:t>biến</a:t>
            </a:r>
            <a:r>
              <a:rPr lang="en-US" dirty="0"/>
              <a:t> </a:t>
            </a:r>
            <a:r>
              <a:rPr lang="en-US" dirty="0" err="1"/>
              <a:t>đó</a:t>
            </a:r>
            <a:r>
              <a:rPr lang="en-US" dirty="0"/>
              <a:t> </a:t>
            </a:r>
            <a:r>
              <a:rPr lang="en-US" dirty="0" err="1"/>
              <a:t>sẽ</a:t>
            </a:r>
            <a:r>
              <a:rPr lang="en-US" dirty="0"/>
              <a:t> </a:t>
            </a:r>
            <a:r>
              <a:rPr lang="en-US" dirty="0" err="1"/>
              <a:t>được</a:t>
            </a:r>
            <a:r>
              <a:rPr lang="en-US" dirty="0"/>
              <a:t> </a:t>
            </a:r>
            <a:r>
              <a:rPr lang="en-US" dirty="0" err="1"/>
              <a:t>mang</a:t>
            </a:r>
            <a:r>
              <a:rPr lang="en-US" dirty="0"/>
              <a:t> </a:t>
            </a:r>
            <a:r>
              <a:rPr lang="en-US" dirty="0" err="1"/>
              <a:t>một</a:t>
            </a:r>
            <a:r>
              <a:rPr lang="en-US" dirty="0"/>
              <a:t> </a:t>
            </a:r>
            <a:r>
              <a:rPr lang="en-US" dirty="0" err="1"/>
              <a:t>giá</a:t>
            </a:r>
            <a:r>
              <a:rPr lang="en-US" dirty="0"/>
              <a:t> </a:t>
            </a:r>
            <a:r>
              <a:rPr lang="en-US" dirty="0" err="1"/>
              <a:t>trị</a:t>
            </a:r>
            <a:r>
              <a:rPr lang="en-US" dirty="0"/>
              <a:t> </a:t>
            </a:r>
            <a:r>
              <a:rPr lang="en-US" dirty="0" err="1"/>
              <a:t>rác</a:t>
            </a:r>
            <a:r>
              <a:rPr lang="en-US" dirty="0"/>
              <a:t> </a:t>
            </a:r>
            <a:r>
              <a:rPr lang="en-US" dirty="0" err="1"/>
              <a:t>hoặc</a:t>
            </a:r>
            <a:r>
              <a:rPr lang="en-US" dirty="0"/>
              <a:t> </a:t>
            </a:r>
            <a:r>
              <a:rPr lang="en-US" dirty="0" err="1"/>
              <a:t>giá</a:t>
            </a:r>
            <a:r>
              <a:rPr lang="en-US" dirty="0"/>
              <a:t> </a:t>
            </a:r>
            <a:r>
              <a:rPr lang="en-US" dirty="0" err="1"/>
              <a:t>trị</a:t>
            </a:r>
            <a:r>
              <a:rPr lang="en-US" dirty="0"/>
              <a:t> </a:t>
            </a:r>
            <a:r>
              <a:rPr lang="en-US" dirty="0" err="1"/>
              <a:t>bằng</a:t>
            </a:r>
            <a:r>
              <a:rPr lang="en-US" dirty="0"/>
              <a:t> 0 </a:t>
            </a:r>
            <a:r>
              <a:rPr lang="en-US" dirty="0" err="1"/>
              <a:t>tùy</a:t>
            </a:r>
            <a:r>
              <a:rPr lang="en-US" dirty="0"/>
              <a:t> </a:t>
            </a:r>
            <a:r>
              <a:rPr lang="en-US" dirty="0" err="1"/>
              <a:t>thuộc</a:t>
            </a:r>
            <a:r>
              <a:rPr lang="en-US" dirty="0"/>
              <a:t> </a:t>
            </a:r>
            <a:r>
              <a:rPr lang="en-US" dirty="0" err="1"/>
              <a:t>vào</a:t>
            </a:r>
            <a:r>
              <a:rPr lang="en-US" dirty="0"/>
              <a:t> </a:t>
            </a:r>
            <a:r>
              <a:rPr lang="en-US" dirty="0" err="1"/>
              <a:t>một</a:t>
            </a:r>
            <a:r>
              <a:rPr lang="en-US" dirty="0"/>
              <a:t> </a:t>
            </a:r>
            <a:r>
              <a:rPr lang="en-US" dirty="0" err="1"/>
              <a:t>số</a:t>
            </a:r>
            <a:r>
              <a:rPr lang="en-US" dirty="0"/>
              <a:t> compiler</a:t>
            </a:r>
            <a:endParaRPr lang="en-GB" dirty="0"/>
          </a:p>
        </p:txBody>
      </p:sp>
      <p:pic>
        <p:nvPicPr>
          <p:cNvPr id="7" name="Picture 6">
            <a:extLst>
              <a:ext uri="{FF2B5EF4-FFF2-40B4-BE49-F238E27FC236}">
                <a16:creationId xmlns:a16="http://schemas.microsoft.com/office/drawing/2014/main" id="{15E1091D-EAFA-28CA-F206-29BA97F24777}"/>
              </a:ext>
            </a:extLst>
          </p:cNvPr>
          <p:cNvPicPr>
            <a:picLocks noChangeAspect="1"/>
          </p:cNvPicPr>
          <p:nvPr/>
        </p:nvPicPr>
        <p:blipFill>
          <a:blip r:embed="rId2"/>
          <a:stretch>
            <a:fillRect/>
          </a:stretch>
        </p:blipFill>
        <p:spPr>
          <a:xfrm>
            <a:off x="7072410" y="2568988"/>
            <a:ext cx="3981450" cy="2686050"/>
          </a:xfrm>
          <a:prstGeom prst="rect">
            <a:avLst/>
          </a:prstGeom>
        </p:spPr>
      </p:pic>
    </p:spTree>
    <p:extLst>
      <p:ext uri="{BB962C8B-B14F-4D97-AF65-F5344CB8AC3E}">
        <p14:creationId xmlns:p14="http://schemas.microsoft.com/office/powerpoint/2010/main" val="2112573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31E19-608E-E615-B41D-375239E09AD4}"/>
              </a:ext>
            </a:extLst>
          </p:cNvPr>
          <p:cNvSpPr>
            <a:spLocks noGrp="1"/>
          </p:cNvSpPr>
          <p:nvPr>
            <p:ph type="title"/>
          </p:nvPr>
        </p:nvSpPr>
        <p:spPr/>
        <p:txBody>
          <a:bodyPr/>
          <a:lstStyle/>
          <a:p>
            <a:r>
              <a:rPr lang="en-US" dirty="0"/>
              <a:t>I. </a:t>
            </a:r>
            <a:r>
              <a:rPr lang="en-US" dirty="0" err="1"/>
              <a:t>Biến</a:t>
            </a:r>
            <a:r>
              <a:rPr lang="en-US" dirty="0"/>
              <a:t> (Variable)</a:t>
            </a:r>
            <a:endParaRPr lang="en-GB" dirty="0"/>
          </a:p>
        </p:txBody>
      </p:sp>
      <p:sp>
        <p:nvSpPr>
          <p:cNvPr id="4" name="Content Placeholder 3">
            <a:extLst>
              <a:ext uri="{FF2B5EF4-FFF2-40B4-BE49-F238E27FC236}">
                <a16:creationId xmlns:a16="http://schemas.microsoft.com/office/drawing/2014/main" id="{EB1A055E-E6A6-3305-F6A8-98AC5B8A1356}"/>
              </a:ext>
            </a:extLst>
          </p:cNvPr>
          <p:cNvSpPr>
            <a:spLocks noGrp="1"/>
          </p:cNvSpPr>
          <p:nvPr>
            <p:ph idx="1"/>
          </p:nvPr>
        </p:nvSpPr>
        <p:spPr/>
        <p:txBody>
          <a:bodyPr/>
          <a:lstStyle/>
          <a:p>
            <a:endParaRPr lang="en-GB" dirty="0"/>
          </a:p>
          <a:p>
            <a:endParaRPr lang="en-GB" dirty="0"/>
          </a:p>
          <a:p>
            <a:endParaRPr lang="en-GB" dirty="0"/>
          </a:p>
        </p:txBody>
      </p:sp>
      <p:sp>
        <p:nvSpPr>
          <p:cNvPr id="3" name="TextBox 2">
            <a:extLst>
              <a:ext uri="{FF2B5EF4-FFF2-40B4-BE49-F238E27FC236}">
                <a16:creationId xmlns:a16="http://schemas.microsoft.com/office/drawing/2014/main" id="{F182883F-D2DC-BAF9-F567-463162140AFE}"/>
              </a:ext>
            </a:extLst>
          </p:cNvPr>
          <p:cNvSpPr txBox="1"/>
          <p:nvPr/>
        </p:nvSpPr>
        <p:spPr>
          <a:xfrm>
            <a:off x="838522" y="2161513"/>
            <a:ext cx="5747657" cy="2308324"/>
          </a:xfrm>
          <a:prstGeom prst="rect">
            <a:avLst/>
          </a:prstGeom>
          <a:noFill/>
        </p:spPr>
        <p:txBody>
          <a:bodyPr wrap="square" rtlCol="0">
            <a:spAutoFit/>
          </a:bodyPr>
          <a:lstStyle/>
          <a:p>
            <a:pPr marL="285750" indent="-285750">
              <a:buFont typeface="Arial" panose="020B0604020202020204" pitchFamily="34" charset="0"/>
              <a:buChar char="•"/>
            </a:pPr>
            <a:r>
              <a:rPr lang="en-US" dirty="0"/>
              <a:t>Khi </a:t>
            </a:r>
            <a:r>
              <a:rPr lang="en-US" dirty="0" err="1"/>
              <a:t>khởi</a:t>
            </a:r>
            <a:r>
              <a:rPr lang="en-US" dirty="0"/>
              <a:t> </a:t>
            </a:r>
            <a:r>
              <a:rPr lang="en-US" dirty="0" err="1"/>
              <a:t>tạo</a:t>
            </a:r>
            <a:r>
              <a:rPr lang="en-US" dirty="0"/>
              <a:t> </a:t>
            </a:r>
            <a:r>
              <a:rPr lang="en-US" dirty="0" err="1"/>
              <a:t>hoặc</a:t>
            </a:r>
            <a:r>
              <a:rPr lang="en-US" dirty="0"/>
              <a:t> </a:t>
            </a:r>
            <a:r>
              <a:rPr lang="en-US" dirty="0" err="1"/>
              <a:t>gán</a:t>
            </a:r>
            <a:r>
              <a:rPr lang="en-US" dirty="0"/>
              <a:t> </a:t>
            </a:r>
            <a:r>
              <a:rPr lang="en-US" dirty="0" err="1"/>
              <a:t>giá</a:t>
            </a:r>
            <a:r>
              <a:rPr lang="en-US" dirty="0"/>
              <a:t> </a:t>
            </a:r>
            <a:r>
              <a:rPr lang="en-US" dirty="0" err="1"/>
              <a:t>trị</a:t>
            </a:r>
            <a:r>
              <a:rPr lang="en-US" dirty="0"/>
              <a:t> </a:t>
            </a:r>
            <a:r>
              <a:rPr lang="en-US" dirty="0" err="1"/>
              <a:t>một</a:t>
            </a:r>
            <a:r>
              <a:rPr lang="en-US" dirty="0"/>
              <a:t> </a:t>
            </a:r>
            <a:r>
              <a:rPr lang="en-US" dirty="0" err="1"/>
              <a:t>biến</a:t>
            </a:r>
            <a:r>
              <a:rPr lang="en-US" dirty="0"/>
              <a:t> </a:t>
            </a:r>
            <a:r>
              <a:rPr lang="en-US" dirty="0" err="1"/>
              <a:t>cần</a:t>
            </a:r>
            <a:r>
              <a:rPr lang="en-US" dirty="0"/>
              <a:t> </a:t>
            </a:r>
            <a:r>
              <a:rPr lang="en-US" dirty="0" err="1"/>
              <a:t>chú</a:t>
            </a:r>
            <a:r>
              <a:rPr lang="en-US" dirty="0"/>
              <a:t> ý </a:t>
            </a:r>
            <a:r>
              <a:rPr lang="en-US" dirty="0" err="1"/>
              <a:t>về</a:t>
            </a:r>
            <a:r>
              <a:rPr lang="en-US" dirty="0"/>
              <a:t> </a:t>
            </a:r>
            <a:r>
              <a:rPr lang="en-US" dirty="0" err="1"/>
              <a:t>giá</a:t>
            </a:r>
            <a:r>
              <a:rPr lang="en-US" dirty="0"/>
              <a:t> </a:t>
            </a:r>
            <a:r>
              <a:rPr lang="en-US" dirty="0" err="1"/>
              <a:t>trị</a:t>
            </a:r>
            <a:r>
              <a:rPr lang="en-US" dirty="0"/>
              <a:t> </a:t>
            </a:r>
            <a:r>
              <a:rPr lang="en-US" dirty="0" err="1"/>
              <a:t>gán</a:t>
            </a:r>
            <a:r>
              <a:rPr lang="en-US" dirty="0"/>
              <a:t> </a:t>
            </a:r>
            <a:r>
              <a:rPr lang="en-US" dirty="0" err="1"/>
              <a:t>cho</a:t>
            </a:r>
            <a:r>
              <a:rPr lang="en-US" dirty="0"/>
              <a:t> </a:t>
            </a:r>
            <a:r>
              <a:rPr lang="en-US" dirty="0" err="1"/>
              <a:t>biến</a:t>
            </a:r>
            <a:r>
              <a:rPr lang="en-US" dirty="0"/>
              <a:t> </a:t>
            </a:r>
            <a:r>
              <a:rPr lang="en-US" dirty="0" err="1"/>
              <a:t>đó</a:t>
            </a:r>
            <a:r>
              <a:rPr lang="en-US" dirty="0"/>
              <a:t> </a:t>
            </a:r>
            <a:r>
              <a:rPr lang="en-US" dirty="0" err="1"/>
              <a:t>có</a:t>
            </a:r>
            <a:r>
              <a:rPr lang="en-US" dirty="0"/>
              <a:t> </a:t>
            </a:r>
            <a:r>
              <a:rPr lang="en-US" dirty="0" err="1"/>
              <a:t>đúng</a:t>
            </a:r>
            <a:r>
              <a:rPr lang="en-US" dirty="0"/>
              <a:t> </a:t>
            </a:r>
            <a:r>
              <a:rPr lang="en-US" dirty="0" err="1"/>
              <a:t>với</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biến</a:t>
            </a:r>
            <a:r>
              <a:rPr lang="en-US" dirty="0"/>
              <a:t> </a:t>
            </a:r>
            <a:r>
              <a:rPr lang="en-US" dirty="0" err="1"/>
              <a:t>không</a:t>
            </a:r>
            <a:r>
              <a:rPr lang="en-US" dirty="0"/>
              <a:t> </a:t>
            </a:r>
            <a:r>
              <a:rPr lang="en-US" dirty="0" err="1"/>
              <a:t>nếu</a:t>
            </a:r>
            <a:r>
              <a:rPr lang="en-US" dirty="0"/>
              <a:t> </a:t>
            </a:r>
            <a:r>
              <a:rPr lang="en-US" dirty="0" err="1"/>
              <a:t>không</a:t>
            </a:r>
            <a:r>
              <a:rPr lang="en-US" dirty="0"/>
              <a:t> </a:t>
            </a:r>
            <a:r>
              <a:rPr lang="en-US" dirty="0" err="1"/>
              <a:t>có</a:t>
            </a:r>
            <a:r>
              <a:rPr lang="en-US" dirty="0"/>
              <a:t> </a:t>
            </a:r>
            <a:r>
              <a:rPr lang="en-US" dirty="0" err="1"/>
              <a:t>thế</a:t>
            </a:r>
            <a:r>
              <a:rPr lang="en-US" dirty="0"/>
              <a:t> </a:t>
            </a:r>
            <a:r>
              <a:rPr lang="en-US" dirty="0" err="1"/>
              <a:t>sinh</a:t>
            </a:r>
            <a:r>
              <a:rPr lang="en-US" dirty="0"/>
              <a:t> </a:t>
            </a:r>
            <a:r>
              <a:rPr lang="en-US" dirty="0" err="1"/>
              <a:t>ra</a:t>
            </a:r>
            <a:r>
              <a:rPr lang="en-US" dirty="0"/>
              <a:t> </a:t>
            </a:r>
            <a:r>
              <a:rPr lang="en-US" dirty="0" err="1"/>
              <a:t>giá</a:t>
            </a:r>
            <a:r>
              <a:rPr lang="en-US" dirty="0"/>
              <a:t> </a:t>
            </a:r>
            <a:r>
              <a:rPr lang="en-US" dirty="0" err="1"/>
              <a:t>trị</a:t>
            </a:r>
            <a:r>
              <a:rPr lang="en-US" dirty="0"/>
              <a:t> </a:t>
            </a:r>
            <a:r>
              <a:rPr lang="en-US" dirty="0" err="1"/>
              <a:t>không</a:t>
            </a:r>
            <a:r>
              <a:rPr lang="en-US" dirty="0"/>
              <a:t> </a:t>
            </a:r>
            <a:r>
              <a:rPr lang="en-US" dirty="0" err="1"/>
              <a:t>mong</a:t>
            </a:r>
            <a:r>
              <a:rPr lang="en-US" dirty="0"/>
              <a:t> </a:t>
            </a:r>
            <a:r>
              <a:rPr lang="en-US" dirty="0" err="1"/>
              <a:t>muốn</a:t>
            </a: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err="1"/>
              <a:t>Có</a:t>
            </a:r>
            <a:r>
              <a:rPr lang="en-US" dirty="0"/>
              <a:t> </a:t>
            </a:r>
            <a:r>
              <a:rPr lang="en-US" dirty="0" err="1"/>
              <a:t>thể</a:t>
            </a:r>
            <a:r>
              <a:rPr lang="en-US" dirty="0"/>
              <a:t> dung </a:t>
            </a:r>
            <a:r>
              <a:rPr lang="en-US" dirty="0" err="1"/>
              <a:t>cách</a:t>
            </a:r>
            <a:r>
              <a:rPr lang="en-US" dirty="0"/>
              <a:t> </a:t>
            </a:r>
            <a:r>
              <a:rPr lang="en-US" dirty="0" err="1"/>
              <a:t>khởi</a:t>
            </a:r>
            <a:r>
              <a:rPr lang="en-US" dirty="0"/>
              <a:t> </a:t>
            </a:r>
            <a:r>
              <a:rPr lang="en-US" dirty="0" err="1"/>
              <a:t>tạo</a:t>
            </a:r>
            <a:r>
              <a:rPr lang="en-US" dirty="0"/>
              <a:t> </a:t>
            </a:r>
            <a:r>
              <a:rPr lang="en-US" dirty="0" err="1"/>
              <a:t>với</a:t>
            </a:r>
            <a:r>
              <a:rPr lang="en-US" dirty="0"/>
              <a:t> </a:t>
            </a:r>
            <a:r>
              <a:rPr lang="en-US" dirty="0" err="1"/>
              <a:t>ngoặc</a:t>
            </a:r>
            <a:r>
              <a:rPr lang="en-US" dirty="0"/>
              <a:t> </a:t>
            </a:r>
            <a:r>
              <a:rPr lang="en-US" dirty="0" err="1"/>
              <a:t>nhọn</a:t>
            </a:r>
            <a:r>
              <a:rPr lang="en-US" dirty="0"/>
              <a:t> </a:t>
            </a:r>
            <a:r>
              <a:rPr lang="en-US" dirty="0" err="1"/>
              <a:t>để</a:t>
            </a:r>
            <a:r>
              <a:rPr lang="en-US" dirty="0"/>
              <a:t> </a:t>
            </a:r>
            <a:r>
              <a:rPr lang="en-US" dirty="0" err="1"/>
              <a:t>tránh</a:t>
            </a:r>
            <a:r>
              <a:rPr lang="en-US" dirty="0"/>
              <a:t> </a:t>
            </a:r>
            <a:r>
              <a:rPr lang="en-US" dirty="0" err="1"/>
              <a:t>việc</a:t>
            </a:r>
            <a:r>
              <a:rPr lang="en-US" dirty="0"/>
              <a:t> </a:t>
            </a:r>
            <a:r>
              <a:rPr lang="en-US" dirty="0" err="1"/>
              <a:t>khởi</a:t>
            </a:r>
            <a:r>
              <a:rPr lang="en-US" dirty="0"/>
              <a:t> </a:t>
            </a:r>
            <a:r>
              <a:rPr lang="en-US" dirty="0" err="1"/>
              <a:t>tạo</a:t>
            </a:r>
            <a:r>
              <a:rPr lang="en-US" dirty="0"/>
              <a:t> </a:t>
            </a:r>
            <a:r>
              <a:rPr lang="en-US" dirty="0" err="1"/>
              <a:t>giá</a:t>
            </a:r>
            <a:r>
              <a:rPr lang="en-US" dirty="0"/>
              <a:t> </a:t>
            </a:r>
            <a:r>
              <a:rPr lang="en-US" dirty="0" err="1"/>
              <a:t>trị</a:t>
            </a:r>
            <a:r>
              <a:rPr lang="en-US" dirty="0"/>
              <a:t> </a:t>
            </a:r>
            <a:r>
              <a:rPr lang="en-US" dirty="0" err="1"/>
              <a:t>không</a:t>
            </a:r>
            <a:r>
              <a:rPr lang="en-US" dirty="0"/>
              <a:t> </a:t>
            </a:r>
            <a:r>
              <a:rPr lang="en-US" dirty="0" err="1"/>
              <a:t>phù</a:t>
            </a:r>
            <a:r>
              <a:rPr lang="en-US" dirty="0"/>
              <a:t> </a:t>
            </a:r>
            <a:r>
              <a:rPr lang="en-US" dirty="0" err="1"/>
              <a:t>hợp</a:t>
            </a:r>
            <a:r>
              <a:rPr lang="en-US" dirty="0"/>
              <a:t> </a:t>
            </a:r>
            <a:endParaRPr lang="en-GB" dirty="0"/>
          </a:p>
        </p:txBody>
      </p:sp>
      <p:pic>
        <p:nvPicPr>
          <p:cNvPr id="6" name="Picture 5">
            <a:extLst>
              <a:ext uri="{FF2B5EF4-FFF2-40B4-BE49-F238E27FC236}">
                <a16:creationId xmlns:a16="http://schemas.microsoft.com/office/drawing/2014/main" id="{434C5CBB-D443-FF86-5244-017869DB58BC}"/>
              </a:ext>
            </a:extLst>
          </p:cNvPr>
          <p:cNvPicPr>
            <a:picLocks noChangeAspect="1"/>
          </p:cNvPicPr>
          <p:nvPr/>
        </p:nvPicPr>
        <p:blipFill>
          <a:blip r:embed="rId2"/>
          <a:stretch>
            <a:fillRect/>
          </a:stretch>
        </p:blipFill>
        <p:spPr>
          <a:xfrm>
            <a:off x="6744380" y="2122091"/>
            <a:ext cx="5353050" cy="1895475"/>
          </a:xfrm>
          <a:prstGeom prst="rect">
            <a:avLst/>
          </a:prstGeom>
        </p:spPr>
      </p:pic>
      <p:pic>
        <p:nvPicPr>
          <p:cNvPr id="9" name="Picture 8">
            <a:extLst>
              <a:ext uri="{FF2B5EF4-FFF2-40B4-BE49-F238E27FC236}">
                <a16:creationId xmlns:a16="http://schemas.microsoft.com/office/drawing/2014/main" id="{5F888153-B96E-61F6-1ED8-D4A030612C04}"/>
              </a:ext>
            </a:extLst>
          </p:cNvPr>
          <p:cNvPicPr>
            <a:picLocks noChangeAspect="1"/>
          </p:cNvPicPr>
          <p:nvPr/>
        </p:nvPicPr>
        <p:blipFill>
          <a:blip r:embed="rId3"/>
          <a:stretch>
            <a:fillRect/>
          </a:stretch>
        </p:blipFill>
        <p:spPr>
          <a:xfrm>
            <a:off x="1217028" y="4520273"/>
            <a:ext cx="10392425" cy="2238873"/>
          </a:xfrm>
          <a:prstGeom prst="rect">
            <a:avLst/>
          </a:prstGeom>
        </p:spPr>
      </p:pic>
    </p:spTree>
    <p:extLst>
      <p:ext uri="{BB962C8B-B14F-4D97-AF65-F5344CB8AC3E}">
        <p14:creationId xmlns:p14="http://schemas.microsoft.com/office/powerpoint/2010/main" val="3172818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9854B-FFE6-07E9-0E2C-AB0CC3EB2549}"/>
              </a:ext>
            </a:extLst>
          </p:cNvPr>
          <p:cNvSpPr>
            <a:spLocks noGrp="1"/>
          </p:cNvSpPr>
          <p:nvPr>
            <p:ph type="title"/>
          </p:nvPr>
        </p:nvSpPr>
        <p:spPr/>
        <p:txBody>
          <a:bodyPr/>
          <a:lstStyle/>
          <a:p>
            <a:r>
              <a:rPr lang="en-US" dirty="0"/>
              <a:t>II. </a:t>
            </a:r>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C++</a:t>
            </a:r>
            <a:endParaRPr lang="en-GB" dirty="0"/>
          </a:p>
        </p:txBody>
      </p:sp>
      <p:sp>
        <p:nvSpPr>
          <p:cNvPr id="4" name="TextBox 3">
            <a:extLst>
              <a:ext uri="{FF2B5EF4-FFF2-40B4-BE49-F238E27FC236}">
                <a16:creationId xmlns:a16="http://schemas.microsoft.com/office/drawing/2014/main" id="{A1107D1B-C2E2-DEE3-13EB-8E69F3173EC2}"/>
              </a:ext>
            </a:extLst>
          </p:cNvPr>
          <p:cNvSpPr txBox="1"/>
          <p:nvPr/>
        </p:nvSpPr>
        <p:spPr>
          <a:xfrm>
            <a:off x="373224" y="2341984"/>
            <a:ext cx="10748866" cy="3139321"/>
          </a:xfrm>
          <a:prstGeom prst="rect">
            <a:avLst/>
          </a:prstGeom>
          <a:noFill/>
        </p:spPr>
        <p:txBody>
          <a:bodyPr wrap="square" rtlCol="0">
            <a:spAutoFit/>
          </a:bodyPr>
          <a:lstStyle/>
          <a:p>
            <a:pPr marL="285750" indent="-285750">
              <a:buFont typeface="Arial" panose="020B0604020202020204" pitchFamily="34" charset="0"/>
              <a:buChar char="•"/>
            </a:pPr>
            <a:r>
              <a:rPr lang="en-US" dirty="0" err="1"/>
              <a:t>Kiểu</a:t>
            </a:r>
            <a:r>
              <a:rPr lang="en-US" dirty="0"/>
              <a:t> </a:t>
            </a:r>
            <a:r>
              <a:rPr lang="en-US" dirty="0" err="1"/>
              <a:t>dữ</a:t>
            </a:r>
            <a:r>
              <a:rPr lang="en-US" dirty="0"/>
              <a:t> </a:t>
            </a:r>
            <a:r>
              <a:rPr lang="en-US" dirty="0" err="1"/>
              <a:t>liệu</a:t>
            </a:r>
            <a:r>
              <a:rPr lang="en-US" dirty="0"/>
              <a:t> </a:t>
            </a:r>
            <a:r>
              <a:rPr lang="en-US" dirty="0" err="1"/>
              <a:t>cung</a:t>
            </a:r>
            <a:r>
              <a:rPr lang="en-US" dirty="0"/>
              <a:t> </a:t>
            </a:r>
            <a:r>
              <a:rPr lang="en-US" dirty="0" err="1"/>
              <a:t>cấp</a:t>
            </a:r>
            <a:r>
              <a:rPr lang="en-US" dirty="0"/>
              <a:t> </a:t>
            </a:r>
            <a:r>
              <a:rPr lang="en-US" dirty="0" err="1"/>
              <a:t>cho</a:t>
            </a:r>
            <a:r>
              <a:rPr lang="en-US" dirty="0"/>
              <a:t> compiler </a:t>
            </a:r>
            <a:r>
              <a:rPr lang="en-US" dirty="0" err="1"/>
              <a:t>biết</a:t>
            </a:r>
            <a:r>
              <a:rPr lang="en-US" dirty="0"/>
              <a:t> </a:t>
            </a:r>
            <a:r>
              <a:rPr lang="en-US" dirty="0" err="1"/>
              <a:t>loại</a:t>
            </a:r>
            <a:r>
              <a:rPr lang="en-US" dirty="0"/>
              <a:t> </a:t>
            </a:r>
            <a:r>
              <a:rPr lang="en-US" dirty="0" err="1"/>
              <a:t>giá</a:t>
            </a:r>
            <a:r>
              <a:rPr lang="en-US" dirty="0"/>
              <a:t> </a:t>
            </a:r>
            <a:r>
              <a:rPr lang="en-US" dirty="0" err="1"/>
              <a:t>trị</a:t>
            </a:r>
            <a:r>
              <a:rPr lang="en-US" dirty="0"/>
              <a:t> </a:t>
            </a:r>
            <a:r>
              <a:rPr lang="en-US" dirty="0" err="1"/>
              <a:t>nào</a:t>
            </a:r>
            <a:r>
              <a:rPr lang="en-US" dirty="0"/>
              <a:t> ( </a:t>
            </a:r>
            <a:r>
              <a:rPr lang="en-US" dirty="0" err="1"/>
              <a:t>số</a:t>
            </a:r>
            <a:r>
              <a:rPr lang="en-US" dirty="0"/>
              <a:t>, </a:t>
            </a:r>
            <a:r>
              <a:rPr lang="en-US" dirty="0" err="1"/>
              <a:t>chữ</a:t>
            </a:r>
            <a:r>
              <a:rPr lang="en-US" dirty="0"/>
              <a:t> </a:t>
            </a:r>
            <a:r>
              <a:rPr lang="en-US" dirty="0" err="1"/>
              <a:t>cái</a:t>
            </a:r>
            <a:r>
              <a:rPr lang="en-US" dirty="0"/>
              <a:t>, </a:t>
            </a:r>
            <a:r>
              <a:rPr lang="en-US" dirty="0" err="1"/>
              <a:t>văn</a:t>
            </a:r>
            <a:r>
              <a:rPr lang="en-US" dirty="0"/>
              <a:t> </a:t>
            </a:r>
            <a:r>
              <a:rPr lang="en-US" dirty="0" err="1"/>
              <a:t>bản</a:t>
            </a:r>
            <a:r>
              <a:rPr lang="en-US" dirty="0"/>
              <a:t> …) </a:t>
            </a:r>
            <a:r>
              <a:rPr lang="en-US" dirty="0" err="1"/>
              <a:t>mà</a:t>
            </a:r>
            <a:r>
              <a:rPr lang="en-US" dirty="0"/>
              <a:t> </a:t>
            </a:r>
            <a:r>
              <a:rPr lang="en-US" dirty="0" err="1"/>
              <a:t>biến</a:t>
            </a:r>
            <a:r>
              <a:rPr lang="en-US" dirty="0"/>
              <a:t> </a:t>
            </a:r>
            <a:r>
              <a:rPr lang="en-US" dirty="0" err="1"/>
              <a:t>sẽ</a:t>
            </a:r>
            <a:r>
              <a:rPr lang="en-US" dirty="0"/>
              <a:t> </a:t>
            </a:r>
            <a:r>
              <a:rPr lang="en-US" dirty="0" err="1"/>
              <a:t>lưu</a:t>
            </a:r>
            <a:r>
              <a:rPr lang="en-US" dirty="0"/>
              <a:t> </a:t>
            </a:r>
            <a:r>
              <a:rPr lang="en-US" dirty="0" err="1"/>
              <a:t>trữ</a:t>
            </a:r>
            <a:endParaRPr lang="en-GB" dirty="0"/>
          </a:p>
          <a:p>
            <a:pPr marL="285750" indent="-285750">
              <a:buFont typeface="Arial" panose="020B0604020202020204" pitchFamily="34" charset="0"/>
              <a:buChar char="•"/>
            </a:pPr>
            <a:r>
              <a:rPr lang="en-GB" dirty="0" err="1"/>
              <a:t>Kiểu</a:t>
            </a:r>
            <a:r>
              <a:rPr lang="en-GB" dirty="0"/>
              <a:t> </a:t>
            </a:r>
            <a:r>
              <a:rPr lang="en-GB" dirty="0" err="1"/>
              <a:t>dữ</a:t>
            </a:r>
            <a:r>
              <a:rPr lang="en-GB" dirty="0"/>
              <a:t> </a:t>
            </a:r>
            <a:r>
              <a:rPr lang="en-GB" dirty="0" err="1"/>
              <a:t>liệu</a:t>
            </a:r>
            <a:r>
              <a:rPr lang="en-GB" dirty="0"/>
              <a:t> </a:t>
            </a:r>
            <a:r>
              <a:rPr lang="en-GB" dirty="0" err="1"/>
              <a:t>của</a:t>
            </a:r>
            <a:r>
              <a:rPr lang="en-GB" dirty="0"/>
              <a:t> </a:t>
            </a:r>
            <a:r>
              <a:rPr lang="en-GB" dirty="0" err="1"/>
              <a:t>biến</a:t>
            </a:r>
            <a:r>
              <a:rPr lang="en-GB" dirty="0"/>
              <a:t> </a:t>
            </a:r>
            <a:r>
              <a:rPr lang="en-GB" dirty="0" err="1"/>
              <a:t>được</a:t>
            </a:r>
            <a:r>
              <a:rPr lang="en-GB" dirty="0"/>
              <a:t> </a:t>
            </a:r>
            <a:r>
              <a:rPr lang="en-GB" dirty="0" err="1"/>
              <a:t>xử</a:t>
            </a:r>
            <a:r>
              <a:rPr lang="en-GB" dirty="0"/>
              <a:t> </a:t>
            </a:r>
            <a:r>
              <a:rPr lang="en-GB" dirty="0" err="1"/>
              <a:t>lí</a:t>
            </a:r>
            <a:r>
              <a:rPr lang="en-GB" dirty="0"/>
              <a:t> </a:t>
            </a:r>
            <a:r>
              <a:rPr lang="en-GB" dirty="0" err="1"/>
              <a:t>tại</a:t>
            </a:r>
            <a:r>
              <a:rPr lang="en-GB" dirty="0"/>
              <a:t> </a:t>
            </a:r>
            <a:r>
              <a:rPr lang="en-GB" dirty="0" err="1"/>
              <a:t>thời</a:t>
            </a:r>
            <a:r>
              <a:rPr lang="en-GB" dirty="0"/>
              <a:t> </a:t>
            </a:r>
            <a:r>
              <a:rPr lang="en-GB" dirty="0" err="1"/>
              <a:t>điểm</a:t>
            </a:r>
            <a:r>
              <a:rPr lang="en-GB" dirty="0"/>
              <a:t> </a:t>
            </a:r>
            <a:r>
              <a:rPr lang="en-GB" dirty="0" err="1"/>
              <a:t>biên</a:t>
            </a:r>
            <a:r>
              <a:rPr lang="en-GB" dirty="0"/>
              <a:t> </a:t>
            </a:r>
            <a:r>
              <a:rPr lang="en-GB" dirty="0" err="1"/>
              <a:t>dịch</a:t>
            </a:r>
            <a:r>
              <a:rPr lang="en-GB" dirty="0"/>
              <a:t>, </a:t>
            </a:r>
            <a:r>
              <a:rPr lang="en-GB" dirty="0" err="1"/>
              <a:t>biến</a:t>
            </a:r>
            <a:r>
              <a:rPr lang="en-GB" dirty="0"/>
              <a:t> </a:t>
            </a:r>
            <a:r>
              <a:rPr lang="en-GB" dirty="0" err="1"/>
              <a:t>không</a:t>
            </a:r>
            <a:r>
              <a:rPr lang="en-GB" dirty="0"/>
              <a:t> </a:t>
            </a:r>
            <a:r>
              <a:rPr lang="en-GB" dirty="0" err="1"/>
              <a:t>thể</a:t>
            </a:r>
            <a:r>
              <a:rPr lang="en-GB" dirty="0"/>
              <a:t> </a:t>
            </a:r>
            <a:r>
              <a:rPr lang="en-GB" dirty="0" err="1"/>
              <a:t>thay</a:t>
            </a:r>
            <a:r>
              <a:rPr lang="en-GB" dirty="0"/>
              <a:t> </a:t>
            </a:r>
            <a:r>
              <a:rPr lang="en-GB" dirty="0" err="1"/>
              <a:t>đổi</a:t>
            </a:r>
            <a:r>
              <a:rPr lang="en-GB" dirty="0"/>
              <a:t> </a:t>
            </a:r>
            <a:r>
              <a:rPr lang="en-GB" dirty="0" err="1"/>
              <a:t>kiểu</a:t>
            </a:r>
            <a:r>
              <a:rPr lang="en-GB" dirty="0"/>
              <a:t> </a:t>
            </a:r>
            <a:r>
              <a:rPr lang="en-GB" dirty="0" err="1"/>
              <a:t>dữ</a:t>
            </a:r>
            <a:r>
              <a:rPr lang="en-GB" dirty="0"/>
              <a:t> </a:t>
            </a:r>
            <a:r>
              <a:rPr lang="en-GB" dirty="0" err="1"/>
              <a:t>liệu</a:t>
            </a:r>
            <a:r>
              <a:rPr lang="en-GB" dirty="0"/>
              <a:t> </a:t>
            </a:r>
            <a:r>
              <a:rPr lang="en-GB" dirty="0" err="1"/>
              <a:t>nếu</a:t>
            </a:r>
            <a:r>
              <a:rPr lang="en-GB" dirty="0"/>
              <a:t> </a:t>
            </a:r>
            <a:r>
              <a:rPr lang="en-GB" dirty="0" err="1"/>
              <a:t>không</a:t>
            </a:r>
            <a:r>
              <a:rPr lang="en-GB" dirty="0"/>
              <a:t> </a:t>
            </a:r>
            <a:r>
              <a:rPr lang="en-GB" dirty="0" err="1"/>
              <a:t>biên</a:t>
            </a:r>
            <a:r>
              <a:rPr lang="en-GB" dirty="0"/>
              <a:t> </a:t>
            </a:r>
            <a:r>
              <a:rPr lang="en-GB" dirty="0" err="1"/>
              <a:t>dịch</a:t>
            </a:r>
            <a:r>
              <a:rPr lang="en-GB" dirty="0"/>
              <a:t> </a:t>
            </a:r>
            <a:r>
              <a:rPr lang="en-GB" dirty="0" err="1"/>
              <a:t>lại</a:t>
            </a:r>
            <a:r>
              <a:rPr lang="en-GB" dirty="0"/>
              <a:t> </a:t>
            </a:r>
            <a:r>
              <a:rPr lang="en-GB" dirty="0" err="1"/>
              <a:t>chương</a:t>
            </a:r>
            <a:r>
              <a:rPr lang="en-GB" dirty="0"/>
              <a:t> </a:t>
            </a:r>
            <a:r>
              <a:rPr lang="en-GB" dirty="0" err="1"/>
              <a:t>trình</a:t>
            </a:r>
            <a:endParaRPr lang="en-GB" dirty="0"/>
          </a:p>
          <a:p>
            <a:pPr marL="285750" indent="-285750">
              <a:buFont typeface="Arial" panose="020B0604020202020204" pitchFamily="34" charset="0"/>
              <a:buChar char="•"/>
            </a:pPr>
            <a:r>
              <a:rPr lang="en-GB" dirty="0" err="1"/>
              <a:t>Kích</a:t>
            </a:r>
            <a:r>
              <a:rPr lang="en-GB" dirty="0"/>
              <a:t> </a:t>
            </a:r>
            <a:r>
              <a:rPr lang="en-GB" dirty="0" err="1"/>
              <a:t>thước</a:t>
            </a:r>
            <a:r>
              <a:rPr lang="en-GB" dirty="0"/>
              <a:t> </a:t>
            </a:r>
            <a:r>
              <a:rPr lang="en-GB" dirty="0" err="1"/>
              <a:t>của</a:t>
            </a:r>
            <a:r>
              <a:rPr lang="en-GB" dirty="0"/>
              <a:t> </a:t>
            </a:r>
            <a:r>
              <a:rPr lang="en-GB" dirty="0" err="1"/>
              <a:t>các</a:t>
            </a:r>
            <a:r>
              <a:rPr lang="en-GB" dirty="0"/>
              <a:t> </a:t>
            </a:r>
            <a:r>
              <a:rPr lang="en-GB" dirty="0" err="1"/>
              <a:t>bộ</a:t>
            </a:r>
            <a:r>
              <a:rPr lang="en-GB" dirty="0"/>
              <a:t> </a:t>
            </a:r>
            <a:r>
              <a:rPr lang="en-GB" dirty="0" err="1"/>
              <a:t>dữ</a:t>
            </a:r>
            <a:r>
              <a:rPr lang="en-GB" dirty="0"/>
              <a:t> </a:t>
            </a:r>
            <a:r>
              <a:rPr lang="en-GB" dirty="0" err="1"/>
              <a:t>liệu</a:t>
            </a:r>
            <a:r>
              <a:rPr lang="en-GB" dirty="0"/>
              <a:t> </a:t>
            </a:r>
            <a:r>
              <a:rPr lang="en-GB" dirty="0" err="1"/>
              <a:t>cơ</a:t>
            </a:r>
            <a:r>
              <a:rPr lang="en-GB" dirty="0"/>
              <a:t> </a:t>
            </a:r>
            <a:r>
              <a:rPr lang="en-GB" dirty="0" err="1"/>
              <a:t>bản</a:t>
            </a:r>
            <a:r>
              <a:rPr lang="en-GB" dirty="0"/>
              <a:t> </a:t>
            </a:r>
            <a:r>
              <a:rPr lang="en-GB" dirty="0" err="1"/>
              <a:t>có</a:t>
            </a:r>
            <a:r>
              <a:rPr lang="en-GB" dirty="0"/>
              <a:t> </a:t>
            </a:r>
            <a:r>
              <a:rPr lang="en-GB" dirty="0" err="1"/>
              <a:t>thể</a:t>
            </a:r>
            <a:r>
              <a:rPr lang="en-GB" dirty="0"/>
              <a:t> </a:t>
            </a:r>
            <a:r>
              <a:rPr lang="en-GB" dirty="0" err="1"/>
              <a:t>thay</a:t>
            </a:r>
            <a:r>
              <a:rPr lang="en-GB" dirty="0"/>
              <a:t> </a:t>
            </a:r>
            <a:r>
              <a:rPr lang="en-GB" dirty="0" err="1"/>
              <a:t>đổi</a:t>
            </a:r>
            <a:r>
              <a:rPr lang="en-GB" dirty="0"/>
              <a:t> </a:t>
            </a:r>
            <a:r>
              <a:rPr lang="en-GB" dirty="0" err="1"/>
              <a:t>tùy</a:t>
            </a:r>
            <a:r>
              <a:rPr lang="en-GB" dirty="0"/>
              <a:t> </a:t>
            </a:r>
            <a:r>
              <a:rPr lang="en-GB" dirty="0" err="1"/>
              <a:t>thuộc</a:t>
            </a:r>
            <a:r>
              <a:rPr lang="en-GB" dirty="0"/>
              <a:t> </a:t>
            </a:r>
            <a:r>
              <a:rPr lang="en-GB" dirty="0" err="1"/>
              <a:t>vào</a:t>
            </a:r>
            <a:r>
              <a:rPr lang="en-GB" dirty="0"/>
              <a:t> </a:t>
            </a:r>
            <a:r>
              <a:rPr lang="en-GB" dirty="0" err="1"/>
              <a:t>hệ</a:t>
            </a:r>
            <a:r>
              <a:rPr lang="en-GB" dirty="0"/>
              <a:t> </a:t>
            </a:r>
            <a:r>
              <a:rPr lang="en-GB" dirty="0" err="1"/>
              <a:t>điều</a:t>
            </a:r>
            <a:r>
              <a:rPr lang="en-GB" dirty="0"/>
              <a:t> </a:t>
            </a:r>
            <a:r>
              <a:rPr lang="en-GB" dirty="0" err="1"/>
              <a:t>hành</a:t>
            </a:r>
            <a:r>
              <a:rPr lang="en-GB" dirty="0"/>
              <a:t> </a:t>
            </a:r>
          </a:p>
          <a:p>
            <a:pPr marL="285750" indent="-285750">
              <a:buFont typeface="Arial" panose="020B0604020202020204" pitchFamily="34" charset="0"/>
              <a:buChar char="•"/>
            </a:pPr>
            <a:r>
              <a:rPr lang="en-GB" dirty="0" err="1"/>
              <a:t>Có</a:t>
            </a:r>
            <a:r>
              <a:rPr lang="en-GB" dirty="0"/>
              <a:t> 3 </a:t>
            </a:r>
            <a:r>
              <a:rPr lang="en-GB" dirty="0" err="1"/>
              <a:t>loại</a:t>
            </a:r>
            <a:r>
              <a:rPr lang="en-GB" dirty="0"/>
              <a:t> </a:t>
            </a:r>
            <a:r>
              <a:rPr lang="en-GB" dirty="0" err="1"/>
              <a:t>kiểu</a:t>
            </a:r>
            <a:r>
              <a:rPr lang="en-GB" dirty="0"/>
              <a:t> </a:t>
            </a:r>
            <a:r>
              <a:rPr lang="en-GB" dirty="0" err="1"/>
              <a:t>dữ</a:t>
            </a:r>
            <a:r>
              <a:rPr lang="en-GB" dirty="0"/>
              <a:t> </a:t>
            </a:r>
            <a:r>
              <a:rPr lang="en-GB" dirty="0" err="1"/>
              <a:t>liệu</a:t>
            </a:r>
            <a:r>
              <a:rPr lang="en-GB" dirty="0"/>
              <a:t> </a:t>
            </a:r>
            <a:r>
              <a:rPr lang="en-GB" dirty="0" err="1"/>
              <a:t>trong</a:t>
            </a:r>
            <a:r>
              <a:rPr lang="en-GB" dirty="0"/>
              <a:t> C++:</a:t>
            </a:r>
          </a:p>
          <a:p>
            <a:pPr marL="1257300" lvl="2" indent="-342900">
              <a:buFont typeface="+mj-lt"/>
              <a:buAutoNum type="arabicPeriod"/>
            </a:pPr>
            <a:r>
              <a:rPr lang="en-GB" dirty="0" err="1"/>
              <a:t>Kiểu</a:t>
            </a:r>
            <a:r>
              <a:rPr lang="en-GB" dirty="0"/>
              <a:t> </a:t>
            </a:r>
            <a:r>
              <a:rPr lang="en-GB" dirty="0" err="1"/>
              <a:t>dữ</a:t>
            </a:r>
            <a:r>
              <a:rPr lang="en-GB" dirty="0"/>
              <a:t> </a:t>
            </a:r>
            <a:r>
              <a:rPr lang="en-GB" dirty="0" err="1"/>
              <a:t>liệu</a:t>
            </a:r>
            <a:r>
              <a:rPr lang="en-GB" dirty="0"/>
              <a:t> </a:t>
            </a:r>
            <a:r>
              <a:rPr lang="en-GB" dirty="0" err="1"/>
              <a:t>cơ</a:t>
            </a:r>
            <a:r>
              <a:rPr lang="en-GB" dirty="0"/>
              <a:t> </a:t>
            </a:r>
            <a:r>
              <a:rPr lang="en-GB" dirty="0" err="1"/>
              <a:t>bản</a:t>
            </a:r>
            <a:r>
              <a:rPr lang="en-GB" dirty="0"/>
              <a:t>(Primary datatypes): integer, </a:t>
            </a:r>
            <a:r>
              <a:rPr lang="en-GB" dirty="0" err="1"/>
              <a:t>character,Boolean,floating</a:t>
            </a:r>
            <a:r>
              <a:rPr lang="en-GB" dirty="0"/>
              <a:t> point, double floating point, void, wide character</a:t>
            </a:r>
          </a:p>
          <a:p>
            <a:pPr marL="1257300" lvl="2" indent="-342900">
              <a:buFont typeface="+mj-lt"/>
              <a:buAutoNum type="arabicPeriod"/>
            </a:pPr>
            <a:r>
              <a:rPr lang="en-GB" dirty="0" err="1"/>
              <a:t>Kiểu</a:t>
            </a:r>
            <a:r>
              <a:rPr lang="en-GB" dirty="0"/>
              <a:t> </a:t>
            </a:r>
            <a:r>
              <a:rPr lang="en-GB" dirty="0" err="1"/>
              <a:t>dữ</a:t>
            </a:r>
            <a:r>
              <a:rPr lang="en-GB" dirty="0"/>
              <a:t> </a:t>
            </a:r>
            <a:r>
              <a:rPr lang="en-GB" dirty="0" err="1"/>
              <a:t>liệu</a:t>
            </a:r>
            <a:r>
              <a:rPr lang="en-GB" dirty="0"/>
              <a:t> </a:t>
            </a:r>
            <a:r>
              <a:rPr lang="en-GB" dirty="0" err="1"/>
              <a:t>dẫn</a:t>
            </a:r>
            <a:r>
              <a:rPr lang="en-GB" dirty="0"/>
              <a:t> </a:t>
            </a:r>
            <a:r>
              <a:rPr lang="en-GB" dirty="0" err="1"/>
              <a:t>xuất</a:t>
            </a:r>
            <a:r>
              <a:rPr lang="en-GB" dirty="0"/>
              <a:t> (Derived datatypes): </a:t>
            </a:r>
            <a:r>
              <a:rPr lang="en-GB" dirty="0" err="1"/>
              <a:t>unsigned,signed</a:t>
            </a:r>
            <a:r>
              <a:rPr lang="en-GB" dirty="0"/>
              <a:t>, </a:t>
            </a:r>
            <a:r>
              <a:rPr lang="en-GB" dirty="0" err="1"/>
              <a:t>short,long</a:t>
            </a:r>
            <a:endParaRPr lang="en-GB" dirty="0"/>
          </a:p>
          <a:p>
            <a:pPr marL="1257300" lvl="2" indent="-342900">
              <a:buFont typeface="+mj-lt"/>
              <a:buAutoNum type="arabicPeriod"/>
            </a:pPr>
            <a:r>
              <a:rPr lang="en-GB" dirty="0" err="1"/>
              <a:t>Kiểu</a:t>
            </a:r>
            <a:r>
              <a:rPr lang="en-GB" dirty="0"/>
              <a:t> </a:t>
            </a:r>
            <a:r>
              <a:rPr lang="en-GB" dirty="0" err="1"/>
              <a:t>dữ</a:t>
            </a:r>
            <a:r>
              <a:rPr lang="en-GB" dirty="0"/>
              <a:t> </a:t>
            </a:r>
            <a:r>
              <a:rPr lang="en-GB" dirty="0" err="1"/>
              <a:t>liệu</a:t>
            </a:r>
            <a:r>
              <a:rPr lang="en-GB" dirty="0"/>
              <a:t> </a:t>
            </a:r>
            <a:r>
              <a:rPr lang="en-GB" dirty="0" err="1"/>
              <a:t>người</a:t>
            </a:r>
            <a:r>
              <a:rPr lang="en-GB" dirty="0"/>
              <a:t> dung </a:t>
            </a:r>
            <a:r>
              <a:rPr lang="en-GB" dirty="0" err="1"/>
              <a:t>tự</a:t>
            </a:r>
            <a:r>
              <a:rPr lang="en-GB" dirty="0"/>
              <a:t> </a:t>
            </a:r>
            <a:r>
              <a:rPr lang="en-GB" dirty="0" err="1"/>
              <a:t>định</a:t>
            </a:r>
            <a:r>
              <a:rPr lang="en-GB" dirty="0"/>
              <a:t> </a:t>
            </a:r>
            <a:r>
              <a:rPr lang="en-GB" dirty="0" err="1"/>
              <a:t>nghĩa</a:t>
            </a:r>
            <a:r>
              <a:rPr lang="en-GB" dirty="0"/>
              <a:t> :Class, </a:t>
            </a:r>
            <a:r>
              <a:rPr lang="en-GB" dirty="0" err="1"/>
              <a:t>Structure,Union</a:t>
            </a:r>
            <a:r>
              <a:rPr lang="en-GB" dirty="0"/>
              <a:t>, Enum, Typedef</a:t>
            </a:r>
          </a:p>
          <a:p>
            <a:pPr marL="342900" indent="-342900">
              <a:buFont typeface="Arial" panose="020B0604020202020204" pitchFamily="34" charset="0"/>
              <a:buChar char="•"/>
            </a:pPr>
            <a:r>
              <a:rPr lang="en-GB" dirty="0" err="1"/>
              <a:t>Kiểu</a:t>
            </a:r>
            <a:r>
              <a:rPr lang="en-GB" dirty="0"/>
              <a:t> </a:t>
            </a:r>
            <a:r>
              <a:rPr lang="en-GB" dirty="0" err="1"/>
              <a:t>dữ</a:t>
            </a:r>
            <a:r>
              <a:rPr lang="en-GB" dirty="0"/>
              <a:t> </a:t>
            </a:r>
            <a:r>
              <a:rPr lang="en-GB" dirty="0" err="1"/>
              <a:t>liệu</a:t>
            </a:r>
            <a:r>
              <a:rPr lang="en-GB" dirty="0"/>
              <a:t> </a:t>
            </a:r>
            <a:r>
              <a:rPr lang="en-GB" dirty="0" err="1"/>
              <a:t>cơ</a:t>
            </a:r>
            <a:r>
              <a:rPr lang="en-GB" dirty="0"/>
              <a:t> </a:t>
            </a:r>
            <a:r>
              <a:rPr lang="en-GB" dirty="0" err="1"/>
              <a:t>bản</a:t>
            </a:r>
            <a:r>
              <a:rPr lang="en-GB" dirty="0"/>
              <a:t> </a:t>
            </a:r>
            <a:r>
              <a:rPr lang="en-GB" dirty="0" err="1"/>
              <a:t>có</a:t>
            </a:r>
            <a:r>
              <a:rPr lang="en-GB" dirty="0"/>
              <a:t> </a:t>
            </a:r>
            <a:r>
              <a:rPr lang="en-GB" dirty="0" err="1"/>
              <a:t>thể</a:t>
            </a:r>
            <a:r>
              <a:rPr lang="en-GB" dirty="0"/>
              <a:t> </a:t>
            </a:r>
            <a:r>
              <a:rPr lang="en-GB" dirty="0" err="1"/>
              <a:t>được</a:t>
            </a:r>
            <a:r>
              <a:rPr lang="en-GB" dirty="0"/>
              <a:t> </a:t>
            </a:r>
            <a:r>
              <a:rPr lang="en-GB" dirty="0" err="1"/>
              <a:t>chuyển</a:t>
            </a:r>
            <a:r>
              <a:rPr lang="en-GB" dirty="0"/>
              <a:t> </a:t>
            </a:r>
            <a:r>
              <a:rPr lang="en-GB" dirty="0" err="1"/>
              <a:t>đổi</a:t>
            </a:r>
            <a:r>
              <a:rPr lang="en-GB" dirty="0"/>
              <a:t> </a:t>
            </a:r>
            <a:r>
              <a:rPr lang="en-GB" dirty="0" err="1"/>
              <a:t>các</a:t>
            </a:r>
            <a:r>
              <a:rPr lang="en-GB" dirty="0"/>
              <a:t> </a:t>
            </a:r>
            <a:r>
              <a:rPr lang="en-GB" dirty="0" err="1"/>
              <a:t>kiểu</a:t>
            </a:r>
            <a:r>
              <a:rPr lang="en-GB" dirty="0"/>
              <a:t> </a:t>
            </a:r>
            <a:r>
              <a:rPr lang="en-GB" dirty="0" err="1"/>
              <a:t>dữ</a:t>
            </a:r>
            <a:r>
              <a:rPr lang="en-GB" dirty="0"/>
              <a:t> </a:t>
            </a:r>
            <a:r>
              <a:rPr lang="en-GB" dirty="0" err="1"/>
              <a:t>liệu</a:t>
            </a:r>
            <a:r>
              <a:rPr lang="en-GB" dirty="0"/>
              <a:t> </a:t>
            </a:r>
            <a:r>
              <a:rPr lang="en-GB" dirty="0" err="1"/>
              <a:t>dẫn</a:t>
            </a:r>
            <a:r>
              <a:rPr lang="en-GB" dirty="0"/>
              <a:t> </a:t>
            </a:r>
            <a:r>
              <a:rPr lang="en-GB" dirty="0" err="1"/>
              <a:t>xuất</a:t>
            </a:r>
            <a:r>
              <a:rPr lang="en-GB" dirty="0"/>
              <a:t> </a:t>
            </a:r>
            <a:r>
              <a:rPr lang="en-GB" dirty="0" err="1"/>
              <a:t>thông</a:t>
            </a:r>
            <a:r>
              <a:rPr lang="en-GB" dirty="0"/>
              <a:t> qua </a:t>
            </a:r>
            <a:r>
              <a:rPr lang="en-GB" dirty="0" err="1"/>
              <a:t>các</a:t>
            </a:r>
            <a:r>
              <a:rPr lang="en-GB" dirty="0"/>
              <a:t> </a:t>
            </a:r>
            <a:r>
              <a:rPr lang="en-GB" dirty="0" err="1"/>
              <a:t>từ</a:t>
            </a:r>
            <a:r>
              <a:rPr lang="en-GB" dirty="0"/>
              <a:t> </a:t>
            </a:r>
            <a:r>
              <a:rPr lang="en-GB" dirty="0" err="1"/>
              <a:t>khóa</a:t>
            </a:r>
            <a:r>
              <a:rPr lang="en-GB" dirty="0"/>
              <a:t> modifier: </a:t>
            </a:r>
            <a:r>
              <a:rPr lang="en-GB" dirty="0" err="1"/>
              <a:t>unsigned,signed</a:t>
            </a:r>
            <a:r>
              <a:rPr lang="en-GB" dirty="0"/>
              <a:t>, </a:t>
            </a:r>
            <a:r>
              <a:rPr lang="en-GB" dirty="0" err="1"/>
              <a:t>short,long</a:t>
            </a:r>
            <a:endParaRPr lang="en-GB" dirty="0"/>
          </a:p>
        </p:txBody>
      </p:sp>
      <p:sp>
        <p:nvSpPr>
          <p:cNvPr id="3" name="Rectangle 2">
            <a:extLst>
              <a:ext uri="{FF2B5EF4-FFF2-40B4-BE49-F238E27FC236}">
                <a16:creationId xmlns:a16="http://schemas.microsoft.com/office/drawing/2014/main" id="{B036AAA0-48E4-EA22-0A2D-B32EA5566AA5}"/>
              </a:ext>
            </a:extLst>
          </p:cNvPr>
          <p:cNvSpPr/>
          <p:nvPr/>
        </p:nvSpPr>
        <p:spPr>
          <a:xfrm>
            <a:off x="793103" y="5570375"/>
            <a:ext cx="1408922" cy="6624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Modifier</a:t>
            </a:r>
            <a:endParaRPr lang="en-GB" dirty="0"/>
          </a:p>
        </p:txBody>
      </p:sp>
      <p:sp>
        <p:nvSpPr>
          <p:cNvPr id="5" name="Rectangle 4">
            <a:extLst>
              <a:ext uri="{FF2B5EF4-FFF2-40B4-BE49-F238E27FC236}">
                <a16:creationId xmlns:a16="http://schemas.microsoft.com/office/drawing/2014/main" id="{10A2C744-E730-F7F0-731A-3F17F41F1A84}"/>
              </a:ext>
            </a:extLst>
          </p:cNvPr>
          <p:cNvSpPr/>
          <p:nvPr/>
        </p:nvSpPr>
        <p:spPr>
          <a:xfrm>
            <a:off x="2883160" y="5533053"/>
            <a:ext cx="1548881" cy="6624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Primary datatypes</a:t>
            </a:r>
            <a:endParaRPr lang="en-GB" dirty="0"/>
          </a:p>
        </p:txBody>
      </p:sp>
      <p:sp>
        <p:nvSpPr>
          <p:cNvPr id="6" name="Rectangle 5">
            <a:extLst>
              <a:ext uri="{FF2B5EF4-FFF2-40B4-BE49-F238E27FC236}">
                <a16:creationId xmlns:a16="http://schemas.microsoft.com/office/drawing/2014/main" id="{41C07E40-A480-3FBE-49D4-C16B8014BA2D}"/>
              </a:ext>
            </a:extLst>
          </p:cNvPr>
          <p:cNvSpPr/>
          <p:nvPr/>
        </p:nvSpPr>
        <p:spPr>
          <a:xfrm>
            <a:off x="5980923" y="5495730"/>
            <a:ext cx="2239347" cy="7371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Derived datatypes</a:t>
            </a:r>
            <a:endParaRPr lang="en-GB" dirty="0"/>
          </a:p>
        </p:txBody>
      </p:sp>
      <p:sp>
        <p:nvSpPr>
          <p:cNvPr id="7" name="Arrow: Right 6">
            <a:extLst>
              <a:ext uri="{FF2B5EF4-FFF2-40B4-BE49-F238E27FC236}">
                <a16:creationId xmlns:a16="http://schemas.microsoft.com/office/drawing/2014/main" id="{AB99DD3B-1070-3878-671C-7966324A2F0E}"/>
              </a:ext>
            </a:extLst>
          </p:cNvPr>
          <p:cNvSpPr/>
          <p:nvPr/>
        </p:nvSpPr>
        <p:spPr>
          <a:xfrm>
            <a:off x="4814596" y="5766318"/>
            <a:ext cx="905070" cy="30791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ross 7">
            <a:extLst>
              <a:ext uri="{FF2B5EF4-FFF2-40B4-BE49-F238E27FC236}">
                <a16:creationId xmlns:a16="http://schemas.microsoft.com/office/drawing/2014/main" id="{826F4DD4-72DC-01D0-65D5-EE210FDAF78D}"/>
              </a:ext>
            </a:extLst>
          </p:cNvPr>
          <p:cNvSpPr/>
          <p:nvPr/>
        </p:nvSpPr>
        <p:spPr>
          <a:xfrm>
            <a:off x="2472613" y="5766318"/>
            <a:ext cx="270588" cy="307911"/>
          </a:xfrm>
          <a:prstGeom prst="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58120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9854B-FFE6-07E9-0E2C-AB0CC3EB2549}"/>
              </a:ext>
            </a:extLst>
          </p:cNvPr>
          <p:cNvSpPr>
            <a:spLocks noGrp="1"/>
          </p:cNvSpPr>
          <p:nvPr>
            <p:ph type="title"/>
          </p:nvPr>
        </p:nvSpPr>
        <p:spPr/>
        <p:txBody>
          <a:bodyPr/>
          <a:lstStyle/>
          <a:p>
            <a:r>
              <a:rPr lang="en-US" dirty="0"/>
              <a:t>II. </a:t>
            </a:r>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C++</a:t>
            </a:r>
            <a:endParaRPr lang="en-GB" dirty="0"/>
          </a:p>
        </p:txBody>
      </p:sp>
      <p:pic>
        <p:nvPicPr>
          <p:cNvPr id="14" name="Picture 13">
            <a:extLst>
              <a:ext uri="{FF2B5EF4-FFF2-40B4-BE49-F238E27FC236}">
                <a16:creationId xmlns:a16="http://schemas.microsoft.com/office/drawing/2014/main" id="{C325F5A8-20D9-366A-1AB8-A83DB30CDDE7}"/>
              </a:ext>
            </a:extLst>
          </p:cNvPr>
          <p:cNvPicPr>
            <a:picLocks noChangeAspect="1"/>
          </p:cNvPicPr>
          <p:nvPr/>
        </p:nvPicPr>
        <p:blipFill>
          <a:blip r:embed="rId2"/>
          <a:stretch>
            <a:fillRect/>
          </a:stretch>
        </p:blipFill>
        <p:spPr>
          <a:xfrm>
            <a:off x="0" y="3971749"/>
            <a:ext cx="12192000" cy="2946200"/>
          </a:xfrm>
          <a:prstGeom prst="rect">
            <a:avLst/>
          </a:prstGeom>
        </p:spPr>
      </p:pic>
      <p:sp>
        <p:nvSpPr>
          <p:cNvPr id="16" name="TextBox 15">
            <a:extLst>
              <a:ext uri="{FF2B5EF4-FFF2-40B4-BE49-F238E27FC236}">
                <a16:creationId xmlns:a16="http://schemas.microsoft.com/office/drawing/2014/main" id="{3880A699-0CC0-E338-3067-3DB4C74CB486}"/>
              </a:ext>
            </a:extLst>
          </p:cNvPr>
          <p:cNvSpPr txBox="1"/>
          <p:nvPr/>
        </p:nvSpPr>
        <p:spPr>
          <a:xfrm>
            <a:off x="93305" y="2072978"/>
            <a:ext cx="9429184" cy="2031325"/>
          </a:xfrm>
          <a:prstGeom prst="rect">
            <a:avLst/>
          </a:prstGeom>
          <a:noFill/>
        </p:spPr>
        <p:txBody>
          <a:bodyPr wrap="none" rtlCol="0">
            <a:spAutoFit/>
          </a:bodyPr>
          <a:lstStyle/>
          <a:p>
            <a:pPr marL="285750" indent="-285750">
              <a:buFont typeface="Arial" panose="020B0604020202020204" pitchFamily="34" charset="0"/>
              <a:buChar char="•"/>
            </a:pPr>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cơ</a:t>
            </a:r>
            <a:r>
              <a:rPr lang="en-US" dirty="0"/>
              <a:t> </a:t>
            </a:r>
            <a:r>
              <a:rPr lang="en-US" dirty="0" err="1"/>
              <a:t>bản</a:t>
            </a:r>
            <a:r>
              <a:rPr lang="en-US" dirty="0"/>
              <a:t> </a:t>
            </a:r>
            <a:r>
              <a:rPr lang="en-US" dirty="0" err="1"/>
              <a:t>có</a:t>
            </a:r>
            <a:r>
              <a:rPr lang="en-US" dirty="0"/>
              <a:t> </a:t>
            </a:r>
            <a:r>
              <a:rPr lang="en-US" dirty="0" err="1"/>
              <a:t>thể</a:t>
            </a:r>
            <a:r>
              <a:rPr lang="en-US" dirty="0"/>
              <a:t> </a:t>
            </a:r>
            <a:r>
              <a:rPr lang="en-US" dirty="0" err="1"/>
              <a:t>chuyển</a:t>
            </a:r>
            <a:r>
              <a:rPr lang="en-US" dirty="0"/>
              <a:t> </a:t>
            </a:r>
            <a:r>
              <a:rPr lang="en-US" dirty="0" err="1"/>
              <a:t>đổi</a:t>
            </a:r>
            <a:r>
              <a:rPr lang="en-US" dirty="0"/>
              <a:t> </a:t>
            </a:r>
            <a:r>
              <a:rPr lang="en-US" dirty="0" err="1"/>
              <a:t>thành</a:t>
            </a:r>
            <a:r>
              <a:rPr lang="en-US" dirty="0"/>
              <a:t> </a:t>
            </a:r>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dẫn</a:t>
            </a:r>
            <a:r>
              <a:rPr lang="en-US" dirty="0"/>
              <a:t> </a:t>
            </a:r>
            <a:r>
              <a:rPr lang="en-US" dirty="0" err="1"/>
              <a:t>xuất</a:t>
            </a:r>
            <a:r>
              <a:rPr lang="en-US" dirty="0"/>
              <a:t> qua modifier </a:t>
            </a:r>
          </a:p>
          <a:p>
            <a:pPr marL="285750" indent="-285750">
              <a:buFont typeface="Arial" panose="020B0604020202020204" pitchFamily="34" charset="0"/>
              <a:buChar char="•"/>
            </a:pPr>
            <a:r>
              <a:rPr lang="en-US" dirty="0"/>
              <a:t>Modifier : C++ modifier </a:t>
            </a:r>
            <a:r>
              <a:rPr lang="en-US" dirty="0" err="1"/>
              <a:t>cung</a:t>
            </a:r>
            <a:r>
              <a:rPr lang="en-US" dirty="0"/>
              <a:t> </a:t>
            </a:r>
            <a:r>
              <a:rPr lang="en-US" dirty="0" err="1"/>
              <a:t>cấp</a:t>
            </a:r>
            <a:r>
              <a:rPr lang="en-US" dirty="0"/>
              <a:t> </a:t>
            </a:r>
            <a:r>
              <a:rPr lang="en-US" dirty="0" err="1"/>
              <a:t>khả</a:t>
            </a:r>
            <a:r>
              <a:rPr lang="en-US" dirty="0"/>
              <a:t> </a:t>
            </a:r>
            <a:r>
              <a:rPr lang="en-US" dirty="0" err="1"/>
              <a:t>năng</a:t>
            </a:r>
            <a:r>
              <a:rPr lang="en-US" dirty="0"/>
              <a:t> </a:t>
            </a:r>
            <a:r>
              <a:rPr lang="en-US" dirty="0" err="1"/>
              <a:t>thay</a:t>
            </a:r>
            <a:r>
              <a:rPr lang="en-US" dirty="0"/>
              <a:t> </a:t>
            </a:r>
            <a:r>
              <a:rPr lang="en-US" dirty="0" err="1"/>
              <a:t>đổi</a:t>
            </a:r>
            <a:r>
              <a:rPr lang="en-US" dirty="0"/>
              <a:t> </a:t>
            </a:r>
            <a:r>
              <a:rPr lang="en-US" dirty="0" err="1"/>
              <a:t>tính</a:t>
            </a:r>
            <a:r>
              <a:rPr lang="en-US" dirty="0"/>
              <a:t> </a:t>
            </a:r>
            <a:r>
              <a:rPr lang="en-US" dirty="0" err="1"/>
              <a:t>chất</a:t>
            </a:r>
            <a:r>
              <a:rPr lang="en-US" dirty="0"/>
              <a:t> </a:t>
            </a:r>
            <a:r>
              <a:rPr lang="en-US" dirty="0" err="1"/>
              <a:t>của</a:t>
            </a:r>
            <a:r>
              <a:rPr lang="en-US" dirty="0"/>
              <a:t> </a:t>
            </a:r>
            <a:r>
              <a:rPr lang="en-US" dirty="0" err="1"/>
              <a:t>các</a:t>
            </a:r>
            <a:r>
              <a:rPr lang="en-US" dirty="0"/>
              <a:t> </a:t>
            </a:r>
            <a:r>
              <a:rPr lang="en-US" dirty="0" err="1"/>
              <a:t>kiểu</a:t>
            </a:r>
            <a:r>
              <a:rPr lang="en-US" dirty="0"/>
              <a:t> </a:t>
            </a:r>
            <a:r>
              <a:rPr lang="en-US" dirty="0" err="1"/>
              <a:t>cơ</a:t>
            </a:r>
            <a:r>
              <a:rPr lang="en-US" dirty="0"/>
              <a:t> </a:t>
            </a:r>
            <a:r>
              <a:rPr lang="en-US" dirty="0" err="1"/>
              <a:t>bản</a:t>
            </a:r>
            <a:r>
              <a:rPr lang="en-US" dirty="0"/>
              <a:t> :</a:t>
            </a:r>
          </a:p>
          <a:p>
            <a:pPr marL="800100" lvl="1" indent="-342900">
              <a:buFont typeface="+mj-lt"/>
              <a:buAutoNum type="arabicPeriod"/>
            </a:pPr>
            <a:r>
              <a:rPr lang="en-GB" b="1" i="0" dirty="0">
                <a:solidFill>
                  <a:srgbClr val="273239"/>
                </a:solidFill>
                <a:effectLst/>
                <a:latin typeface="Nunito" panose="020F0502020204030204" pitchFamily="2" charset="0"/>
              </a:rPr>
              <a:t>signed  : </a:t>
            </a:r>
            <a:r>
              <a:rPr lang="en-GB" b="1" i="0" dirty="0" err="1">
                <a:solidFill>
                  <a:srgbClr val="273239"/>
                </a:solidFill>
                <a:effectLst/>
                <a:latin typeface="Nunito" panose="020F0502020204030204" pitchFamily="2" charset="0"/>
              </a:rPr>
              <a:t>khai</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báo</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biếncó</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thể</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chứa</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các</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giá</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trị</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có</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dấu</a:t>
            </a:r>
            <a:endParaRPr lang="en-GB" b="1" i="0" dirty="0">
              <a:solidFill>
                <a:srgbClr val="273239"/>
              </a:solidFill>
              <a:effectLst/>
              <a:latin typeface="Nunito" panose="020F0502020204030204" pitchFamily="2" charset="0"/>
            </a:endParaRPr>
          </a:p>
          <a:p>
            <a:pPr marL="800100" lvl="1" indent="-342900">
              <a:buFont typeface="+mj-lt"/>
              <a:buAutoNum type="arabicPeriod"/>
            </a:pPr>
            <a:r>
              <a:rPr lang="en-GB" b="1" i="0" dirty="0">
                <a:solidFill>
                  <a:srgbClr val="273239"/>
                </a:solidFill>
                <a:effectLst/>
                <a:latin typeface="Nunito" panose="020F0502020204030204" pitchFamily="2" charset="0"/>
              </a:rPr>
              <a:t>unsigned : </a:t>
            </a:r>
            <a:r>
              <a:rPr lang="en-GB" b="1" i="0" dirty="0" err="1">
                <a:solidFill>
                  <a:srgbClr val="273239"/>
                </a:solidFill>
                <a:effectLst/>
                <a:latin typeface="Nunito" panose="020F0502020204030204" pitchFamily="2" charset="0"/>
              </a:rPr>
              <a:t>khai</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báo</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biến</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chỉ</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có</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thể</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chứa</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các</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giá</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trị</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không</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dấu</a:t>
            </a:r>
            <a:endParaRPr lang="en-GB" b="1" i="0" dirty="0">
              <a:solidFill>
                <a:srgbClr val="273239"/>
              </a:solidFill>
              <a:effectLst/>
              <a:latin typeface="Nunito" panose="020F0502020204030204" pitchFamily="2" charset="0"/>
            </a:endParaRPr>
          </a:p>
          <a:p>
            <a:pPr marL="800100" lvl="1" indent="-342900">
              <a:buFont typeface="+mj-lt"/>
              <a:buAutoNum type="arabicPeriod"/>
            </a:pPr>
            <a:r>
              <a:rPr lang="en-GB" b="1" dirty="0">
                <a:solidFill>
                  <a:srgbClr val="273239"/>
                </a:solidFill>
                <a:latin typeface="Nunito" panose="020F0502020204030204" pitchFamily="2" charset="0"/>
              </a:rPr>
              <a:t>s</a:t>
            </a:r>
            <a:r>
              <a:rPr lang="en-GB" b="1" i="0" dirty="0">
                <a:solidFill>
                  <a:srgbClr val="273239"/>
                </a:solidFill>
                <a:effectLst/>
                <a:latin typeface="Nunito" panose="020F0502020204030204" pitchFamily="2" charset="0"/>
              </a:rPr>
              <a:t>hort  : </a:t>
            </a:r>
            <a:r>
              <a:rPr lang="en-GB" b="1" i="0" dirty="0" err="1">
                <a:solidFill>
                  <a:srgbClr val="273239"/>
                </a:solidFill>
                <a:effectLst/>
                <a:latin typeface="Nunito" panose="020F0502020204030204" pitchFamily="2" charset="0"/>
              </a:rPr>
              <a:t>sửa</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đổi</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các</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giá</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trị</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tối</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thiểu</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mà</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kiểu</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có</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thể</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giữ</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sử</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dụng</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ít</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bộ</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nhớ</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hơn</a:t>
            </a:r>
            <a:r>
              <a:rPr lang="en-GB" b="1" i="0" dirty="0">
                <a:solidFill>
                  <a:srgbClr val="273239"/>
                </a:solidFill>
                <a:effectLst/>
                <a:latin typeface="Nunito" panose="020F0502020204030204" pitchFamily="2" charset="0"/>
              </a:rPr>
              <a:t> </a:t>
            </a:r>
          </a:p>
          <a:p>
            <a:pPr marL="800100" lvl="1" indent="-342900">
              <a:buFont typeface="+mj-lt"/>
              <a:buAutoNum type="arabicPeriod"/>
            </a:pPr>
            <a:r>
              <a:rPr lang="en-GB" b="1" i="0" dirty="0">
                <a:solidFill>
                  <a:srgbClr val="273239"/>
                </a:solidFill>
                <a:effectLst/>
                <a:latin typeface="Nunito" panose="020F0502020204030204" pitchFamily="2" charset="0"/>
              </a:rPr>
              <a:t>Long : </a:t>
            </a:r>
            <a:r>
              <a:rPr lang="en-GB" b="1" i="0" dirty="0" err="1">
                <a:solidFill>
                  <a:srgbClr val="273239"/>
                </a:solidFill>
                <a:effectLst/>
                <a:latin typeface="Nunito" panose="020F0502020204030204" pitchFamily="2" charset="0"/>
              </a:rPr>
              <a:t>sửa</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đổi</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các</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giá</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trị</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tối</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đa</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mà</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biến</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có</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thể</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giữ</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sử</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dụng</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nhiều</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bộ</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nhớ</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hơn</a:t>
            </a:r>
            <a:r>
              <a:rPr lang="en-GB" b="1" i="0" dirty="0">
                <a:solidFill>
                  <a:srgbClr val="273239"/>
                </a:solidFill>
                <a:effectLst/>
                <a:latin typeface="Nunito" panose="020F0502020204030204" pitchFamily="2" charset="0"/>
              </a:rPr>
              <a:t> </a:t>
            </a:r>
          </a:p>
          <a:p>
            <a:endParaRPr lang="en-GB" dirty="0"/>
          </a:p>
        </p:txBody>
      </p:sp>
    </p:spTree>
    <p:extLst>
      <p:ext uri="{BB962C8B-B14F-4D97-AF65-F5344CB8AC3E}">
        <p14:creationId xmlns:p14="http://schemas.microsoft.com/office/powerpoint/2010/main" val="193798922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449</TotalTime>
  <Words>1799</Words>
  <Application>Microsoft Office PowerPoint</Application>
  <PresentationFormat>Widescreen</PresentationFormat>
  <Paragraphs>96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Nunito</vt:lpstr>
      <vt:lpstr>Trebuchet MS</vt:lpstr>
      <vt:lpstr>Berlin</vt:lpstr>
      <vt:lpstr>Datatypes and variables</vt:lpstr>
      <vt:lpstr>Mục tiêu </vt:lpstr>
      <vt:lpstr>I. Biến (Variable)</vt:lpstr>
      <vt:lpstr>I. Biến (Variable)</vt:lpstr>
      <vt:lpstr>I. Biến (Variable)</vt:lpstr>
      <vt:lpstr>I. Biến (Variable)</vt:lpstr>
      <vt:lpstr>I. Biến (Variable)</vt:lpstr>
      <vt:lpstr>II. Các kiểu dữ liệu C++</vt:lpstr>
      <vt:lpstr>II. Các kiểu dữ liệu C++</vt:lpstr>
      <vt:lpstr>II. Kiểu dữ liệu</vt:lpstr>
      <vt:lpstr>II. Các kiểu dữ liệu C++</vt:lpstr>
      <vt:lpstr>II. Các kiểu dữ liệu C++</vt:lpstr>
      <vt:lpstr>II. Các kiểu dữ liệu C++</vt:lpstr>
      <vt:lpstr>II. Các kiểu dữ liệu C++</vt:lpstr>
      <vt:lpstr>II. Các kiểu dữ liệu C++</vt:lpstr>
      <vt:lpstr>II. Các kiểu dữ liệu C++</vt:lpstr>
      <vt:lpstr>PowerPoint Presentation</vt:lpstr>
      <vt:lpstr>III. Store classes</vt:lpstr>
      <vt:lpstr>III. Store classes</vt:lpstr>
      <vt:lpstr>III. Store classes</vt:lpstr>
      <vt:lpstr>III. Store classes</vt:lpstr>
      <vt:lpstr> IV.Lvalues,Rvalues</vt:lpstr>
      <vt:lpstr> IV.Lvalues,Rvalues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Types &amp; Variables</dc:title>
  <dc:creator>Đạt Nguyễn Tiến</dc:creator>
  <cp:lastModifiedBy>Đạt Nguyễn Tiến</cp:lastModifiedBy>
  <cp:revision>7</cp:revision>
  <dcterms:created xsi:type="dcterms:W3CDTF">2023-08-08T14:45:51Z</dcterms:created>
  <dcterms:modified xsi:type="dcterms:W3CDTF">2023-08-11T15:11:54Z</dcterms:modified>
</cp:coreProperties>
</file>