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71" r:id="rId6"/>
    <p:sldId id="265" r:id="rId7"/>
    <p:sldId id="262" r:id="rId8"/>
    <p:sldId id="272" r:id="rId9"/>
    <p:sldId id="273" r:id="rId10"/>
    <p:sldId id="260" r:id="rId11"/>
    <p:sldId id="261" r:id="rId12"/>
    <p:sldId id="264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891C0-378D-4E79-B5A0-FE1F2093AB41}" v="9" dt="2023-09-15T02:03:21.623"/>
    <p1510:client id="{3665527C-7B38-46AB-A601-AAA8726CD77B}" v="1515" dt="2023-09-14T16:05:37.470"/>
    <p1510:client id="{476C0A9A-9479-4D83-88BD-D4C927D9F333}" v="25" dt="2023-09-14T14:19:01.223"/>
    <p1510:client id="{6E7E3341-4454-48E5-A939-1679B11C83F1}" v="134" dt="2023-09-15T01:39:55.565"/>
    <p1510:client id="{A4569C87-3C4B-41BD-9D0B-A3B9B193A432}" v="23" dt="2023-09-14T15:04:22.060"/>
    <p1510:client id="{FFD8A416-1BCE-4534-B6D5-37B46F0B6E11}" v="238" dt="2023-09-14T16:11:5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6391CC-47E7-3CED-1D2D-2D3E0FD85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Smart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r>
              <a:rPr lang="vi-VN">
                <a:latin typeface="Times New Roman"/>
                <a:cs typeface="Times New Roman"/>
              </a:rPr>
              <a:t> C++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6473C88-A899-7A87-25C9-2B94F50B0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02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5CF210-0B94-1F93-65AC-32148BCA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Share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AD8DD13-4807-7323-3DD5-D92FB462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28681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err="1">
                <a:latin typeface="Arial"/>
                <a:cs typeface="Arial"/>
              </a:rPr>
              <a:t>shared_ptr</a:t>
            </a:r>
            <a:r>
              <a:rPr lang="vi-VN">
                <a:latin typeface="Arial"/>
                <a:cs typeface="Arial"/>
              </a:rPr>
              <a:t> nhiều hơn một con trỏ có thể trỏ đến một đối tượng này tại một thời điểm và nó sẽ duy trì một Bộ đếm Tham chiếu bằng phương thức </a:t>
            </a:r>
            <a:r>
              <a:rPr lang="vi-VN" err="1">
                <a:latin typeface="Arial"/>
                <a:cs typeface="Arial"/>
              </a:rPr>
              <a:t>use_count</a:t>
            </a:r>
            <a:r>
              <a:rPr lang="vi-VN">
                <a:latin typeface="Arial"/>
                <a:cs typeface="Arial"/>
              </a:rPr>
              <a:t>(). </a:t>
            </a:r>
            <a:endParaRPr lang="vi-VN"/>
          </a:p>
        </p:txBody>
      </p:sp>
      <p:pic>
        <p:nvPicPr>
          <p:cNvPr id="6" name="Hình ảnh 5" descr="Ảnh có chứa văn bản, biểu đồ, phim hoạt hình, thiết kế&#10;&#10;Mô tả được tự động tạo">
            <a:extLst>
              <a:ext uri="{FF2B5EF4-FFF2-40B4-BE49-F238E27FC236}">
                <a16:creationId xmlns:a16="http://schemas.microsoft.com/office/drawing/2014/main" id="{708F0DB9-DD8D-2CF9-ABAB-FA6A1E9E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5" y="2436766"/>
            <a:ext cx="5265312" cy="23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8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2C0626-A0A8-8711-5066-D67E748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Share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FBA1D6-CDE6-1BA2-CE39-2A2DE159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66369" cy="359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vi-VN" sz="2000">
                <a:latin typeface="Arial"/>
                <a:cs typeface="Arial"/>
              </a:rPr>
              <a:t>Cơ chế chia sẻ </a:t>
            </a:r>
            <a:r>
              <a:rPr lang="vi-VN" sz="2000" err="1">
                <a:latin typeface="Arial"/>
                <a:cs typeface="Arial"/>
              </a:rPr>
              <a:t>dynamic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object</a:t>
            </a:r>
            <a:r>
              <a:rPr lang="vi-VN" sz="2000">
                <a:latin typeface="Arial"/>
                <a:cs typeface="Arial"/>
              </a:rPr>
              <a:t> của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 </a:t>
            </a:r>
            <a:r>
              <a:rPr lang="vi-VN" sz="2000">
                <a:latin typeface="Arial"/>
                <a:cs typeface="Arial"/>
              </a:rPr>
              <a:t>được thực hiện thông qua một kỹ thuật được gọi là bộ đếm tham chiếu (</a:t>
            </a:r>
            <a:r>
              <a:rPr lang="vi-VN" sz="2000" err="1">
                <a:latin typeface="Arial"/>
                <a:cs typeface="Arial"/>
              </a:rPr>
              <a:t>reference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counter</a:t>
            </a:r>
            <a:r>
              <a:rPr lang="vi-VN" sz="2000">
                <a:latin typeface="Arial"/>
                <a:cs typeface="Arial"/>
              </a:rPr>
              <a:t>), trong đó số lượng các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 </a:t>
            </a:r>
            <a:r>
              <a:rPr lang="vi-VN" sz="2000">
                <a:latin typeface="Arial"/>
                <a:cs typeface="Arial"/>
              </a:rPr>
              <a:t>đang sở hữu đối tượng sẽ được lưu trữ vào một vùng nhớ chung được chia sẻ giữa các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.</a:t>
            </a:r>
            <a:r>
              <a:rPr lang="vi-VN" sz="2000">
                <a:latin typeface="Arial"/>
                <a:cs typeface="Arial"/>
              </a:rPr>
              <a:t> 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>
                <a:latin typeface="Arial"/>
                <a:cs typeface="Arial"/>
              </a:rPr>
              <a:t>Khi có thêm một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 </a:t>
            </a:r>
            <a:r>
              <a:rPr lang="vi-VN" sz="2000">
                <a:latin typeface="Arial"/>
                <a:cs typeface="Arial"/>
              </a:rPr>
              <a:t>sở hữu đối tượng thì bộ đếm này được tăng thêm 1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>
                <a:latin typeface="Arial"/>
                <a:cs typeface="Arial"/>
              </a:rPr>
              <a:t>Khi một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 </a:t>
            </a:r>
            <a:r>
              <a:rPr lang="vi-VN" sz="2000">
                <a:latin typeface="Arial"/>
                <a:cs typeface="Arial"/>
              </a:rPr>
              <a:t>đang sở hữu đối tượng này bị </a:t>
            </a:r>
            <a:r>
              <a:rPr lang="vi-VN" sz="2000" err="1">
                <a:latin typeface="Arial"/>
                <a:cs typeface="Arial"/>
              </a:rPr>
              <a:t>huỷ</a:t>
            </a:r>
            <a:r>
              <a:rPr lang="vi-VN" sz="2000">
                <a:latin typeface="Arial"/>
                <a:cs typeface="Arial"/>
              </a:rPr>
              <a:t> hoặc được gán bằng đối tượng khác thì bộ đếm giảm 1. </a:t>
            </a:r>
          </a:p>
          <a:p>
            <a:r>
              <a:rPr lang="vi-VN" sz="2000">
                <a:latin typeface="Arial"/>
                <a:cs typeface="Arial"/>
              </a:rPr>
              <a:t>Khi bộ đếm này về đến 0 (tức là khi </a:t>
            </a:r>
            <a:r>
              <a:rPr lang="vi-VN" sz="2000" b="1" i="1" err="1">
                <a:latin typeface="Arial"/>
                <a:cs typeface="Arial"/>
              </a:rPr>
              <a:t>shared_ptr</a:t>
            </a:r>
            <a:r>
              <a:rPr lang="vi-VN" sz="2000" b="1" i="1">
                <a:latin typeface="Arial"/>
                <a:cs typeface="Arial"/>
              </a:rPr>
              <a:t> </a:t>
            </a:r>
            <a:r>
              <a:rPr lang="vi-VN" sz="2000">
                <a:latin typeface="Arial"/>
                <a:cs typeface="Arial"/>
              </a:rPr>
              <a:t>cuối cùng sở hữu đối tượng này bị </a:t>
            </a:r>
            <a:r>
              <a:rPr lang="vi-VN" sz="2000" err="1">
                <a:latin typeface="Arial"/>
                <a:cs typeface="Arial"/>
              </a:rPr>
              <a:t>huỷ</a:t>
            </a:r>
            <a:r>
              <a:rPr lang="vi-VN" sz="2000">
                <a:latin typeface="Arial"/>
                <a:cs typeface="Arial"/>
              </a:rPr>
              <a:t> hoặc được gán bằng đối tượng khác), đối tượng sẽ tự động bị hủy.</a:t>
            </a:r>
          </a:p>
        </p:txBody>
      </p:sp>
      <p:pic>
        <p:nvPicPr>
          <p:cNvPr id="4" name="Hình ảnh 3" descr="Ảnh có chứa văn bản, ảnh chụp màn hình, Phông chữ, Hình chữ nhật&#10;&#10;Mô tả được tự động tạo">
            <a:extLst>
              <a:ext uri="{FF2B5EF4-FFF2-40B4-BE49-F238E27FC236}">
                <a16:creationId xmlns:a16="http://schemas.microsoft.com/office/drawing/2014/main" id="{7EB114B9-C84E-62DC-2772-CE46A4BD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410066"/>
            <a:ext cx="4084749" cy="25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FA390F-0ECC-2346-D6CB-9311E43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Share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pic>
        <p:nvPicPr>
          <p:cNvPr id="10" name="Chỗ dành sẵn cho Nội dung 9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1B19C490-4577-24C7-7974-8D0BD21D8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350" y="427194"/>
            <a:ext cx="11179159" cy="6290531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82B0E36-07FD-1712-AA7B-BBF05CD807E7}"/>
              </a:ext>
            </a:extLst>
          </p:cNvPr>
          <p:cNvSpPr txBox="1"/>
          <p:nvPr/>
        </p:nvSpPr>
        <p:spPr>
          <a:xfrm>
            <a:off x="375633" y="2535528"/>
            <a:ext cx="353739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vi-VN">
                <a:latin typeface="Arial"/>
                <a:cs typeface="Arial"/>
              </a:rPr>
              <a:t>Ptr1 được trỏ đến đối tượng của </a:t>
            </a:r>
            <a:r>
              <a:rPr lang="vi-VN" err="1">
                <a:latin typeface="Arial"/>
                <a:cs typeface="Arial"/>
              </a:rPr>
              <a:t>Resouce</a:t>
            </a:r>
            <a:endParaRPr lang="vi-VN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>
                <a:latin typeface="Arial"/>
                <a:cs typeface="Arial"/>
              </a:rPr>
              <a:t>Trong </a:t>
            </a:r>
            <a:r>
              <a:rPr lang="vi-VN" err="1">
                <a:latin typeface="Arial"/>
                <a:cs typeface="Arial"/>
              </a:rPr>
              <a:t>scope</a:t>
            </a:r>
            <a:r>
              <a:rPr lang="vi-VN">
                <a:latin typeface="Arial"/>
                <a:cs typeface="Arial"/>
              </a:rPr>
              <a:t> , con trỏ ptr2 được tạo ra chia sẻ cùng đối tượng với Ptr1 , lúc này </a:t>
            </a:r>
            <a:r>
              <a:rPr lang="vi-VN" err="1">
                <a:latin typeface="Arial"/>
                <a:cs typeface="Arial"/>
              </a:rPr>
              <a:t>reference_count</a:t>
            </a:r>
            <a:r>
              <a:rPr lang="vi-VN">
                <a:latin typeface="Arial"/>
                <a:cs typeface="Arial"/>
              </a:rPr>
              <a:t> của ptr1 tăng lên </a:t>
            </a:r>
          </a:p>
          <a:p>
            <a:pPr marL="285750" indent="-285750">
              <a:buFont typeface="Arial"/>
              <a:buChar char="•"/>
            </a:pPr>
            <a:r>
              <a:rPr lang="vi-VN">
                <a:latin typeface="Arial"/>
                <a:cs typeface="Arial"/>
              </a:rPr>
              <a:t>Sau khi thoát </a:t>
            </a:r>
            <a:r>
              <a:rPr lang="vi-VN" err="1">
                <a:latin typeface="Arial"/>
                <a:cs typeface="Arial"/>
              </a:rPr>
              <a:t>scope</a:t>
            </a:r>
            <a:r>
              <a:rPr lang="vi-VN">
                <a:latin typeface="Arial"/>
                <a:cs typeface="Arial"/>
              </a:rPr>
              <a:t> ptr2 bị hủy, </a:t>
            </a:r>
            <a:r>
              <a:rPr lang="vi-VN" err="1">
                <a:latin typeface="Arial"/>
                <a:cs typeface="Arial"/>
              </a:rPr>
              <a:t>reference_coutn</a:t>
            </a:r>
            <a:r>
              <a:rPr lang="vi-VN">
                <a:latin typeface="Arial"/>
                <a:cs typeface="Arial"/>
              </a:rPr>
              <a:t> xuống 1</a:t>
            </a:r>
          </a:p>
          <a:p>
            <a:pPr marL="285750" indent="-285750">
              <a:buFont typeface="Arial"/>
              <a:buChar char="•"/>
            </a:pPr>
            <a:r>
              <a:rPr lang="vi-VN">
                <a:latin typeface="Arial"/>
                <a:cs typeface="Arial"/>
              </a:rPr>
              <a:t>Thoát chương trình ptr1 bị hủy , </a:t>
            </a:r>
            <a:r>
              <a:rPr lang="vi-VN" err="1">
                <a:latin typeface="Arial"/>
                <a:cs typeface="Arial"/>
              </a:rPr>
              <a:t>reference_count</a:t>
            </a:r>
            <a:r>
              <a:rPr lang="vi-VN">
                <a:latin typeface="Arial"/>
                <a:cs typeface="Arial"/>
              </a:rPr>
              <a:t> xuống 0 đối tượng </a:t>
            </a:r>
            <a:r>
              <a:rPr lang="vi-VN" err="1">
                <a:latin typeface="Arial"/>
                <a:cs typeface="Arial"/>
              </a:rPr>
              <a:t>res</a:t>
            </a:r>
            <a:r>
              <a:rPr lang="vi-VN">
                <a:latin typeface="Arial"/>
                <a:cs typeface="Arial"/>
              </a:rPr>
              <a:t> cũng bị hủy theo</a:t>
            </a:r>
          </a:p>
        </p:txBody>
      </p:sp>
    </p:spTree>
    <p:extLst>
      <p:ext uri="{BB962C8B-B14F-4D97-AF65-F5344CB8AC3E}">
        <p14:creationId xmlns:p14="http://schemas.microsoft.com/office/powerpoint/2010/main" val="225897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A008D0-B976-0306-5F54-8114D3DB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Share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r>
              <a:rPr lang="vi-VN">
                <a:latin typeface="Times New Roman"/>
                <a:cs typeface="Times New Roman"/>
              </a:rPr>
              <a:t> </a:t>
            </a:r>
            <a:endParaRPr lang="vi-VN"/>
          </a:p>
        </p:txBody>
      </p:sp>
      <p:pic>
        <p:nvPicPr>
          <p:cNvPr id="4" name="Chỗ dành sẵn cho Nội dung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13EA9B0B-1B6E-6594-959F-1474469BE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331" y="638403"/>
            <a:ext cx="9816749" cy="6290256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DD6A973-D6E9-2334-4333-6A33AC900CA4}"/>
              </a:ext>
            </a:extLst>
          </p:cNvPr>
          <p:cNvSpPr txBox="1"/>
          <p:nvPr/>
        </p:nvSpPr>
        <p:spPr>
          <a:xfrm>
            <a:off x="375633" y="252211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613A051-D769-BE7D-C133-0BE3EB1535AC}"/>
              </a:ext>
            </a:extLst>
          </p:cNvPr>
          <p:cNvSpPr txBox="1"/>
          <p:nvPr/>
        </p:nvSpPr>
        <p:spPr>
          <a:xfrm>
            <a:off x="375633" y="2428204"/>
            <a:ext cx="42886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latin typeface="Helvetica"/>
                <a:cs typeface="Helvetica"/>
              </a:rPr>
              <a:t>đối tượng </a:t>
            </a:r>
            <a:r>
              <a:rPr lang="vi-VN" sz="2000" err="1">
                <a:latin typeface="Consolas"/>
              </a:rPr>
              <a:t>std</a:t>
            </a:r>
            <a:r>
              <a:rPr lang="vi-VN" sz="2000">
                <a:latin typeface="Consolas"/>
              </a:rPr>
              <a:t>::</a:t>
            </a:r>
            <a:r>
              <a:rPr lang="vi-VN" sz="2000" err="1">
                <a:latin typeface="Consolas"/>
              </a:rPr>
              <a:t>shared_ptr</a:t>
            </a:r>
            <a:r>
              <a:rPr lang="vi-VN" sz="2000">
                <a:latin typeface="Helvetica"/>
                <a:cs typeface="Helvetica"/>
              </a:rPr>
              <a:t> được tạo ra sau muốn quản lý chung tài nguyên với đối tượng </a:t>
            </a:r>
            <a:r>
              <a:rPr lang="vi-VN" sz="2000" err="1">
                <a:latin typeface="Consolas"/>
              </a:rPr>
              <a:t>std</a:t>
            </a:r>
            <a:r>
              <a:rPr lang="vi-VN" sz="2000">
                <a:latin typeface="Consolas"/>
              </a:rPr>
              <a:t>::</a:t>
            </a:r>
            <a:r>
              <a:rPr lang="vi-VN" sz="2000" err="1">
                <a:latin typeface="Consolas"/>
              </a:rPr>
              <a:t>shared_ptr</a:t>
            </a:r>
            <a:r>
              <a:rPr lang="vi-VN" sz="2000">
                <a:latin typeface="Helvetica"/>
                <a:cs typeface="Helvetica"/>
              </a:rPr>
              <a:t> trước, nó phải được khởi tạo bằng chính đối tượng </a:t>
            </a:r>
            <a:r>
              <a:rPr lang="vi-VN" sz="2000" err="1">
                <a:latin typeface="Consolas"/>
              </a:rPr>
              <a:t>std</a:t>
            </a:r>
            <a:r>
              <a:rPr lang="vi-VN" sz="2000">
                <a:latin typeface="Consolas"/>
              </a:rPr>
              <a:t>::</a:t>
            </a:r>
            <a:r>
              <a:rPr lang="vi-VN" sz="2000" err="1">
                <a:latin typeface="Consolas"/>
              </a:rPr>
              <a:t>shared_ptr</a:t>
            </a:r>
            <a:r>
              <a:rPr lang="vi-VN" sz="2000">
                <a:latin typeface="Helvetica"/>
                <a:cs typeface="Helvetica"/>
              </a:rPr>
              <a:t> trước đó.</a:t>
            </a:r>
            <a:endParaRPr lang="vi-VN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F3ED3D-2399-DB31-5F76-15DDAC07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Weak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6A3DF5-58CA-3243-D625-248CD1F7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64098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err="1">
                <a:latin typeface="Arial"/>
                <a:ea typeface="+mn-lt"/>
                <a:cs typeface="Arial"/>
              </a:rPr>
              <a:t>Weak_ptr</a:t>
            </a:r>
            <a:r>
              <a:rPr lang="vi-VN" sz="2000">
                <a:latin typeface="Arial"/>
                <a:ea typeface="+mn-lt"/>
                <a:cs typeface="Arial"/>
              </a:rPr>
              <a:t> là một </a:t>
            </a:r>
            <a:r>
              <a:rPr lang="vi-VN" sz="2000" err="1">
                <a:latin typeface="Arial"/>
                <a:ea typeface="+mn-lt"/>
                <a:cs typeface="Arial"/>
              </a:rPr>
              <a:t>smart</a:t>
            </a:r>
            <a:r>
              <a:rPr lang="vi-VN" sz="2000">
                <a:latin typeface="Arial"/>
                <a:ea typeface="+mn-lt"/>
                <a:cs typeface="Arial"/>
              </a:rPr>
              <a:t> </a:t>
            </a:r>
            <a:r>
              <a:rPr lang="vi-VN" sz="2000" err="1">
                <a:latin typeface="Arial"/>
                <a:ea typeface="+mn-lt"/>
                <a:cs typeface="Arial"/>
              </a:rPr>
              <a:t>pointer</a:t>
            </a:r>
            <a:r>
              <a:rPr lang="vi-VN" sz="2000">
                <a:latin typeface="Arial"/>
                <a:ea typeface="+mn-lt"/>
                <a:cs typeface="Arial"/>
              </a:rPr>
              <a:t> giữ một tham chiếu không sở hữu đến một đối tượng. Nó giống với </a:t>
            </a:r>
            <a:r>
              <a:rPr lang="vi-VN" sz="2000" err="1">
                <a:latin typeface="Arial"/>
                <a:ea typeface="+mn-lt"/>
                <a:cs typeface="Arial"/>
              </a:rPr>
              <a:t>shared_ptr</a:t>
            </a:r>
            <a:r>
              <a:rPr lang="vi-VN" sz="2000">
                <a:latin typeface="Arial"/>
                <a:ea typeface="+mn-lt"/>
                <a:cs typeface="Arial"/>
              </a:rPr>
              <a:t> hơn nhiều ngoại trừ nó sẽ không duy trì </a:t>
            </a:r>
            <a:r>
              <a:rPr lang="vi-VN" sz="2000" b="1">
                <a:latin typeface="Arial"/>
                <a:ea typeface="+mn-lt"/>
                <a:cs typeface="Arial"/>
              </a:rPr>
              <a:t>Bộ đếm tham chiếu</a:t>
            </a:r>
            <a:r>
              <a:rPr lang="vi-VN" sz="2000">
                <a:latin typeface="Arial"/>
                <a:ea typeface="+mn-lt"/>
                <a:cs typeface="Arial"/>
              </a:rPr>
              <a:t>.</a:t>
            </a:r>
          </a:p>
          <a:p>
            <a:r>
              <a:rPr lang="vi-VN" sz="2000">
                <a:latin typeface="Arial"/>
                <a:ea typeface="+mn-lt"/>
                <a:cs typeface="Arial"/>
              </a:rPr>
              <a:t>N</a:t>
            </a:r>
            <a:r>
              <a:rPr lang="vi-VN" sz="2000">
                <a:latin typeface="Arial"/>
                <a:cs typeface="Arial"/>
              </a:rPr>
              <a:t>ó thường được sử dụng để theo dõi sự tồn tại của một đối tượng được quản lý bởi </a:t>
            </a:r>
            <a:r>
              <a:rPr lang="vi-VN" sz="2000" b="1" err="1">
                <a:latin typeface="Consolas"/>
                <a:ea typeface="+mn-lt"/>
                <a:cs typeface="Arial"/>
              </a:rPr>
              <a:t>std</a:t>
            </a:r>
            <a:r>
              <a:rPr lang="vi-VN" sz="2000" b="1">
                <a:latin typeface="Consolas"/>
                <a:ea typeface="+mn-lt"/>
                <a:cs typeface="Arial"/>
              </a:rPr>
              <a:t>::</a:t>
            </a:r>
            <a:r>
              <a:rPr lang="vi-VN" sz="2000" b="1" err="1">
                <a:latin typeface="Consolas"/>
                <a:ea typeface="+mn-lt"/>
                <a:cs typeface="Arial"/>
              </a:rPr>
              <a:t>shared_ptr</a:t>
            </a:r>
            <a:endParaRPr lang="vi-VN" sz="2000">
              <a:latin typeface="Arial"/>
              <a:cs typeface="Arial"/>
            </a:endParaRPr>
          </a:p>
        </p:txBody>
      </p:sp>
      <p:pic>
        <p:nvPicPr>
          <p:cNvPr id="4" name="Hình ảnh 3" descr="Ảnh có chứa văn bản, biểu đồ, bản phác thảo, phim hoạt hình&#10;&#10;Mô tả được tự động tạo">
            <a:extLst>
              <a:ext uri="{FF2B5EF4-FFF2-40B4-BE49-F238E27FC236}">
                <a16:creationId xmlns:a16="http://schemas.microsoft.com/office/drawing/2014/main" id="{30C498A4-5D82-8C7D-8880-0F118417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99" y="2378361"/>
            <a:ext cx="4642833" cy="22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44E73E-A2FA-9204-6A70-7FD4BBF0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Weak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pic>
        <p:nvPicPr>
          <p:cNvPr id="4" name="Chỗ dành sẵn cho Nội dung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A6A3B2D8-7EC6-3033-58F8-B0D8B8DF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300" y="2154422"/>
            <a:ext cx="7408043" cy="4028611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EC0B93F-64B4-48DF-B950-0A3A09F020F7}"/>
              </a:ext>
            </a:extLst>
          </p:cNvPr>
          <p:cNvSpPr txBox="1"/>
          <p:nvPr/>
        </p:nvSpPr>
        <p:spPr>
          <a:xfrm>
            <a:off x="335387" y="2629436"/>
            <a:ext cx="31123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P2 là một con trỏ chia sẻ cùng tài nguyên với P1 nhưng không làm tăng bộ đếm tham chiếu của P1 lên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53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FD0281-0CB8-5D98-7BAA-207BF7E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Weak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r>
              <a:rPr lang="vi-VN">
                <a:latin typeface="Times New Roman"/>
                <a:cs typeface="Times New Roman"/>
              </a:rPr>
              <a:t> </a:t>
            </a:r>
            <a:endParaRPr lang="vi-VN"/>
          </a:p>
        </p:txBody>
      </p:sp>
      <p:pic>
        <p:nvPicPr>
          <p:cNvPr id="4" name="Chỗ dành sẵn cho Nội dung 3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A5E62904-A08A-DAEF-E805-916B24DF0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858" y="2068564"/>
            <a:ext cx="7663322" cy="4565231"/>
          </a:xfr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C33894E-CE07-F7DF-9473-9D6841166A5C}"/>
              </a:ext>
            </a:extLst>
          </p:cNvPr>
          <p:cNvSpPr txBox="1"/>
          <p:nvPr/>
        </p:nvSpPr>
        <p:spPr>
          <a:xfrm>
            <a:off x="523203" y="2508696"/>
            <a:ext cx="303190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Arial"/>
                <a:cs typeface="Arial"/>
              </a:rPr>
              <a:t>Ptr3 là </a:t>
            </a:r>
            <a:r>
              <a:rPr lang="vi-VN" err="1">
                <a:latin typeface="Arial"/>
                <a:cs typeface="Arial"/>
              </a:rPr>
              <a:t>weak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pointer</a:t>
            </a:r>
            <a:r>
              <a:rPr lang="vi-VN">
                <a:latin typeface="Arial"/>
                <a:cs typeface="Arial"/>
              </a:rPr>
              <a:t> quản lí ptr2 là 1 </a:t>
            </a:r>
            <a:r>
              <a:rPr lang="vi-VN" err="1">
                <a:latin typeface="Arial"/>
                <a:cs typeface="Arial"/>
              </a:rPr>
              <a:t>share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pointer</a:t>
            </a:r>
            <a:r>
              <a:rPr lang="vi-VN">
                <a:latin typeface="Arial"/>
                <a:cs typeface="Arial"/>
              </a:rPr>
              <a:t> đang trỏ đến </a:t>
            </a:r>
            <a:r>
              <a:rPr lang="vi-VN" err="1">
                <a:latin typeface="Arial"/>
                <a:cs typeface="Arial"/>
              </a:rPr>
              <a:t>obj</a:t>
            </a:r>
            <a:r>
              <a:rPr lang="vi-VN">
                <a:latin typeface="Arial"/>
                <a:cs typeface="Arial"/>
              </a:rPr>
              <a:t> của </a:t>
            </a:r>
            <a:r>
              <a:rPr lang="vi-VN" err="1">
                <a:latin typeface="Arial"/>
                <a:cs typeface="Arial"/>
              </a:rPr>
              <a:t>Resouce</a:t>
            </a:r>
          </a:p>
          <a:p>
            <a:r>
              <a:rPr lang="vi-VN">
                <a:latin typeface="Arial"/>
                <a:cs typeface="Arial"/>
              </a:rPr>
              <a:t>Sau khi </a:t>
            </a:r>
            <a:r>
              <a:rPr lang="vi-VN" err="1">
                <a:latin typeface="Arial"/>
                <a:cs typeface="Arial"/>
              </a:rPr>
              <a:t>out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khổi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scope</a:t>
            </a:r>
            <a:r>
              <a:rPr lang="vi-VN">
                <a:latin typeface="Arial"/>
                <a:cs typeface="Arial"/>
              </a:rPr>
              <a:t> ptr2 đã mất hiệu lực do đó có thể kiểm tra thông qua ptr3.expired()</a:t>
            </a:r>
          </a:p>
        </p:txBody>
      </p:sp>
    </p:spTree>
    <p:extLst>
      <p:ext uri="{BB962C8B-B14F-4D97-AF65-F5344CB8AC3E}">
        <p14:creationId xmlns:p14="http://schemas.microsoft.com/office/powerpoint/2010/main" val="338979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B95CCF-601E-1793-8EDE-4F76AF7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Weak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pointer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4055A8-CDE7-9520-4FF3-0CB741E9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331636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000" b="1">
                <a:latin typeface="Arial"/>
                <a:ea typeface="+mn-lt"/>
                <a:cs typeface="Arial"/>
              </a:rPr>
              <a:t>Chuyển đổi sang </a:t>
            </a:r>
            <a:r>
              <a:rPr lang="vi-VN" sz="2000" b="1" err="1">
                <a:latin typeface="Consolas"/>
              </a:rPr>
              <a:t>std</a:t>
            </a:r>
            <a:r>
              <a:rPr lang="vi-VN" sz="2000" b="1">
                <a:latin typeface="Consolas"/>
              </a:rPr>
              <a:t>::</a:t>
            </a:r>
            <a:r>
              <a:rPr lang="vi-VN" sz="2000" b="1" err="1">
                <a:latin typeface="Consolas"/>
              </a:rPr>
              <a:t>shared_ptr</a:t>
            </a:r>
            <a:r>
              <a:rPr lang="vi-VN" sz="2000">
                <a:latin typeface="Arial"/>
                <a:ea typeface="+mn-lt"/>
                <a:cs typeface="Arial"/>
              </a:rPr>
              <a:t>: </a:t>
            </a:r>
          </a:p>
          <a:p>
            <a:r>
              <a:rPr lang="vi-VN" sz="2000">
                <a:latin typeface="Arial"/>
                <a:ea typeface="+mn-lt"/>
                <a:cs typeface="Arial"/>
              </a:rPr>
              <a:t>Nếu muốn sử dụng đối tượng được theo dõi bởi </a:t>
            </a:r>
            <a:r>
              <a:rPr lang="vi-VN" sz="2000" b="1" err="1">
                <a:latin typeface="Consolas"/>
              </a:rPr>
              <a:t>std</a:t>
            </a:r>
            <a:r>
              <a:rPr lang="vi-VN" sz="2000" b="1">
                <a:latin typeface="Consolas"/>
              </a:rPr>
              <a:t>::</a:t>
            </a:r>
            <a:r>
              <a:rPr lang="vi-VN" sz="2000" b="1" err="1">
                <a:latin typeface="Consolas"/>
              </a:rPr>
              <a:t>weak_ptr</a:t>
            </a:r>
            <a:r>
              <a:rPr lang="vi-VN" sz="2000">
                <a:latin typeface="Arial"/>
                <a:ea typeface="+mn-lt"/>
                <a:cs typeface="Arial"/>
              </a:rPr>
              <a:t>, ta có thể chuyển đổi nó thành </a:t>
            </a:r>
            <a:r>
              <a:rPr lang="vi-VN" sz="2000" b="1" err="1">
                <a:latin typeface="Consolas"/>
              </a:rPr>
              <a:t>std</a:t>
            </a:r>
            <a:r>
              <a:rPr lang="vi-VN" sz="2000" b="1">
                <a:latin typeface="Consolas"/>
              </a:rPr>
              <a:t>::</a:t>
            </a:r>
            <a:r>
              <a:rPr lang="vi-VN" sz="2000" b="1" err="1">
                <a:latin typeface="Consolas"/>
              </a:rPr>
              <a:t>shared_ptr</a:t>
            </a:r>
            <a:r>
              <a:rPr lang="vi-VN" sz="2000">
                <a:latin typeface="Arial"/>
                <a:ea typeface="+mn-lt"/>
                <a:cs typeface="Arial"/>
              </a:rPr>
              <a:t> bằng phương thức </a:t>
            </a:r>
            <a:r>
              <a:rPr lang="vi-VN" sz="2000" b="1">
                <a:latin typeface="Consolas"/>
              </a:rPr>
              <a:t>.</a:t>
            </a:r>
            <a:r>
              <a:rPr lang="vi-VN" sz="2000" b="1" err="1">
                <a:latin typeface="Consolas"/>
              </a:rPr>
              <a:t>lock</a:t>
            </a:r>
            <a:r>
              <a:rPr lang="vi-VN" sz="2000" b="1">
                <a:latin typeface="Consolas"/>
              </a:rPr>
              <a:t>()</a:t>
            </a:r>
            <a:r>
              <a:rPr lang="vi-VN" sz="2000">
                <a:latin typeface="Arial"/>
                <a:ea typeface="+mn-lt"/>
                <a:cs typeface="Arial"/>
              </a:rPr>
              <a:t>. Điều này sẽ tạo một </a:t>
            </a:r>
            <a:r>
              <a:rPr lang="vi-VN" sz="2000" b="1" err="1">
                <a:latin typeface="Consolas"/>
              </a:rPr>
              <a:t>std</a:t>
            </a:r>
            <a:r>
              <a:rPr lang="vi-VN" sz="2000" b="1">
                <a:latin typeface="Consolas"/>
              </a:rPr>
              <a:t>::</a:t>
            </a:r>
            <a:r>
              <a:rPr lang="vi-VN" sz="2000" b="1" err="1">
                <a:latin typeface="Consolas"/>
              </a:rPr>
              <a:t>shared_ptr</a:t>
            </a:r>
            <a:r>
              <a:rPr lang="vi-VN" sz="2000">
                <a:latin typeface="Arial"/>
                <a:ea typeface="+mn-lt"/>
                <a:cs typeface="Arial"/>
              </a:rPr>
              <a:t> tạm thời cho đối tượng. Nếu đối tượng đã bị giải phóng, </a:t>
            </a:r>
            <a:r>
              <a:rPr lang="vi-VN" sz="2000" b="1">
                <a:latin typeface="Consolas"/>
              </a:rPr>
              <a:t>.</a:t>
            </a:r>
            <a:r>
              <a:rPr lang="vi-VN" sz="2000" b="1" err="1">
                <a:latin typeface="Consolas"/>
              </a:rPr>
              <a:t>lock</a:t>
            </a:r>
            <a:r>
              <a:rPr lang="vi-VN" sz="2000" b="1">
                <a:latin typeface="Consolas"/>
              </a:rPr>
              <a:t>()</a:t>
            </a:r>
            <a:r>
              <a:rPr lang="vi-VN" sz="2000">
                <a:latin typeface="Arial"/>
                <a:ea typeface="+mn-lt"/>
                <a:cs typeface="Arial"/>
              </a:rPr>
              <a:t> sẽ trả về </a:t>
            </a:r>
            <a:r>
              <a:rPr lang="vi-VN" sz="2000" b="1" err="1">
                <a:latin typeface="Consolas"/>
              </a:rPr>
              <a:t>nullptr</a:t>
            </a:r>
            <a:r>
              <a:rPr lang="vi-VN" sz="2000">
                <a:latin typeface="Arial"/>
                <a:ea typeface="+mn-lt"/>
                <a:cs typeface="Arial"/>
              </a:rPr>
              <a:t>.</a:t>
            </a:r>
            <a:endParaRPr lang="vi-VN" sz="2000">
              <a:latin typeface="Arial"/>
              <a:cs typeface="Arial"/>
            </a:endParaRPr>
          </a:p>
        </p:txBody>
      </p:sp>
      <p:pic>
        <p:nvPicPr>
          <p:cNvPr id="4" name="Hình ảnh 3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3BBBEBF5-8DA4-766A-1C5E-9E05F7F2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907" y="2336286"/>
            <a:ext cx="6327819" cy="17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D2F2-4F75-7ED9-73ED-8FFF3EEC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9D06-27E6-4F12-F27B-2248FA4C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58" y="2421540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SMART POINTER</a:t>
            </a:r>
          </a:p>
          <a:p>
            <a:r>
              <a:rPr lang="en-US"/>
              <a:t>AUTO  POINTER</a:t>
            </a:r>
          </a:p>
          <a:p>
            <a:r>
              <a:rPr lang="en-US"/>
              <a:t>UNIQUE POINTER</a:t>
            </a:r>
          </a:p>
          <a:p>
            <a:r>
              <a:rPr lang="en-US"/>
              <a:t>SHARED POINTER</a:t>
            </a:r>
          </a:p>
          <a:p>
            <a:r>
              <a:rPr lang="en-US"/>
              <a:t>WEAK POINTER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F26E-F157-007A-8BEC-510F5E5A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VẤN ĐỀ CỦA CON TRỎ THƯỜNG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E58C-9F13-3892-B009-2E739732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err="1">
                <a:ea typeface="+mn-lt"/>
                <a:cs typeface="+mn-lt"/>
              </a:rPr>
              <a:t>Rò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rỉ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bộ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nhớ</a:t>
            </a:r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Con </a:t>
            </a:r>
            <a:r>
              <a:rPr lang="en-US" sz="1800" b="1" err="1">
                <a:ea typeface="+mn-lt"/>
                <a:cs typeface="+mn-lt"/>
              </a:rPr>
              <a:t>trỏ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lơ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lửng</a:t>
            </a:r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Con </a:t>
            </a:r>
            <a:r>
              <a:rPr lang="en-US" sz="1800" b="1" err="1">
                <a:ea typeface="+mn-lt"/>
                <a:cs typeface="+mn-lt"/>
              </a:rPr>
              <a:t>trỏ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hoang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dã</a:t>
            </a:r>
            <a:endParaRPr lang="en-US" sz="1800" b="1">
              <a:ea typeface="+mn-lt"/>
              <a:cs typeface="+mn-lt"/>
            </a:endParaRPr>
          </a:p>
          <a:p>
            <a:r>
              <a:rPr lang="en-US" sz="1800" b="1" err="1">
                <a:ea typeface="+mn-lt"/>
                <a:cs typeface="+mn-lt"/>
              </a:rPr>
              <a:t>Sự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không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nhất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quán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dữ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liệu</a:t>
            </a:r>
            <a:endParaRPr lang="en-US" sz="1800" b="1">
              <a:ea typeface="+mn-lt"/>
              <a:cs typeface="+mn-lt"/>
            </a:endParaRPr>
          </a:p>
          <a:p>
            <a:r>
              <a:rPr lang="en-US" sz="1800" b="1" err="1">
                <a:ea typeface="+mn-lt"/>
                <a:cs typeface="+mn-lt"/>
              </a:rPr>
              <a:t>Tràn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bộ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đệm</a:t>
            </a:r>
            <a:endParaRPr lang="en-US" sz="1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69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897D-8B67-D2F9-BB55-EF454757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SỰ KHÁC NHAU GIỮA CON TRỎ THƯỜNG VÀ CON TRỎ THÔNG MINH</a:t>
            </a:r>
          </a:p>
        </p:txBody>
      </p:sp>
      <p:pic>
        <p:nvPicPr>
          <p:cNvPr id="4" name="Content Placeholder 3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53C9F9EB-D8BB-E1C4-073E-9EB8135B6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792" y="2336873"/>
            <a:ext cx="6640919" cy="3599316"/>
          </a:xfrm>
        </p:spPr>
      </p:pic>
    </p:spTree>
    <p:extLst>
      <p:ext uri="{BB962C8B-B14F-4D97-AF65-F5344CB8AC3E}">
        <p14:creationId xmlns:p14="http://schemas.microsoft.com/office/powerpoint/2010/main" val="98354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9404-5ED0-33BA-9B65-3A82E26D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VÍ DỤ SMART POINTER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DA99612-0FC7-971A-C547-D06A26CF7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92" y="1968899"/>
            <a:ext cx="4350607" cy="4925759"/>
          </a:xfr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1E9C29-0D44-D76B-87C1-E86290E79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67" y="4375385"/>
            <a:ext cx="1971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F202B-D0E5-B4EA-7621-F66D0E03505C}"/>
              </a:ext>
            </a:extLst>
          </p:cNvPr>
          <p:cNvSpPr txBox="1"/>
          <p:nvPr/>
        </p:nvSpPr>
        <p:spPr>
          <a:xfrm>
            <a:off x="7422444" y="383822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4871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336-D6A8-3B10-6DE0-B95A34C5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AUTO POINTER</a:t>
            </a:r>
          </a:p>
        </p:txBody>
      </p:sp>
      <p:pic>
        <p:nvPicPr>
          <p:cNvPr id="4" name="Content Placeholder 3" descr="A diagram of a project&#10;&#10;Description automatically generated">
            <a:extLst>
              <a:ext uri="{FF2B5EF4-FFF2-40B4-BE49-F238E27FC236}">
                <a16:creationId xmlns:a16="http://schemas.microsoft.com/office/drawing/2014/main" id="{274E1E3A-2CDC-DCCA-6D11-C981466C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548" y="2336873"/>
            <a:ext cx="5887406" cy="3599316"/>
          </a:xfrm>
        </p:spPr>
      </p:pic>
    </p:spTree>
    <p:extLst>
      <p:ext uri="{BB962C8B-B14F-4D97-AF65-F5344CB8AC3E}">
        <p14:creationId xmlns:p14="http://schemas.microsoft.com/office/powerpoint/2010/main" val="28295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654-8B3B-3981-63C8-8BD50515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VÍ DỤ VỀ AUTO POINTER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BAE0B3-1CEB-58B7-DBD3-908A1F4E5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60" y="2045243"/>
            <a:ext cx="4249138" cy="4605908"/>
          </a:xfrm>
        </p:spPr>
      </p:pic>
      <p:pic>
        <p:nvPicPr>
          <p:cNvPr id="8" name="Picture 7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2BD66FD6-2FBF-C9AE-64C8-99A71FDD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89" y="4436288"/>
            <a:ext cx="2743200" cy="920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87F5E-5EF9-F99C-07B9-EFB54C4C3018}"/>
              </a:ext>
            </a:extLst>
          </p:cNvPr>
          <p:cNvSpPr txBox="1"/>
          <p:nvPr/>
        </p:nvSpPr>
        <p:spPr>
          <a:xfrm>
            <a:off x="6867407" y="38946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633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719-756E-2E5C-58B7-D548DDF7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UNIQUE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0088-594C-F029-496D-BDA75481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là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một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cơ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sở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mới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chức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năng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tương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tự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nhưng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được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cải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thiện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tính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bảo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mật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(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không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nhiệm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vụ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sao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chép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giả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),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các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tính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năng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bổ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sung (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trình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xóa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)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và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hỗ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trợ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cho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mảng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. 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Vì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vậy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khi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sử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dụng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chỉ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thể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tối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một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tại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bất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kỳ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tài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nguyên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nào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và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khi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bị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hủy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.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Cố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bản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sao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của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sẽ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gây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ra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lỗi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thời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gian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biên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dịch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.</a:t>
            </a:r>
          </a:p>
          <a:p>
            <a:endParaRPr lang="en-US" sz="1800">
              <a:solidFill>
                <a:srgbClr val="273239"/>
              </a:solidFill>
            </a:endParaRPr>
          </a:p>
          <a:p>
            <a:endParaRPr lang="en-US" sz="1800">
              <a:solidFill>
                <a:srgbClr val="273239"/>
              </a:solidFill>
              <a:ea typeface="+mn-lt"/>
              <a:cs typeface="+mn-lt"/>
            </a:endParaRPr>
          </a:p>
          <a:p>
            <a:endParaRPr lang="en-US" sz="1800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Tuy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nhiên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có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thể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được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chuyển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bằng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cách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sử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dụng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ngữ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nghĩa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chuyển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mới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tức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là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sử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dụng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hàm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rgbClr val="273239"/>
                </a:solidFill>
                <a:ea typeface="+mn-lt"/>
                <a:cs typeface="+mn-lt"/>
              </a:rPr>
              <a:t>std::move()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để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chuyển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quyền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sở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hữu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con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trỏ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được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chứa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sang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một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Unique_ptr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273239"/>
                </a:solidFill>
                <a:ea typeface="+mn-lt"/>
                <a:cs typeface="+mn-lt"/>
              </a:rPr>
              <a:t>khác</a:t>
            </a:r>
            <a:r>
              <a:rPr lang="en-US" sz="1800">
                <a:solidFill>
                  <a:srgbClr val="273239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273239"/>
              </a:solidFill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4B704CE-6788-D678-E6C7-F88C9357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45" y="3531179"/>
            <a:ext cx="3665125" cy="1018607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DAD09A-3390-83B7-CC31-B6D0F1A6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44" y="5565680"/>
            <a:ext cx="3749792" cy="8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8A6E-74C9-60EF-9DF2-560A4D86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VÍ DỤ UNIQUE POINTER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C77A8A5-2DE3-F4C6-1A50-588A044E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81" y="2129910"/>
            <a:ext cx="5002867" cy="4398945"/>
          </a:xfrm>
        </p:spPr>
      </p:pic>
      <p:pic>
        <p:nvPicPr>
          <p:cNvPr id="5" name="Picture 4" descr="A red dot in a black background&#10;&#10;Description automatically generated">
            <a:extLst>
              <a:ext uri="{FF2B5EF4-FFF2-40B4-BE49-F238E27FC236}">
                <a16:creationId xmlns:a16="http://schemas.microsoft.com/office/drawing/2014/main" id="{5165160A-E4FC-5A01-FEFA-ADE3823D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3235504"/>
            <a:ext cx="3843866" cy="20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17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Berlin</vt:lpstr>
      <vt:lpstr>Smart Pointer C++</vt:lpstr>
      <vt:lpstr>CONTENT OF TABLE</vt:lpstr>
      <vt:lpstr>VẤN ĐỀ CỦA CON TRỎ THƯỜNG</vt:lpstr>
      <vt:lpstr>SỰ KHÁC NHAU GIỮA CON TRỎ THƯỜNG VÀ CON TRỎ THÔNG MINH</vt:lpstr>
      <vt:lpstr>VÍ DỤ SMART POINTER</vt:lpstr>
      <vt:lpstr>AUTO POINTER</vt:lpstr>
      <vt:lpstr>VÍ DỤ VỀ AUTO POINTER</vt:lpstr>
      <vt:lpstr>UNIQUE POINTER</vt:lpstr>
      <vt:lpstr>VÍ DỤ UNIQUE POINTER</vt:lpstr>
      <vt:lpstr>Share pointer</vt:lpstr>
      <vt:lpstr>Share pointer</vt:lpstr>
      <vt:lpstr>Share Pointer</vt:lpstr>
      <vt:lpstr>Share pointer </vt:lpstr>
      <vt:lpstr>Weak pointer</vt:lpstr>
      <vt:lpstr>Weak pointer</vt:lpstr>
      <vt:lpstr>Weak pointer </vt:lpstr>
      <vt:lpstr>Weak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2023-09-14T13:46:57Z</dcterms:created>
  <dcterms:modified xsi:type="dcterms:W3CDTF">2023-10-02T08:19:08Z</dcterms:modified>
</cp:coreProperties>
</file>