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8229600" cx="14630400"/>
  <p:notesSz cx="14630400" cy="8229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63025" y="3909050"/>
            <a:ext cx="11704300" cy="3703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c141f8003_0_10:notes"/>
          <p:cNvSpPr/>
          <p:nvPr>
            <p:ph idx="2" type="sldImg"/>
          </p:nvPr>
        </p:nvSpPr>
        <p:spPr>
          <a:xfrm>
            <a:off x="2438875" y="617200"/>
            <a:ext cx="97542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c141f8003_0_10:notes"/>
          <p:cNvSpPr txBox="1"/>
          <p:nvPr>
            <p:ph idx="1" type="body"/>
          </p:nvPr>
        </p:nvSpPr>
        <p:spPr>
          <a:xfrm>
            <a:off x="1463025" y="3909050"/>
            <a:ext cx="11704200" cy="3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c141f8003_0_25:notes"/>
          <p:cNvSpPr/>
          <p:nvPr>
            <p:ph idx="2" type="sldImg"/>
          </p:nvPr>
        </p:nvSpPr>
        <p:spPr>
          <a:xfrm>
            <a:off x="2438875" y="617200"/>
            <a:ext cx="97542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c141f8003_0_25:notes"/>
          <p:cNvSpPr txBox="1"/>
          <p:nvPr>
            <p:ph idx="1" type="body"/>
          </p:nvPr>
        </p:nvSpPr>
        <p:spPr>
          <a:xfrm>
            <a:off x="1463025" y="3909050"/>
            <a:ext cx="11704200" cy="3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1463025" y="3909050"/>
            <a:ext cx="11704300" cy="37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2438875" y="617200"/>
            <a:ext cx="97540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141f8003_0_4:notes"/>
          <p:cNvSpPr/>
          <p:nvPr>
            <p:ph idx="2" type="sldImg"/>
          </p:nvPr>
        </p:nvSpPr>
        <p:spPr>
          <a:xfrm>
            <a:off x="2438875" y="617200"/>
            <a:ext cx="97542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141f8003_0_4:notes"/>
          <p:cNvSpPr txBox="1"/>
          <p:nvPr>
            <p:ph idx="1" type="body"/>
          </p:nvPr>
        </p:nvSpPr>
        <p:spPr>
          <a:xfrm>
            <a:off x="1463025" y="3909050"/>
            <a:ext cx="11704200" cy="3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c141f8003_0_17:notes"/>
          <p:cNvSpPr/>
          <p:nvPr>
            <p:ph idx="2" type="sldImg"/>
          </p:nvPr>
        </p:nvSpPr>
        <p:spPr>
          <a:xfrm>
            <a:off x="2438875" y="617200"/>
            <a:ext cx="97542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c141f8003_0_17:notes"/>
          <p:cNvSpPr txBox="1"/>
          <p:nvPr>
            <p:ph idx="1" type="body"/>
          </p:nvPr>
        </p:nvSpPr>
        <p:spPr>
          <a:xfrm>
            <a:off x="1463025" y="3909050"/>
            <a:ext cx="11704200" cy="3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760577" y="-41375"/>
            <a:ext cx="13109244" cy="2448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50">
                <a:solidFill>
                  <a:srgbClr val="161612"/>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314059" y="1986486"/>
            <a:ext cx="7388859" cy="553275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161612"/>
                </a:solidFill>
                <a:latin typeface="Lucida Sans"/>
                <a:ea typeface="Lucida Sans"/>
                <a:cs typeface="Lucida Sans"/>
                <a:sym typeface="Lucida San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1097280" y="2551176"/>
            <a:ext cx="12435840" cy="172821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50">
                <a:solidFill>
                  <a:srgbClr val="161612"/>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194560" y="4608576"/>
            <a:ext cx="10241280" cy="2057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rgbClr val="161612"/>
                </a:solidFill>
                <a:latin typeface="Lucida Sans"/>
                <a:ea typeface="Lucida Sans"/>
                <a:cs typeface="Lucida Sans"/>
                <a:sym typeface="Lucida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760577" y="-41375"/>
            <a:ext cx="13109244" cy="2448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50">
                <a:solidFill>
                  <a:srgbClr val="161612"/>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731520" y="1892808"/>
            <a:ext cx="6364224" cy="543153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7534656" y="1892808"/>
            <a:ext cx="6364224" cy="543153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760577" y="-41375"/>
            <a:ext cx="13109244" cy="2448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50">
                <a:solidFill>
                  <a:srgbClr val="161612"/>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0" y="0"/>
            <a:ext cx="14630400" cy="8229600"/>
          </a:xfrm>
          <a:custGeom>
            <a:rect b="b" l="l" r="r" t="t"/>
            <a:pathLst>
              <a:path extrusionOk="0" h="8229600" w="14630400">
                <a:moveTo>
                  <a:pt x="14630400" y="0"/>
                </a:moveTo>
                <a:lnTo>
                  <a:pt x="0" y="0"/>
                </a:lnTo>
                <a:lnTo>
                  <a:pt x="0" y="8229600"/>
                </a:lnTo>
                <a:lnTo>
                  <a:pt x="14630400" y="8229600"/>
                </a:lnTo>
                <a:lnTo>
                  <a:pt x="14630400" y="0"/>
                </a:lnTo>
                <a:close/>
              </a:path>
            </a:pathLst>
          </a:custGeom>
          <a:solidFill>
            <a:srgbClr val="F8F8F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2">
            <a:alphaModFix/>
          </a:blip>
          <a:srcRect b="0" l="0" r="0" t="0"/>
          <a:stretch/>
        </p:blipFill>
        <p:spPr>
          <a:xfrm>
            <a:off x="12839192" y="7749538"/>
            <a:ext cx="1722627" cy="411477"/>
          </a:xfrm>
          <a:prstGeom prst="rect">
            <a:avLst/>
          </a:prstGeom>
          <a:noFill/>
          <a:ln>
            <a:noFill/>
          </a:ln>
        </p:spPr>
      </p:pic>
      <p:sp>
        <p:nvSpPr>
          <p:cNvPr id="8" name="Google Shape;8;p1"/>
          <p:cNvSpPr txBox="1"/>
          <p:nvPr>
            <p:ph type="title"/>
          </p:nvPr>
        </p:nvSpPr>
        <p:spPr>
          <a:xfrm>
            <a:off x="760577" y="-41375"/>
            <a:ext cx="13109244" cy="2448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50" u="none" cap="none" strike="noStrike">
                <a:solidFill>
                  <a:srgbClr val="16161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6314059" y="1986486"/>
            <a:ext cx="7388859" cy="553275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161612"/>
                </a:solidFill>
                <a:latin typeface="Lucida Sans"/>
                <a:ea typeface="Lucida Sans"/>
                <a:cs typeface="Lucida Sans"/>
                <a:sym typeface="Lucida San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4974336" y="7653528"/>
            <a:ext cx="4681728" cy="411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731520" y="7653528"/>
            <a:ext cx="3364992" cy="411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2" type="sldNum"/>
          </p:nvPr>
        </p:nvSpPr>
        <p:spPr>
          <a:xfrm>
            <a:off x="10533888" y="7653528"/>
            <a:ext cx="3364992" cy="41148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hyperlink" Target="https://gamma.app/?utm_source=made-with-gamma" TargetMode="External"/><Relationship Id="rId5" Type="http://schemas.openxmlformats.org/officeDocument/2006/relationships/hyperlink" Target="https://www.kaggle.com/datasets/jackdaoud/marketing-data" TargetMode="External"/><Relationship Id="rId6" Type="http://schemas.openxmlformats.org/officeDocument/2006/relationships/hyperlink" Target="https://www.kaggle.com/datasets/jackdaoud/marketing-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7"/>
          <p:cNvPicPr preferRelativeResize="0"/>
          <p:nvPr/>
        </p:nvPicPr>
        <p:blipFill rotWithShape="1">
          <a:blip r:embed="rId3">
            <a:alphaModFix/>
          </a:blip>
          <a:srcRect b="0" l="0" r="0" t="0"/>
          <a:stretch/>
        </p:blipFill>
        <p:spPr>
          <a:xfrm>
            <a:off x="0" y="0"/>
            <a:ext cx="5486399" cy="8229597"/>
          </a:xfrm>
          <a:prstGeom prst="rect">
            <a:avLst/>
          </a:prstGeom>
          <a:noFill/>
          <a:ln>
            <a:noFill/>
          </a:ln>
        </p:spPr>
      </p:pic>
      <p:sp>
        <p:nvSpPr>
          <p:cNvPr id="46" name="Google Shape;46;p7"/>
          <p:cNvSpPr/>
          <p:nvPr/>
        </p:nvSpPr>
        <p:spPr>
          <a:xfrm>
            <a:off x="6280150" y="6731634"/>
            <a:ext cx="363220" cy="363220"/>
          </a:xfrm>
          <a:custGeom>
            <a:rect b="b" l="l" r="r" t="t"/>
            <a:pathLst>
              <a:path extrusionOk="0" h="363220" w="363220">
                <a:moveTo>
                  <a:pt x="0" y="181483"/>
                </a:moveTo>
                <a:lnTo>
                  <a:pt x="6484" y="133247"/>
                </a:lnTo>
                <a:lnTo>
                  <a:pt x="24783" y="89897"/>
                </a:lnTo>
                <a:lnTo>
                  <a:pt x="53165" y="53165"/>
                </a:lnTo>
                <a:lnTo>
                  <a:pt x="89897" y="24783"/>
                </a:lnTo>
                <a:lnTo>
                  <a:pt x="133247" y="6484"/>
                </a:lnTo>
                <a:lnTo>
                  <a:pt x="181483" y="0"/>
                </a:lnTo>
                <a:lnTo>
                  <a:pt x="229718" y="6484"/>
                </a:lnTo>
                <a:lnTo>
                  <a:pt x="273068" y="24783"/>
                </a:lnTo>
                <a:lnTo>
                  <a:pt x="309800" y="53165"/>
                </a:lnTo>
                <a:lnTo>
                  <a:pt x="338182" y="89897"/>
                </a:lnTo>
                <a:lnTo>
                  <a:pt x="356481" y="133247"/>
                </a:lnTo>
                <a:lnTo>
                  <a:pt x="362966" y="181483"/>
                </a:lnTo>
                <a:lnTo>
                  <a:pt x="356481" y="229721"/>
                </a:lnTo>
                <a:lnTo>
                  <a:pt x="338182" y="273067"/>
                </a:lnTo>
                <a:lnTo>
                  <a:pt x="309800" y="309792"/>
                </a:lnTo>
                <a:lnTo>
                  <a:pt x="273068" y="338166"/>
                </a:lnTo>
                <a:lnTo>
                  <a:pt x="229718" y="356458"/>
                </a:lnTo>
                <a:lnTo>
                  <a:pt x="181483" y="362940"/>
                </a:lnTo>
                <a:lnTo>
                  <a:pt x="133247" y="356458"/>
                </a:lnTo>
                <a:lnTo>
                  <a:pt x="89897" y="338166"/>
                </a:lnTo>
                <a:lnTo>
                  <a:pt x="53165" y="309792"/>
                </a:lnTo>
                <a:lnTo>
                  <a:pt x="24783" y="273067"/>
                </a:lnTo>
                <a:lnTo>
                  <a:pt x="6484" y="229721"/>
                </a:lnTo>
                <a:lnTo>
                  <a:pt x="0" y="18148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 name="Google Shape;47;p7"/>
          <p:cNvSpPr txBox="1"/>
          <p:nvPr/>
        </p:nvSpPr>
        <p:spPr>
          <a:xfrm>
            <a:off x="5760648" y="402076"/>
            <a:ext cx="8785800" cy="8225100"/>
          </a:xfrm>
          <a:prstGeom prst="rect">
            <a:avLst/>
          </a:prstGeom>
          <a:noFill/>
          <a:ln>
            <a:noFill/>
          </a:ln>
        </p:spPr>
        <p:txBody>
          <a:bodyPr anchorCtr="0" anchor="t" bIns="0" lIns="0" spcFirstLastPara="1" rIns="0" wrap="square" tIns="12050">
            <a:spAutoFit/>
          </a:bodyPr>
          <a:lstStyle/>
          <a:p>
            <a:pPr indent="0" lvl="0" marL="12700" marR="245109" rtl="0" algn="l">
              <a:lnSpc>
                <a:spcPct val="125203"/>
              </a:lnSpc>
              <a:spcBef>
                <a:spcPts val="0"/>
              </a:spcBef>
              <a:spcAft>
                <a:spcPts val="0"/>
              </a:spcAft>
              <a:buNone/>
            </a:pPr>
            <a:r>
              <a:rPr lang="en-US" sz="6150">
                <a:solidFill>
                  <a:srgbClr val="161612"/>
                </a:solidFill>
                <a:latin typeface="Lucida Sans"/>
                <a:ea typeface="Lucida Sans"/>
                <a:cs typeface="Lucida Sans"/>
                <a:sym typeface="Lucida Sans"/>
              </a:rPr>
              <a:t>Segments des Produits et analyse</a:t>
            </a:r>
            <a:endParaRPr sz="6150">
              <a:latin typeface="Lucida Sans"/>
              <a:ea typeface="Lucida Sans"/>
              <a:cs typeface="Lucida Sans"/>
              <a:sym typeface="Lucida Sans"/>
            </a:endParaRPr>
          </a:p>
          <a:p>
            <a:pPr indent="0" lvl="0" marL="12700" marR="1456690" rtl="0" algn="l">
              <a:lnSpc>
                <a:spcPct val="125040"/>
              </a:lnSpc>
              <a:spcBef>
                <a:spcPts val="20"/>
              </a:spcBef>
              <a:spcAft>
                <a:spcPts val="0"/>
              </a:spcAft>
              <a:buNone/>
            </a:pPr>
            <a:r>
              <a:rPr lang="en-US" sz="6150">
                <a:solidFill>
                  <a:srgbClr val="161612"/>
                </a:solidFill>
                <a:latin typeface="Lucida Sans"/>
                <a:ea typeface="Lucida Sans"/>
                <a:cs typeface="Lucida Sans"/>
                <a:sym typeface="Lucida Sans"/>
              </a:rPr>
              <a:t>des </a:t>
            </a:r>
            <a:r>
              <a:rPr lang="en-US" sz="6150">
                <a:solidFill>
                  <a:srgbClr val="161612"/>
                </a:solidFill>
                <a:latin typeface="Lucida Sans"/>
                <a:ea typeface="Lucida Sans"/>
                <a:cs typeface="Lucida Sans"/>
                <a:sym typeface="Lucida Sans"/>
              </a:rPr>
              <a:t>campagnes</a:t>
            </a:r>
            <a:r>
              <a:rPr lang="en-US" sz="6150">
                <a:solidFill>
                  <a:srgbClr val="161612"/>
                </a:solidFill>
                <a:latin typeface="Lucida Sans"/>
                <a:ea typeface="Lucida Sans"/>
                <a:cs typeface="Lucida Sans"/>
                <a:sym typeface="Lucida Sans"/>
              </a:rPr>
              <a:t> marketing.</a:t>
            </a:r>
            <a:endParaRPr sz="6150">
              <a:latin typeface="Lucida Sans"/>
              <a:ea typeface="Lucida Sans"/>
              <a:cs typeface="Lucida Sans"/>
              <a:sym typeface="Lucida Sans"/>
            </a:endParaRPr>
          </a:p>
          <a:p>
            <a:pPr indent="0" lvl="0" marL="12700" marR="5080" rtl="0" algn="l">
              <a:lnSpc>
                <a:spcPct val="121000"/>
              </a:lnSpc>
              <a:spcBef>
                <a:spcPts val="2750"/>
              </a:spcBef>
              <a:spcAft>
                <a:spcPts val="0"/>
              </a:spcAft>
              <a:buNone/>
            </a:pPr>
            <a:r>
              <a:rPr lang="en-US" sz="2000">
                <a:solidFill>
                  <a:srgbClr val="161612"/>
                </a:solidFill>
                <a:latin typeface="Calibri"/>
                <a:ea typeface="Calibri"/>
                <a:cs typeface="Calibri"/>
                <a:sym typeface="Calibri"/>
              </a:rPr>
              <a:t>Ce rapport présente une analyse approfondie des données clients avec des informations sur les profils, les préférences et les performances marketing.</a:t>
            </a:r>
            <a:endParaRPr sz="2000">
              <a:latin typeface="Calibri"/>
              <a:ea typeface="Calibri"/>
              <a:cs typeface="Calibri"/>
              <a:sym typeface="Calibri"/>
            </a:endParaRPr>
          </a:p>
          <a:p>
            <a:pPr indent="0" lvl="0" marL="0" rtl="0" algn="l">
              <a:lnSpc>
                <a:spcPct val="100000"/>
              </a:lnSpc>
              <a:spcBef>
                <a:spcPts val="1235"/>
              </a:spcBef>
              <a:spcAft>
                <a:spcPts val="0"/>
              </a:spcAft>
              <a:buNone/>
            </a:pPr>
            <a:r>
              <a:t/>
            </a:r>
            <a:endParaRPr sz="2000">
              <a:latin typeface="Calibri"/>
              <a:ea typeface="Calibri"/>
              <a:cs typeface="Calibri"/>
              <a:sym typeface="Calibri"/>
            </a:endParaRPr>
          </a:p>
          <a:p>
            <a:pPr indent="0" lvl="0" marL="12700" rtl="0" algn="l">
              <a:spcBef>
                <a:spcPts val="0"/>
              </a:spcBef>
              <a:spcAft>
                <a:spcPts val="0"/>
              </a:spcAft>
              <a:buSzPts val="1100"/>
              <a:buNone/>
            </a:pPr>
            <a:r>
              <a:rPr b="1" lang="en-US" sz="1700">
                <a:solidFill>
                  <a:schemeClr val="dk1"/>
                </a:solidFill>
              </a:rPr>
              <a:t>Leopoldo</a:t>
            </a:r>
            <a:r>
              <a:rPr lang="en-US" sz="1700">
                <a:solidFill>
                  <a:schemeClr val="dk1"/>
                </a:solidFill>
              </a:rPr>
              <a:t> - Stagiaire</a:t>
            </a:r>
            <a:endParaRPr sz="1700">
              <a:solidFill>
                <a:schemeClr val="dk1"/>
              </a:solidFill>
            </a:endParaRPr>
          </a:p>
          <a:p>
            <a:pPr indent="0" lvl="0" marL="12700" rtl="0" algn="l">
              <a:spcBef>
                <a:spcPts val="0"/>
              </a:spcBef>
              <a:spcAft>
                <a:spcPts val="0"/>
              </a:spcAft>
              <a:buClr>
                <a:schemeClr val="dk1"/>
              </a:buClr>
              <a:buSzPts val="1100"/>
              <a:buFont typeface="Arial"/>
              <a:buNone/>
            </a:pPr>
            <a:r>
              <a:rPr b="1" lang="en-US" sz="1700">
                <a:solidFill>
                  <a:schemeClr val="dk1"/>
                </a:solidFill>
              </a:rPr>
              <a:t>Bo</a:t>
            </a:r>
            <a:r>
              <a:rPr b="1" lang="en-US" sz="1700">
                <a:solidFill>
                  <a:schemeClr val="dk1"/>
                </a:solidFill>
              </a:rPr>
              <a:t>uromond</a:t>
            </a:r>
            <a:r>
              <a:rPr lang="en-US" sz="1700">
                <a:solidFill>
                  <a:schemeClr val="dk1"/>
                </a:solidFill>
              </a:rPr>
              <a:t> - Ingénieur de données</a:t>
            </a:r>
            <a:endParaRPr sz="1700">
              <a:solidFill>
                <a:schemeClr val="dk1"/>
              </a:solidFill>
            </a:endParaRPr>
          </a:p>
          <a:p>
            <a:pPr indent="0" lvl="0" marL="12700" rtl="0" algn="l">
              <a:spcBef>
                <a:spcPts val="0"/>
              </a:spcBef>
              <a:spcAft>
                <a:spcPts val="0"/>
              </a:spcAft>
              <a:buClr>
                <a:schemeClr val="dk1"/>
              </a:buClr>
              <a:buSzPts val="1100"/>
              <a:buFont typeface="Arial"/>
              <a:buNone/>
            </a:pPr>
            <a:r>
              <a:rPr b="1" lang="en-US" sz="1700">
                <a:solidFill>
                  <a:schemeClr val="dk1"/>
                </a:solidFill>
              </a:rPr>
              <a:t>Hakim</a:t>
            </a:r>
            <a:r>
              <a:rPr lang="en-US" sz="1700">
                <a:solidFill>
                  <a:schemeClr val="dk1"/>
                </a:solidFill>
              </a:rPr>
              <a:t> - Directeur marketing</a:t>
            </a:r>
            <a:endParaRPr sz="1700">
              <a:solidFill>
                <a:schemeClr val="dk1"/>
              </a:solidFill>
            </a:endParaRPr>
          </a:p>
          <a:p>
            <a:pPr indent="0" lvl="0" marL="12700" rtl="0" algn="l">
              <a:spcBef>
                <a:spcPts val="0"/>
              </a:spcBef>
              <a:spcAft>
                <a:spcPts val="0"/>
              </a:spcAft>
              <a:buClr>
                <a:schemeClr val="dk1"/>
              </a:buClr>
              <a:buSzPts val="1100"/>
              <a:buFont typeface="Arial"/>
              <a:buNone/>
            </a:pPr>
            <a:r>
              <a:rPr b="1" lang="en-US" sz="1700">
                <a:solidFill>
                  <a:schemeClr val="dk1"/>
                </a:solidFill>
              </a:rPr>
              <a:t>Smith</a:t>
            </a:r>
            <a:r>
              <a:rPr lang="en-US" sz="1700">
                <a:solidFill>
                  <a:schemeClr val="dk1"/>
                </a:solidFill>
              </a:rPr>
              <a:t> - Analyste de données</a:t>
            </a:r>
            <a:endParaRPr sz="1700">
              <a:solidFill>
                <a:schemeClr val="dk1"/>
              </a:solidFill>
            </a:endParaRPr>
          </a:p>
          <a:p>
            <a:pPr indent="0" lvl="0" marL="12700" rtl="0" algn="l">
              <a:spcBef>
                <a:spcPts val="0"/>
              </a:spcBef>
              <a:spcAft>
                <a:spcPts val="0"/>
              </a:spcAft>
              <a:buClr>
                <a:schemeClr val="dk1"/>
              </a:buClr>
              <a:buSzPts val="1100"/>
              <a:buFont typeface="Arial"/>
              <a:buNone/>
            </a:pPr>
            <a:r>
              <a:rPr b="1" lang="en-US" sz="1700">
                <a:solidFill>
                  <a:schemeClr val="dk1"/>
                </a:solidFill>
              </a:rPr>
              <a:t>Youssouf</a:t>
            </a:r>
            <a:r>
              <a:rPr lang="en-US" sz="1700">
                <a:solidFill>
                  <a:schemeClr val="dk1"/>
                </a:solidFill>
              </a:rPr>
              <a:t> - Partenaire</a:t>
            </a:r>
            <a:endParaRPr sz="1700">
              <a:solidFill>
                <a:schemeClr val="dk1"/>
              </a:solidFill>
            </a:endParaRPr>
          </a:p>
          <a:p>
            <a:pPr indent="0" lvl="0" marL="12700" rtl="0" algn="l">
              <a:spcBef>
                <a:spcPts val="0"/>
              </a:spcBef>
              <a:spcAft>
                <a:spcPts val="0"/>
              </a:spcAft>
              <a:buClr>
                <a:schemeClr val="dk1"/>
              </a:buClr>
              <a:buSzPts val="1100"/>
              <a:buFont typeface="Arial"/>
              <a:buNone/>
            </a:pPr>
            <a:r>
              <a:rPr b="1" lang="en-US" sz="1700">
                <a:solidFill>
                  <a:schemeClr val="dk1"/>
                </a:solidFill>
              </a:rPr>
              <a:t>Gilles</a:t>
            </a:r>
            <a:r>
              <a:rPr lang="en-US" sz="1700">
                <a:solidFill>
                  <a:schemeClr val="dk1"/>
                </a:solidFill>
              </a:rPr>
              <a:t> - Partenaire</a:t>
            </a:r>
            <a:endParaRPr sz="1700">
              <a:solidFill>
                <a:schemeClr val="dk1"/>
              </a:solidFill>
            </a:endParaRPr>
          </a:p>
          <a:p>
            <a:pPr indent="0" lvl="0" marL="12700" rtl="0" algn="l">
              <a:lnSpc>
                <a:spcPct val="100000"/>
              </a:lnSpc>
              <a:spcBef>
                <a:spcPts val="0"/>
              </a:spcBef>
              <a:spcAft>
                <a:spcPts val="0"/>
              </a:spcAft>
              <a:buNone/>
            </a:pPr>
            <a:r>
              <a:t/>
            </a:r>
            <a:endParaRPr b="1" sz="2200">
              <a:solidFill>
                <a:srgbClr val="161612"/>
              </a:solidFill>
              <a:latin typeface="Calibri"/>
              <a:ea typeface="Calibri"/>
              <a:cs typeface="Calibri"/>
              <a:sym typeface="Calibri"/>
            </a:endParaRPr>
          </a:p>
        </p:txBody>
      </p:sp>
      <p:sp>
        <p:nvSpPr>
          <p:cNvPr id="48" name="Google Shape;48;p7"/>
          <p:cNvSpPr txBox="1"/>
          <p:nvPr/>
        </p:nvSpPr>
        <p:spPr>
          <a:xfrm>
            <a:off x="12926750" y="7516700"/>
            <a:ext cx="1619700" cy="5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161612"/>
                </a:solidFill>
                <a:latin typeface="Lucida Sans"/>
                <a:ea typeface="Lucida Sans"/>
                <a:cs typeface="Lucida Sans"/>
                <a:sym typeface="Lucida Sans"/>
              </a:rPr>
              <a:t>19-10-2024</a:t>
            </a:r>
            <a:endParaRPr sz="1800">
              <a:solidFill>
                <a:srgbClr val="16161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16"/>
          <p:cNvSpPr txBox="1"/>
          <p:nvPr>
            <p:ph type="title"/>
          </p:nvPr>
        </p:nvSpPr>
        <p:spPr>
          <a:xfrm>
            <a:off x="760652" y="199375"/>
            <a:ext cx="13109100" cy="6234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sz="4050"/>
              <a:t>Campagne Marketing et produits </a:t>
            </a:r>
            <a:endParaRPr sz="4050"/>
          </a:p>
        </p:txBody>
      </p:sp>
      <p:sp>
        <p:nvSpPr>
          <p:cNvPr id="171" name="Google Shape;171;p16"/>
          <p:cNvSpPr txBox="1"/>
          <p:nvPr>
            <p:ph idx="1" type="body"/>
          </p:nvPr>
        </p:nvSpPr>
        <p:spPr>
          <a:xfrm>
            <a:off x="731520" y="1892808"/>
            <a:ext cx="63642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72" name="Google Shape;172;p16"/>
          <p:cNvSpPr txBox="1"/>
          <p:nvPr>
            <p:ph idx="2" type="body"/>
          </p:nvPr>
        </p:nvSpPr>
        <p:spPr>
          <a:xfrm>
            <a:off x="7534656" y="1892808"/>
            <a:ext cx="63642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73" name="Google Shape;173;p16"/>
          <p:cNvPicPr preferRelativeResize="0"/>
          <p:nvPr/>
        </p:nvPicPr>
        <p:blipFill>
          <a:blip r:embed="rId4">
            <a:alphaModFix/>
          </a:blip>
          <a:stretch>
            <a:fillRect/>
          </a:stretch>
        </p:blipFill>
        <p:spPr>
          <a:xfrm>
            <a:off x="0" y="-152400"/>
            <a:ext cx="15414576" cy="822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6127496" y="324993"/>
            <a:ext cx="7637100" cy="423300"/>
          </a:xfrm>
          <a:prstGeom prst="rect">
            <a:avLst/>
          </a:prstGeom>
          <a:noFill/>
          <a:ln>
            <a:noFill/>
          </a:ln>
        </p:spPr>
        <p:txBody>
          <a:bodyPr anchorCtr="0" anchor="t" bIns="0" lIns="0" spcFirstLastPara="1" rIns="0" wrap="square" tIns="0">
            <a:spAutoFit/>
          </a:bodyPr>
          <a:lstStyle/>
          <a:p>
            <a:pPr indent="0" lvl="0" marL="12700" marR="5080" rtl="0" algn="l">
              <a:lnSpc>
                <a:spcPct val="126027"/>
              </a:lnSpc>
              <a:spcBef>
                <a:spcPts val="0"/>
              </a:spcBef>
              <a:spcAft>
                <a:spcPts val="0"/>
              </a:spcAft>
              <a:buNone/>
            </a:pPr>
            <a:r>
              <a:rPr lang="en-US" sz="2750"/>
              <a:t>Segmentation par Statut Marital et Dépenses</a:t>
            </a:r>
            <a:endParaRPr sz="2750"/>
          </a:p>
        </p:txBody>
      </p:sp>
      <p:sp>
        <p:nvSpPr>
          <p:cNvPr id="179" name="Google Shape;179;p17"/>
          <p:cNvSpPr/>
          <p:nvPr/>
        </p:nvSpPr>
        <p:spPr>
          <a:xfrm>
            <a:off x="6026834" y="1056717"/>
            <a:ext cx="7838440" cy="1373504"/>
          </a:xfrm>
          <a:custGeom>
            <a:rect b="b" l="l" r="r" t="t"/>
            <a:pathLst>
              <a:path extrusionOk="0" h="1373504" w="7838440">
                <a:moveTo>
                  <a:pt x="7809864" y="0"/>
                </a:moveTo>
                <a:lnTo>
                  <a:pt x="28066" y="0"/>
                </a:lnTo>
                <a:lnTo>
                  <a:pt x="17144" y="2204"/>
                </a:lnTo>
                <a:lnTo>
                  <a:pt x="8223" y="8207"/>
                </a:lnTo>
                <a:lnTo>
                  <a:pt x="2206" y="17091"/>
                </a:lnTo>
                <a:lnTo>
                  <a:pt x="0" y="27940"/>
                </a:lnTo>
                <a:lnTo>
                  <a:pt x="0" y="1345565"/>
                </a:lnTo>
                <a:lnTo>
                  <a:pt x="2206" y="1356413"/>
                </a:lnTo>
                <a:lnTo>
                  <a:pt x="8223" y="1365297"/>
                </a:lnTo>
                <a:lnTo>
                  <a:pt x="17145" y="1371300"/>
                </a:lnTo>
                <a:lnTo>
                  <a:pt x="28066" y="1373505"/>
                </a:lnTo>
                <a:lnTo>
                  <a:pt x="7809864" y="1373505"/>
                </a:lnTo>
                <a:lnTo>
                  <a:pt x="7820786" y="1371300"/>
                </a:lnTo>
                <a:lnTo>
                  <a:pt x="7829708" y="1365297"/>
                </a:lnTo>
                <a:lnTo>
                  <a:pt x="7835725" y="1356413"/>
                </a:lnTo>
                <a:lnTo>
                  <a:pt x="7837931" y="1345565"/>
                </a:lnTo>
                <a:lnTo>
                  <a:pt x="7837931" y="27940"/>
                </a:lnTo>
                <a:lnTo>
                  <a:pt x="7835725" y="17091"/>
                </a:lnTo>
                <a:lnTo>
                  <a:pt x="7829708" y="8207"/>
                </a:lnTo>
                <a:lnTo>
                  <a:pt x="7820786" y="2204"/>
                </a:lnTo>
                <a:lnTo>
                  <a:pt x="78098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7"/>
          <p:cNvSpPr/>
          <p:nvPr/>
        </p:nvSpPr>
        <p:spPr>
          <a:xfrm>
            <a:off x="6026834" y="2616785"/>
            <a:ext cx="7838440" cy="1373504"/>
          </a:xfrm>
          <a:custGeom>
            <a:rect b="b" l="l" r="r" t="t"/>
            <a:pathLst>
              <a:path extrusionOk="0" h="1373504" w="7838440">
                <a:moveTo>
                  <a:pt x="7809864" y="0"/>
                </a:moveTo>
                <a:lnTo>
                  <a:pt x="28066" y="0"/>
                </a:lnTo>
                <a:lnTo>
                  <a:pt x="17144" y="2206"/>
                </a:lnTo>
                <a:lnTo>
                  <a:pt x="8223" y="8223"/>
                </a:lnTo>
                <a:lnTo>
                  <a:pt x="2206" y="17145"/>
                </a:lnTo>
                <a:lnTo>
                  <a:pt x="0" y="28066"/>
                </a:lnTo>
                <a:lnTo>
                  <a:pt x="0" y="1345564"/>
                </a:lnTo>
                <a:lnTo>
                  <a:pt x="2206" y="1356413"/>
                </a:lnTo>
                <a:lnTo>
                  <a:pt x="8223" y="1365297"/>
                </a:lnTo>
                <a:lnTo>
                  <a:pt x="17145" y="1371300"/>
                </a:lnTo>
                <a:lnTo>
                  <a:pt x="28066" y="1373504"/>
                </a:lnTo>
                <a:lnTo>
                  <a:pt x="7809864" y="1373504"/>
                </a:lnTo>
                <a:lnTo>
                  <a:pt x="7820786" y="1371300"/>
                </a:lnTo>
                <a:lnTo>
                  <a:pt x="7829708" y="1365297"/>
                </a:lnTo>
                <a:lnTo>
                  <a:pt x="7835725" y="1356413"/>
                </a:lnTo>
                <a:lnTo>
                  <a:pt x="7837931" y="1345564"/>
                </a:lnTo>
                <a:lnTo>
                  <a:pt x="7837931" y="28066"/>
                </a:lnTo>
                <a:lnTo>
                  <a:pt x="7835725" y="17144"/>
                </a:lnTo>
                <a:lnTo>
                  <a:pt x="7829708" y="8223"/>
                </a:lnTo>
                <a:lnTo>
                  <a:pt x="7820786" y="2206"/>
                </a:lnTo>
                <a:lnTo>
                  <a:pt x="78098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17"/>
          <p:cNvSpPr/>
          <p:nvPr/>
        </p:nvSpPr>
        <p:spPr>
          <a:xfrm>
            <a:off x="6026834" y="4176853"/>
            <a:ext cx="7838440" cy="1373504"/>
          </a:xfrm>
          <a:custGeom>
            <a:rect b="b" l="l" r="r" t="t"/>
            <a:pathLst>
              <a:path extrusionOk="0" h="1373504" w="7838440">
                <a:moveTo>
                  <a:pt x="7809864" y="0"/>
                </a:moveTo>
                <a:lnTo>
                  <a:pt x="28066" y="0"/>
                </a:lnTo>
                <a:lnTo>
                  <a:pt x="17144" y="2206"/>
                </a:lnTo>
                <a:lnTo>
                  <a:pt x="8223" y="8223"/>
                </a:lnTo>
                <a:lnTo>
                  <a:pt x="2206" y="17145"/>
                </a:lnTo>
                <a:lnTo>
                  <a:pt x="0" y="28067"/>
                </a:lnTo>
                <a:lnTo>
                  <a:pt x="0" y="1345565"/>
                </a:lnTo>
                <a:lnTo>
                  <a:pt x="2206" y="1356413"/>
                </a:lnTo>
                <a:lnTo>
                  <a:pt x="8223" y="1365297"/>
                </a:lnTo>
                <a:lnTo>
                  <a:pt x="17145" y="1371300"/>
                </a:lnTo>
                <a:lnTo>
                  <a:pt x="28066" y="1373505"/>
                </a:lnTo>
                <a:lnTo>
                  <a:pt x="7809864" y="1373505"/>
                </a:lnTo>
                <a:lnTo>
                  <a:pt x="7820786" y="1371300"/>
                </a:lnTo>
                <a:lnTo>
                  <a:pt x="7829708" y="1365297"/>
                </a:lnTo>
                <a:lnTo>
                  <a:pt x="7835725" y="1356413"/>
                </a:lnTo>
                <a:lnTo>
                  <a:pt x="7837931" y="1345565"/>
                </a:lnTo>
                <a:lnTo>
                  <a:pt x="7837931" y="28067"/>
                </a:lnTo>
                <a:lnTo>
                  <a:pt x="7835725" y="17144"/>
                </a:lnTo>
                <a:lnTo>
                  <a:pt x="7829708" y="8223"/>
                </a:lnTo>
                <a:lnTo>
                  <a:pt x="7820786" y="2206"/>
                </a:lnTo>
                <a:lnTo>
                  <a:pt x="78098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17"/>
          <p:cNvSpPr/>
          <p:nvPr/>
        </p:nvSpPr>
        <p:spPr>
          <a:xfrm>
            <a:off x="6026825" y="5736925"/>
            <a:ext cx="7838440" cy="1970036"/>
          </a:xfrm>
          <a:custGeom>
            <a:rect b="b" l="l" r="r" t="t"/>
            <a:pathLst>
              <a:path extrusionOk="0" h="1075054" w="7838440">
                <a:moveTo>
                  <a:pt x="7809864" y="0"/>
                </a:moveTo>
                <a:lnTo>
                  <a:pt x="28066" y="0"/>
                </a:lnTo>
                <a:lnTo>
                  <a:pt x="17144" y="2206"/>
                </a:lnTo>
                <a:lnTo>
                  <a:pt x="8223" y="8223"/>
                </a:lnTo>
                <a:lnTo>
                  <a:pt x="2206" y="17144"/>
                </a:lnTo>
                <a:lnTo>
                  <a:pt x="0" y="28066"/>
                </a:lnTo>
                <a:lnTo>
                  <a:pt x="0" y="1047051"/>
                </a:lnTo>
                <a:lnTo>
                  <a:pt x="2206" y="1057945"/>
                </a:lnTo>
                <a:lnTo>
                  <a:pt x="8223" y="1066842"/>
                </a:lnTo>
                <a:lnTo>
                  <a:pt x="17145" y="1072842"/>
                </a:lnTo>
                <a:lnTo>
                  <a:pt x="28066" y="1075042"/>
                </a:lnTo>
                <a:lnTo>
                  <a:pt x="7809864" y="1075042"/>
                </a:lnTo>
                <a:lnTo>
                  <a:pt x="7820786" y="1072842"/>
                </a:lnTo>
                <a:lnTo>
                  <a:pt x="7829708" y="1066842"/>
                </a:lnTo>
                <a:lnTo>
                  <a:pt x="7835725" y="1057945"/>
                </a:lnTo>
                <a:lnTo>
                  <a:pt x="7837931" y="1047051"/>
                </a:lnTo>
                <a:lnTo>
                  <a:pt x="7837931" y="28066"/>
                </a:lnTo>
                <a:lnTo>
                  <a:pt x="7835725" y="17144"/>
                </a:lnTo>
                <a:lnTo>
                  <a:pt x="7829708" y="8223"/>
                </a:lnTo>
                <a:lnTo>
                  <a:pt x="7820786" y="2206"/>
                </a:lnTo>
                <a:lnTo>
                  <a:pt x="78098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7"/>
          <p:cNvSpPr txBox="1"/>
          <p:nvPr>
            <p:ph idx="1" type="body"/>
          </p:nvPr>
        </p:nvSpPr>
        <p:spPr>
          <a:xfrm>
            <a:off x="6201450" y="1083075"/>
            <a:ext cx="7637100" cy="6746400"/>
          </a:xfrm>
          <a:prstGeom prst="rect">
            <a:avLst/>
          </a:prstGeom>
          <a:noFill/>
          <a:ln>
            <a:noFill/>
          </a:ln>
        </p:spPr>
        <p:txBody>
          <a:bodyPr anchorCtr="0" anchor="t" bIns="0" lIns="0" spcFirstLastPara="1" rIns="0" wrap="square" tIns="151125">
            <a:spAutoFit/>
          </a:bodyPr>
          <a:lstStyle/>
          <a:p>
            <a:pPr indent="0" lvl="0" marL="12700" rtl="0" algn="l">
              <a:lnSpc>
                <a:spcPct val="100000"/>
              </a:lnSpc>
              <a:spcBef>
                <a:spcPts val="0"/>
              </a:spcBef>
              <a:spcAft>
                <a:spcPts val="0"/>
              </a:spcAft>
              <a:buNone/>
            </a:pPr>
            <a:r>
              <a:rPr lang="en-US" sz="2000">
                <a:solidFill>
                  <a:schemeClr val="hlink"/>
                </a:solidFill>
              </a:rPr>
              <a:t>Couples Vivant Ensemble</a:t>
            </a:r>
            <a:endParaRPr sz="2000"/>
          </a:p>
          <a:p>
            <a:pPr indent="0" lvl="0" marL="12700" marR="370840" rtl="0" algn="l">
              <a:lnSpc>
                <a:spcPct val="111100"/>
              </a:lnSpc>
              <a:spcBef>
                <a:spcPts val="850"/>
              </a:spcBef>
              <a:spcAft>
                <a:spcPts val="0"/>
              </a:spcAft>
              <a:buNone/>
            </a:pPr>
            <a:r>
              <a:rPr lang="en-US">
                <a:latin typeface="Calibri"/>
                <a:ea typeface="Calibri"/>
                <a:cs typeface="Calibri"/>
                <a:sym typeface="Calibri"/>
              </a:rPr>
              <a:t>Représentent 25,8% de la base de données, avec des dépenses élevées dans diverses catégories.</a:t>
            </a:r>
            <a:endParaRPr/>
          </a:p>
          <a:p>
            <a:pPr indent="0" lvl="0" marL="0" rtl="0" algn="l">
              <a:lnSpc>
                <a:spcPct val="100000"/>
              </a:lnSpc>
              <a:spcBef>
                <a:spcPts val="0"/>
              </a:spcBef>
              <a:spcAft>
                <a:spcPts val="0"/>
              </a:spcAft>
              <a:buNone/>
            </a:pPr>
            <a:r>
              <a:t/>
            </a:r>
            <a:endParaRPr>
              <a:latin typeface="Calibri"/>
              <a:ea typeface="Calibri"/>
              <a:cs typeface="Calibri"/>
              <a:sym typeface="Calibri"/>
            </a:endParaRPr>
          </a:p>
          <a:p>
            <a:pPr indent="0" lvl="0" marL="0" rtl="0" algn="l">
              <a:lnSpc>
                <a:spcPct val="100000"/>
              </a:lnSpc>
              <a:spcBef>
                <a:spcPts val="85"/>
              </a:spcBef>
              <a:spcAft>
                <a:spcPts val="0"/>
              </a:spcAft>
              <a:buNone/>
            </a:pPr>
            <a:r>
              <a:t/>
            </a:r>
            <a:endParaRPr>
              <a:latin typeface="Calibri"/>
              <a:ea typeface="Calibri"/>
              <a:cs typeface="Calibri"/>
              <a:sym typeface="Calibri"/>
            </a:endParaRPr>
          </a:p>
          <a:p>
            <a:pPr indent="0" lvl="0" marL="12700" rtl="0" algn="l">
              <a:spcBef>
                <a:spcPts val="0"/>
              </a:spcBef>
              <a:spcAft>
                <a:spcPts val="0"/>
              </a:spcAft>
              <a:buClr>
                <a:schemeClr val="dk1"/>
              </a:buClr>
              <a:buFont typeface="Arial"/>
              <a:buNone/>
            </a:pPr>
            <a:r>
              <a:rPr lang="en-US" sz="2000">
                <a:solidFill>
                  <a:schemeClr val="hlink"/>
                </a:solidFill>
              </a:rPr>
              <a:t>Couples Mariés</a:t>
            </a:r>
            <a:endParaRPr sz="2000"/>
          </a:p>
          <a:p>
            <a:pPr indent="0" lvl="0" marL="12700" rtl="0" algn="l">
              <a:lnSpc>
                <a:spcPct val="100000"/>
              </a:lnSpc>
              <a:spcBef>
                <a:spcPts val="1085"/>
              </a:spcBef>
              <a:spcAft>
                <a:spcPts val="0"/>
              </a:spcAft>
              <a:buNone/>
            </a:pPr>
            <a:r>
              <a:rPr lang="en-US">
                <a:latin typeface="Calibri"/>
                <a:ea typeface="Calibri"/>
                <a:cs typeface="Calibri"/>
                <a:sym typeface="Calibri"/>
              </a:rPr>
              <a:t>Représentent 38,7% de la base de données, avec des dépenses importantes,</a:t>
            </a:r>
            <a:endParaRPr/>
          </a:p>
          <a:p>
            <a:pPr indent="0" lvl="0" marL="12700" rtl="0" algn="l">
              <a:lnSpc>
                <a:spcPct val="100000"/>
              </a:lnSpc>
              <a:spcBef>
                <a:spcPts val="245"/>
              </a:spcBef>
              <a:spcAft>
                <a:spcPts val="0"/>
              </a:spcAft>
              <a:buNone/>
            </a:pPr>
            <a:r>
              <a:rPr lang="en-US">
                <a:latin typeface="Calibri"/>
                <a:ea typeface="Calibri"/>
                <a:cs typeface="Calibri"/>
                <a:sym typeface="Calibri"/>
              </a:rPr>
              <a:t>surtout dans les catégories "MntWines" et "MntMeatProducts".</a:t>
            </a:r>
            <a:endParaRPr/>
          </a:p>
          <a:p>
            <a:pPr indent="0" lvl="0" marL="0" rtl="0" algn="l">
              <a:lnSpc>
                <a:spcPct val="100000"/>
              </a:lnSpc>
              <a:spcBef>
                <a:spcPts val="0"/>
              </a:spcBef>
              <a:spcAft>
                <a:spcPts val="0"/>
              </a:spcAft>
              <a:buNone/>
            </a:pPr>
            <a:r>
              <a:t/>
            </a:r>
            <a:endParaRPr>
              <a:latin typeface="Calibri"/>
              <a:ea typeface="Calibri"/>
              <a:cs typeface="Calibri"/>
              <a:sym typeface="Calibri"/>
            </a:endParaRPr>
          </a:p>
          <a:p>
            <a:pPr indent="0" lvl="0" marL="0" rtl="0" algn="l">
              <a:lnSpc>
                <a:spcPct val="100000"/>
              </a:lnSpc>
              <a:spcBef>
                <a:spcPts val="80"/>
              </a:spcBef>
              <a:spcAft>
                <a:spcPts val="0"/>
              </a:spcAft>
              <a:buNone/>
            </a:pPr>
            <a:r>
              <a:t/>
            </a:r>
            <a:endParaRPr>
              <a:latin typeface="Calibri"/>
              <a:ea typeface="Calibri"/>
              <a:cs typeface="Calibri"/>
              <a:sym typeface="Calibri"/>
            </a:endParaRPr>
          </a:p>
          <a:p>
            <a:pPr indent="0" lvl="0" marL="12700" rtl="0" algn="l">
              <a:lnSpc>
                <a:spcPct val="100000"/>
              </a:lnSpc>
              <a:spcBef>
                <a:spcPts val="0"/>
              </a:spcBef>
              <a:spcAft>
                <a:spcPts val="0"/>
              </a:spcAft>
              <a:buNone/>
            </a:pPr>
            <a:r>
              <a:rPr lang="en-US" sz="2000"/>
              <a:t>Célibataires</a:t>
            </a:r>
            <a:endParaRPr sz="2000"/>
          </a:p>
          <a:p>
            <a:pPr indent="0" lvl="0" marL="12700" marR="5080" rtl="0" algn="l">
              <a:lnSpc>
                <a:spcPct val="111100"/>
              </a:lnSpc>
              <a:spcBef>
                <a:spcPts val="850"/>
              </a:spcBef>
              <a:spcAft>
                <a:spcPts val="0"/>
              </a:spcAft>
              <a:buNone/>
            </a:pPr>
            <a:r>
              <a:rPr lang="en-US">
                <a:latin typeface="Calibri"/>
                <a:ea typeface="Calibri"/>
                <a:cs typeface="Calibri"/>
                <a:sym typeface="Calibri"/>
              </a:rPr>
              <a:t>Représentent 21,6% de la base de données, avec des dépenses généralement plus faibles.</a:t>
            </a:r>
            <a:endParaRPr/>
          </a:p>
          <a:p>
            <a:pPr indent="0" lvl="0" marL="0" rtl="0" algn="l">
              <a:lnSpc>
                <a:spcPct val="100000"/>
              </a:lnSpc>
              <a:spcBef>
                <a:spcPts val="0"/>
              </a:spcBef>
              <a:spcAft>
                <a:spcPts val="0"/>
              </a:spcAft>
              <a:buNone/>
            </a:pPr>
            <a:r>
              <a:t/>
            </a:r>
            <a:endParaRPr>
              <a:latin typeface="Calibri"/>
              <a:ea typeface="Calibri"/>
              <a:cs typeface="Calibri"/>
              <a:sym typeface="Calibri"/>
            </a:endParaRPr>
          </a:p>
          <a:p>
            <a:pPr indent="0" lvl="0" marL="0" rtl="0" algn="l">
              <a:lnSpc>
                <a:spcPct val="100000"/>
              </a:lnSpc>
              <a:spcBef>
                <a:spcPts val="80"/>
              </a:spcBef>
              <a:spcAft>
                <a:spcPts val="0"/>
              </a:spcAft>
              <a:buNone/>
            </a:pPr>
            <a:r>
              <a:t/>
            </a:r>
            <a:endParaRPr>
              <a:latin typeface="Calibri"/>
              <a:ea typeface="Calibri"/>
              <a:cs typeface="Calibri"/>
              <a:sym typeface="Calibri"/>
            </a:endParaRPr>
          </a:p>
          <a:p>
            <a:pPr indent="0" lvl="0" marL="12700" rtl="0" algn="l">
              <a:spcBef>
                <a:spcPts val="0"/>
              </a:spcBef>
              <a:spcAft>
                <a:spcPts val="0"/>
              </a:spcAft>
              <a:buClr>
                <a:schemeClr val="dk1"/>
              </a:buClr>
              <a:buFont typeface="Arial"/>
              <a:buNone/>
            </a:pPr>
            <a:r>
              <a:rPr lang="en-US" sz="2000">
                <a:solidFill>
                  <a:schemeClr val="hlink"/>
                </a:solidFill>
              </a:rPr>
              <a:t> Statut Marital sur la Présence des Enfants et Adolescents à Domicile</a:t>
            </a:r>
            <a:endParaRPr/>
          </a:p>
          <a:p>
            <a:pPr indent="0" lvl="0" marL="0" rtl="0" algn="l">
              <a:lnSpc>
                <a:spcPct val="115000"/>
              </a:lnSpc>
              <a:spcBef>
                <a:spcPts val="1200"/>
              </a:spcBef>
              <a:spcAft>
                <a:spcPts val="0"/>
              </a:spcAft>
              <a:buClr>
                <a:schemeClr val="dk1"/>
              </a:buClr>
              <a:buSzPts val="1100"/>
              <a:buFont typeface="Arial"/>
              <a:buNone/>
            </a:pPr>
            <a:r>
              <a:rPr lang="en-US" sz="1700">
                <a:solidFill>
                  <a:schemeClr val="hlink"/>
                </a:solidFill>
                <a:latin typeface="Calibri"/>
                <a:ea typeface="Calibri"/>
                <a:cs typeface="Calibri"/>
                <a:sym typeface="Calibri"/>
              </a:rPr>
              <a:t>L'analyse montre que le statut marital influence significativement les dépenses et la répartition des enfants et adolescents à domicile.</a:t>
            </a:r>
            <a:endParaRPr sz="1700">
              <a:solidFill>
                <a:schemeClr val="hlink"/>
              </a:solidFill>
              <a:latin typeface="Calibri"/>
              <a:ea typeface="Calibri"/>
              <a:cs typeface="Calibri"/>
              <a:sym typeface="Calibri"/>
            </a:endParaRPr>
          </a:p>
          <a:p>
            <a:pPr indent="0" lvl="0" marL="12700" rtl="0" algn="l">
              <a:spcBef>
                <a:spcPts val="1200"/>
              </a:spcBef>
              <a:spcAft>
                <a:spcPts val="0"/>
              </a:spcAft>
              <a:buClr>
                <a:schemeClr val="dk1"/>
              </a:buClr>
              <a:buFont typeface="Arial"/>
              <a:buNone/>
            </a:pPr>
            <a:r>
              <a:t/>
            </a:r>
            <a:endParaRPr>
              <a:solidFill>
                <a:schemeClr val="hlink"/>
              </a:solidFill>
            </a:endParaRPr>
          </a:p>
        </p:txBody>
      </p:sp>
      <p:pic>
        <p:nvPicPr>
          <p:cNvPr id="184" name="Google Shape;184;p17"/>
          <p:cNvPicPr preferRelativeResize="0"/>
          <p:nvPr/>
        </p:nvPicPr>
        <p:blipFill rotWithShape="1">
          <a:blip r:embed="rId3">
            <a:alphaModFix/>
          </a:blip>
          <a:srcRect b="0" l="0" r="30843" t="28591"/>
          <a:stretch/>
        </p:blipFill>
        <p:spPr>
          <a:xfrm>
            <a:off x="0" y="112750"/>
            <a:ext cx="6127500" cy="4268150"/>
          </a:xfrm>
          <a:prstGeom prst="rect">
            <a:avLst/>
          </a:prstGeom>
          <a:noFill/>
          <a:ln>
            <a:noFill/>
          </a:ln>
        </p:spPr>
      </p:pic>
      <p:pic>
        <p:nvPicPr>
          <p:cNvPr id="185" name="Google Shape;185;p17"/>
          <p:cNvPicPr preferRelativeResize="0"/>
          <p:nvPr/>
        </p:nvPicPr>
        <p:blipFill>
          <a:blip r:embed="rId4">
            <a:alphaModFix/>
          </a:blip>
          <a:stretch>
            <a:fillRect/>
          </a:stretch>
        </p:blipFill>
        <p:spPr>
          <a:xfrm>
            <a:off x="0" y="4222601"/>
            <a:ext cx="6127499" cy="42576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760577" y="-41375"/>
            <a:ext cx="13109100" cy="6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91" name="Google Shape;191;p18"/>
          <p:cNvSpPr txBox="1"/>
          <p:nvPr>
            <p:ph idx="1" type="body"/>
          </p:nvPr>
        </p:nvSpPr>
        <p:spPr>
          <a:xfrm>
            <a:off x="6314059" y="1986486"/>
            <a:ext cx="7389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92" name="Google Shape;192;p18"/>
          <p:cNvPicPr preferRelativeResize="0"/>
          <p:nvPr/>
        </p:nvPicPr>
        <p:blipFill>
          <a:blip r:embed="rId3">
            <a:alphaModFix/>
          </a:blip>
          <a:stretch>
            <a:fillRect/>
          </a:stretch>
        </p:blipFill>
        <p:spPr>
          <a:xfrm>
            <a:off x="0" y="0"/>
            <a:ext cx="14630399" cy="8229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9"/>
          <p:cNvPicPr preferRelativeResize="0"/>
          <p:nvPr/>
        </p:nvPicPr>
        <p:blipFill rotWithShape="1">
          <a:blip r:embed="rId3">
            <a:alphaModFix/>
          </a:blip>
          <a:srcRect b="0" l="0" r="0" t="0"/>
          <a:stretch/>
        </p:blipFill>
        <p:spPr>
          <a:xfrm>
            <a:off x="0" y="0"/>
            <a:ext cx="5486399" cy="8229597"/>
          </a:xfrm>
          <a:prstGeom prst="rect">
            <a:avLst/>
          </a:prstGeom>
          <a:noFill/>
          <a:ln>
            <a:noFill/>
          </a:ln>
        </p:spPr>
      </p:pic>
      <p:sp>
        <p:nvSpPr>
          <p:cNvPr id="198" name="Google Shape;198;p19"/>
          <p:cNvSpPr txBox="1"/>
          <p:nvPr>
            <p:ph type="title"/>
          </p:nvPr>
        </p:nvSpPr>
        <p:spPr>
          <a:xfrm>
            <a:off x="6000446" y="486125"/>
            <a:ext cx="8079000" cy="1212900"/>
          </a:xfrm>
          <a:prstGeom prst="rect">
            <a:avLst/>
          </a:prstGeom>
          <a:noFill/>
          <a:ln>
            <a:noFill/>
          </a:ln>
        </p:spPr>
        <p:txBody>
          <a:bodyPr anchorCtr="0" anchor="t" bIns="0" lIns="0" spcFirstLastPara="1" rIns="0" wrap="square" tIns="12050">
            <a:spAutoFit/>
          </a:bodyPr>
          <a:lstStyle/>
          <a:p>
            <a:pPr indent="0" lvl="0" marL="12700" marR="5080" rtl="0" algn="just">
              <a:lnSpc>
                <a:spcPct val="105300"/>
              </a:lnSpc>
              <a:spcBef>
                <a:spcPts val="0"/>
              </a:spcBef>
              <a:spcAft>
                <a:spcPts val="0"/>
              </a:spcAft>
              <a:buNone/>
            </a:pPr>
            <a:r>
              <a:rPr lang="en-US" sz="3800"/>
              <a:t>Recommandations pour Améliorer les Stratégies Marketing</a:t>
            </a:r>
            <a:endParaRPr sz="3800"/>
          </a:p>
        </p:txBody>
      </p:sp>
      <p:sp>
        <p:nvSpPr>
          <p:cNvPr id="199" name="Google Shape;199;p19"/>
          <p:cNvSpPr/>
          <p:nvPr/>
        </p:nvSpPr>
        <p:spPr>
          <a:xfrm>
            <a:off x="6000447" y="2248920"/>
            <a:ext cx="436879" cy="436879"/>
          </a:xfrm>
          <a:custGeom>
            <a:rect b="b" l="l" r="r" t="t"/>
            <a:pathLst>
              <a:path extrusionOk="0" h="436879" w="436879">
                <a:moveTo>
                  <a:pt x="407670" y="0"/>
                </a:moveTo>
                <a:lnTo>
                  <a:pt x="29210" y="0"/>
                </a:lnTo>
                <a:lnTo>
                  <a:pt x="17841" y="2276"/>
                </a:lnTo>
                <a:lnTo>
                  <a:pt x="8556" y="8493"/>
                </a:lnTo>
                <a:lnTo>
                  <a:pt x="2295" y="17734"/>
                </a:lnTo>
                <a:lnTo>
                  <a:pt x="0" y="29082"/>
                </a:lnTo>
                <a:lnTo>
                  <a:pt x="0" y="407542"/>
                </a:lnTo>
                <a:lnTo>
                  <a:pt x="2295" y="418911"/>
                </a:lnTo>
                <a:lnTo>
                  <a:pt x="8556" y="428196"/>
                </a:lnTo>
                <a:lnTo>
                  <a:pt x="17841" y="434457"/>
                </a:lnTo>
                <a:lnTo>
                  <a:pt x="29210" y="436752"/>
                </a:lnTo>
                <a:lnTo>
                  <a:pt x="407670" y="436752"/>
                </a:lnTo>
                <a:lnTo>
                  <a:pt x="418965" y="434457"/>
                </a:lnTo>
                <a:lnTo>
                  <a:pt x="428212" y="428196"/>
                </a:lnTo>
                <a:lnTo>
                  <a:pt x="434459" y="418911"/>
                </a:lnTo>
                <a:lnTo>
                  <a:pt x="436752" y="407542"/>
                </a:lnTo>
                <a:lnTo>
                  <a:pt x="436752" y="29082"/>
                </a:lnTo>
                <a:lnTo>
                  <a:pt x="434459" y="17734"/>
                </a:lnTo>
                <a:lnTo>
                  <a:pt x="428212" y="8493"/>
                </a:lnTo>
                <a:lnTo>
                  <a:pt x="418965" y="2276"/>
                </a:lnTo>
                <a:lnTo>
                  <a:pt x="40767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9"/>
          <p:cNvSpPr txBox="1"/>
          <p:nvPr/>
        </p:nvSpPr>
        <p:spPr>
          <a:xfrm>
            <a:off x="6160595" y="2242571"/>
            <a:ext cx="1188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250">
                <a:solidFill>
                  <a:srgbClr val="161612"/>
                </a:solidFill>
                <a:latin typeface="Lucida Sans"/>
                <a:ea typeface="Lucida Sans"/>
                <a:cs typeface="Lucida Sans"/>
                <a:sym typeface="Lucida Sans"/>
              </a:rPr>
              <a:t>1</a:t>
            </a:r>
            <a:endParaRPr sz="2250">
              <a:latin typeface="Lucida Sans"/>
              <a:ea typeface="Lucida Sans"/>
              <a:cs typeface="Lucida Sans"/>
              <a:sym typeface="Lucida Sans"/>
            </a:endParaRPr>
          </a:p>
        </p:txBody>
      </p:sp>
      <p:sp>
        <p:nvSpPr>
          <p:cNvPr id="201" name="Google Shape;201;p19"/>
          <p:cNvSpPr txBox="1"/>
          <p:nvPr/>
        </p:nvSpPr>
        <p:spPr>
          <a:xfrm>
            <a:off x="6619325" y="2208675"/>
            <a:ext cx="3370800" cy="2041500"/>
          </a:xfrm>
          <a:prstGeom prst="rect">
            <a:avLst/>
          </a:prstGeom>
          <a:noFill/>
          <a:ln>
            <a:noFill/>
          </a:ln>
        </p:spPr>
        <p:txBody>
          <a:bodyPr anchorCtr="0" anchor="t" bIns="0" lIns="0" spcFirstLastPara="1" rIns="0" wrap="square" tIns="12700">
            <a:spAutoFit/>
          </a:bodyPr>
          <a:lstStyle/>
          <a:p>
            <a:pPr indent="0" lvl="0" marL="12700" marR="1066800" rtl="0" algn="l">
              <a:lnSpc>
                <a:spcPct val="105300"/>
              </a:lnSpc>
              <a:spcBef>
                <a:spcPts val="0"/>
              </a:spcBef>
              <a:spcAft>
                <a:spcPts val="0"/>
              </a:spcAft>
              <a:buNone/>
            </a:pPr>
            <a:r>
              <a:rPr lang="en-US" sz="1900">
                <a:solidFill>
                  <a:srgbClr val="161612"/>
                </a:solidFill>
                <a:latin typeface="Lucida Sans"/>
                <a:ea typeface="Lucida Sans"/>
                <a:cs typeface="Lucida Sans"/>
                <a:sym typeface="Lucida Sans"/>
              </a:rPr>
              <a:t>Cibler les Produits Populaires</a:t>
            </a:r>
            <a:endParaRPr sz="1900">
              <a:latin typeface="Lucida Sans"/>
              <a:ea typeface="Lucida Sans"/>
              <a:cs typeface="Lucida Sans"/>
              <a:sym typeface="Lucida Sans"/>
            </a:endParaRPr>
          </a:p>
          <a:p>
            <a:pPr indent="0" lvl="0" marL="12700" marR="5080" rtl="0" algn="l">
              <a:lnSpc>
                <a:spcPct val="133400"/>
              </a:lnSpc>
              <a:spcBef>
                <a:spcPts val="810"/>
              </a:spcBef>
              <a:spcAft>
                <a:spcPts val="0"/>
              </a:spcAft>
              <a:buNone/>
            </a:pPr>
            <a:r>
              <a:rPr lang="en-US" sz="1700">
                <a:solidFill>
                  <a:srgbClr val="161612"/>
                </a:solidFill>
                <a:latin typeface="Calibri"/>
                <a:ea typeface="Calibri"/>
                <a:cs typeface="Calibri"/>
                <a:sym typeface="Calibri"/>
              </a:rPr>
              <a:t>Proposer des offres spéciales pour les produits les plus consommés, tels que les vins et les produits de viande er produit reguliers .</a:t>
            </a:r>
            <a:endParaRPr sz="1700">
              <a:latin typeface="Calibri"/>
              <a:ea typeface="Calibri"/>
              <a:cs typeface="Calibri"/>
              <a:sym typeface="Calibri"/>
            </a:endParaRPr>
          </a:p>
        </p:txBody>
      </p:sp>
      <p:sp>
        <p:nvSpPr>
          <p:cNvPr id="202" name="Google Shape;202;p19"/>
          <p:cNvSpPr/>
          <p:nvPr/>
        </p:nvSpPr>
        <p:spPr>
          <a:xfrm>
            <a:off x="9990153" y="2248920"/>
            <a:ext cx="436879" cy="436879"/>
          </a:xfrm>
          <a:custGeom>
            <a:rect b="b" l="l" r="r" t="t"/>
            <a:pathLst>
              <a:path extrusionOk="0" h="436879" w="436879">
                <a:moveTo>
                  <a:pt x="407670" y="0"/>
                </a:moveTo>
                <a:lnTo>
                  <a:pt x="29082" y="0"/>
                </a:lnTo>
                <a:lnTo>
                  <a:pt x="17787" y="2276"/>
                </a:lnTo>
                <a:lnTo>
                  <a:pt x="8540" y="8493"/>
                </a:lnTo>
                <a:lnTo>
                  <a:pt x="2293" y="17734"/>
                </a:lnTo>
                <a:lnTo>
                  <a:pt x="0" y="29082"/>
                </a:lnTo>
                <a:lnTo>
                  <a:pt x="0" y="407542"/>
                </a:lnTo>
                <a:lnTo>
                  <a:pt x="2293" y="418911"/>
                </a:lnTo>
                <a:lnTo>
                  <a:pt x="8540" y="428196"/>
                </a:lnTo>
                <a:lnTo>
                  <a:pt x="17787" y="434457"/>
                </a:lnTo>
                <a:lnTo>
                  <a:pt x="29082" y="436752"/>
                </a:lnTo>
                <a:lnTo>
                  <a:pt x="407670" y="436752"/>
                </a:lnTo>
                <a:lnTo>
                  <a:pt x="418965" y="434457"/>
                </a:lnTo>
                <a:lnTo>
                  <a:pt x="428212" y="428196"/>
                </a:lnTo>
                <a:lnTo>
                  <a:pt x="434459" y="418911"/>
                </a:lnTo>
                <a:lnTo>
                  <a:pt x="436752" y="407542"/>
                </a:lnTo>
                <a:lnTo>
                  <a:pt x="436752" y="29082"/>
                </a:lnTo>
                <a:lnTo>
                  <a:pt x="434459" y="17734"/>
                </a:lnTo>
                <a:lnTo>
                  <a:pt x="428212" y="8493"/>
                </a:lnTo>
                <a:lnTo>
                  <a:pt x="418965" y="2276"/>
                </a:lnTo>
                <a:lnTo>
                  <a:pt x="40767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p19"/>
          <p:cNvSpPr txBox="1"/>
          <p:nvPr/>
        </p:nvSpPr>
        <p:spPr>
          <a:xfrm>
            <a:off x="10113343" y="2242571"/>
            <a:ext cx="1899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250">
                <a:solidFill>
                  <a:srgbClr val="161612"/>
                </a:solidFill>
                <a:latin typeface="Lucida Sans"/>
                <a:ea typeface="Lucida Sans"/>
                <a:cs typeface="Lucida Sans"/>
                <a:sym typeface="Lucida Sans"/>
              </a:rPr>
              <a:t>2</a:t>
            </a:r>
            <a:endParaRPr sz="2250">
              <a:latin typeface="Lucida Sans"/>
              <a:ea typeface="Lucida Sans"/>
              <a:cs typeface="Lucida Sans"/>
              <a:sym typeface="Lucida Sans"/>
            </a:endParaRPr>
          </a:p>
        </p:txBody>
      </p:sp>
      <p:sp>
        <p:nvSpPr>
          <p:cNvPr id="204" name="Google Shape;204;p19"/>
          <p:cNvSpPr txBox="1"/>
          <p:nvPr/>
        </p:nvSpPr>
        <p:spPr>
          <a:xfrm>
            <a:off x="10609150" y="2224525"/>
            <a:ext cx="3370800" cy="21813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900">
                <a:solidFill>
                  <a:srgbClr val="161612"/>
                </a:solidFill>
                <a:latin typeface="Lucida Sans"/>
                <a:ea typeface="Lucida Sans"/>
                <a:cs typeface="Lucida Sans"/>
                <a:sym typeface="Lucida Sans"/>
              </a:rPr>
              <a:t>Personnalisation</a:t>
            </a:r>
            <a:endParaRPr sz="1900">
              <a:latin typeface="Lucida Sans"/>
              <a:ea typeface="Lucida Sans"/>
              <a:cs typeface="Lucida Sans"/>
              <a:sym typeface="Lucida Sans"/>
            </a:endParaRPr>
          </a:p>
          <a:p>
            <a:pPr indent="0" lvl="0" marL="12700" marR="5080" rtl="0" algn="l">
              <a:lnSpc>
                <a:spcPct val="133400"/>
              </a:lnSpc>
              <a:spcBef>
                <a:spcPts val="825"/>
              </a:spcBef>
              <a:spcAft>
                <a:spcPts val="0"/>
              </a:spcAft>
              <a:buNone/>
            </a:pPr>
            <a:r>
              <a:rPr lang="en-US" sz="1500">
                <a:solidFill>
                  <a:srgbClr val="161612"/>
                </a:solidFill>
                <a:latin typeface="Calibri"/>
                <a:ea typeface="Calibri"/>
                <a:cs typeface="Calibri"/>
                <a:sym typeface="Calibri"/>
              </a:rPr>
              <a:t>Adapter les campagnes en fonction du statut marital et les qui ont </a:t>
            </a:r>
            <a:r>
              <a:rPr lang="en-US" sz="1500">
                <a:solidFill>
                  <a:srgbClr val="161612"/>
                </a:solidFill>
                <a:latin typeface="Calibri"/>
                <a:ea typeface="Calibri"/>
                <a:cs typeface="Calibri"/>
                <a:sym typeface="Calibri"/>
              </a:rPr>
              <a:t>d'enfant</a:t>
            </a:r>
            <a:r>
              <a:rPr lang="en-US" sz="1500">
                <a:solidFill>
                  <a:srgbClr val="161612"/>
                </a:solidFill>
                <a:latin typeface="Calibri"/>
                <a:ea typeface="Calibri"/>
                <a:cs typeface="Calibri"/>
                <a:sym typeface="Calibri"/>
              </a:rPr>
              <a:t> ou teen ,  en proposant des promotions groupées pour les couples mariés et des options variées pour les couples vivant ensemble.</a:t>
            </a:r>
            <a:endParaRPr sz="1500">
              <a:latin typeface="Calibri"/>
              <a:ea typeface="Calibri"/>
              <a:cs typeface="Calibri"/>
              <a:sym typeface="Calibri"/>
            </a:endParaRPr>
          </a:p>
        </p:txBody>
      </p:sp>
      <p:sp>
        <p:nvSpPr>
          <p:cNvPr id="205" name="Google Shape;205;p19"/>
          <p:cNvSpPr/>
          <p:nvPr/>
        </p:nvSpPr>
        <p:spPr>
          <a:xfrm>
            <a:off x="6005847" y="4645015"/>
            <a:ext cx="436879" cy="436879"/>
          </a:xfrm>
          <a:custGeom>
            <a:rect b="b" l="l" r="r" t="t"/>
            <a:pathLst>
              <a:path extrusionOk="0" h="436879" w="436879">
                <a:moveTo>
                  <a:pt x="407670" y="0"/>
                </a:moveTo>
                <a:lnTo>
                  <a:pt x="29210" y="0"/>
                </a:lnTo>
                <a:lnTo>
                  <a:pt x="17841" y="2293"/>
                </a:lnTo>
                <a:lnTo>
                  <a:pt x="8556" y="8540"/>
                </a:lnTo>
                <a:lnTo>
                  <a:pt x="2295" y="17787"/>
                </a:lnTo>
                <a:lnTo>
                  <a:pt x="0" y="29083"/>
                </a:lnTo>
                <a:lnTo>
                  <a:pt x="0" y="407543"/>
                </a:lnTo>
                <a:lnTo>
                  <a:pt x="2295" y="418911"/>
                </a:lnTo>
                <a:lnTo>
                  <a:pt x="8556" y="428196"/>
                </a:lnTo>
                <a:lnTo>
                  <a:pt x="17841" y="434457"/>
                </a:lnTo>
                <a:lnTo>
                  <a:pt x="29210" y="436753"/>
                </a:lnTo>
                <a:lnTo>
                  <a:pt x="407670" y="436753"/>
                </a:lnTo>
                <a:lnTo>
                  <a:pt x="418965" y="434457"/>
                </a:lnTo>
                <a:lnTo>
                  <a:pt x="428212" y="428196"/>
                </a:lnTo>
                <a:lnTo>
                  <a:pt x="434459" y="418911"/>
                </a:lnTo>
                <a:lnTo>
                  <a:pt x="436752" y="407543"/>
                </a:lnTo>
                <a:lnTo>
                  <a:pt x="436752" y="29083"/>
                </a:lnTo>
                <a:lnTo>
                  <a:pt x="434459" y="17787"/>
                </a:lnTo>
                <a:lnTo>
                  <a:pt x="428212" y="8540"/>
                </a:lnTo>
                <a:lnTo>
                  <a:pt x="418965" y="2293"/>
                </a:lnTo>
                <a:lnTo>
                  <a:pt x="40767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19"/>
          <p:cNvSpPr txBox="1"/>
          <p:nvPr/>
        </p:nvSpPr>
        <p:spPr>
          <a:xfrm>
            <a:off x="6127895" y="4639045"/>
            <a:ext cx="1956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250">
                <a:solidFill>
                  <a:srgbClr val="161612"/>
                </a:solidFill>
                <a:latin typeface="Lucida Sans"/>
                <a:ea typeface="Lucida Sans"/>
                <a:cs typeface="Lucida Sans"/>
                <a:sym typeface="Lucida Sans"/>
              </a:rPr>
              <a:t>3</a:t>
            </a:r>
            <a:endParaRPr sz="2250">
              <a:latin typeface="Lucida Sans"/>
              <a:ea typeface="Lucida Sans"/>
              <a:cs typeface="Lucida Sans"/>
              <a:sym typeface="Lucida Sans"/>
            </a:endParaRPr>
          </a:p>
        </p:txBody>
      </p:sp>
      <p:sp>
        <p:nvSpPr>
          <p:cNvPr id="207" name="Google Shape;207;p19"/>
          <p:cNvSpPr txBox="1"/>
          <p:nvPr/>
        </p:nvSpPr>
        <p:spPr>
          <a:xfrm>
            <a:off x="6624718" y="4604771"/>
            <a:ext cx="3183300" cy="1887900"/>
          </a:xfrm>
          <a:prstGeom prst="rect">
            <a:avLst/>
          </a:prstGeom>
          <a:noFill/>
          <a:ln>
            <a:noFill/>
          </a:ln>
        </p:spPr>
        <p:txBody>
          <a:bodyPr anchorCtr="0" anchor="t" bIns="0" lIns="0" spcFirstLastPara="1" rIns="0" wrap="square" tIns="28575">
            <a:spAutoFit/>
          </a:bodyPr>
          <a:lstStyle/>
          <a:p>
            <a:pPr indent="0" lvl="0" marL="12700" rtl="0" algn="l">
              <a:lnSpc>
                <a:spcPct val="100000"/>
              </a:lnSpc>
              <a:spcBef>
                <a:spcPts val="0"/>
              </a:spcBef>
              <a:spcAft>
                <a:spcPts val="0"/>
              </a:spcAft>
              <a:buNone/>
            </a:pPr>
            <a:r>
              <a:rPr lang="en-US" sz="1900">
                <a:solidFill>
                  <a:srgbClr val="161612"/>
                </a:solidFill>
                <a:latin typeface="Lucida Sans"/>
                <a:ea typeface="Lucida Sans"/>
                <a:cs typeface="Lucida Sans"/>
                <a:sym typeface="Lucida Sans"/>
              </a:rPr>
              <a:t>Exploiter la Popularité du</a:t>
            </a:r>
            <a:endParaRPr sz="1900">
              <a:latin typeface="Lucida Sans"/>
              <a:ea typeface="Lucida Sans"/>
              <a:cs typeface="Lucida Sans"/>
              <a:sym typeface="Lucida Sans"/>
            </a:endParaRPr>
          </a:p>
          <a:p>
            <a:pPr indent="0" lvl="0" marL="12700" rtl="0" algn="l">
              <a:lnSpc>
                <a:spcPct val="100000"/>
              </a:lnSpc>
              <a:spcBef>
                <a:spcPts val="120"/>
              </a:spcBef>
              <a:spcAft>
                <a:spcPts val="0"/>
              </a:spcAft>
              <a:buNone/>
            </a:pPr>
            <a:r>
              <a:rPr lang="en-US" sz="1900">
                <a:solidFill>
                  <a:srgbClr val="161612"/>
                </a:solidFill>
                <a:latin typeface="Lucida Sans"/>
                <a:ea typeface="Lucida Sans"/>
                <a:cs typeface="Lucida Sans"/>
                <a:sym typeface="Lucida Sans"/>
              </a:rPr>
              <a:t>Vin</a:t>
            </a:r>
            <a:endParaRPr sz="1900">
              <a:latin typeface="Lucida Sans"/>
              <a:ea typeface="Lucida Sans"/>
              <a:cs typeface="Lucida Sans"/>
              <a:sym typeface="Lucida Sans"/>
            </a:endParaRPr>
          </a:p>
          <a:p>
            <a:pPr indent="0" lvl="0" marL="12700" marR="5080" rtl="0" algn="l">
              <a:lnSpc>
                <a:spcPct val="133300"/>
              </a:lnSpc>
              <a:spcBef>
                <a:spcPts val="815"/>
              </a:spcBef>
              <a:spcAft>
                <a:spcPts val="0"/>
              </a:spcAft>
              <a:buNone/>
            </a:pPr>
            <a:r>
              <a:rPr lang="en-US" sz="1500">
                <a:solidFill>
                  <a:srgbClr val="161612"/>
                </a:solidFill>
                <a:latin typeface="Calibri"/>
                <a:ea typeface="Calibri"/>
                <a:cs typeface="Calibri"/>
                <a:sym typeface="Calibri"/>
              </a:rPr>
              <a:t>Créer des abonnements de vin, des offres de réduction et des recommandations personnalisées pour stimuler les ventes.</a:t>
            </a:r>
            <a:endParaRPr sz="1500">
              <a:latin typeface="Calibri"/>
              <a:ea typeface="Calibri"/>
              <a:cs typeface="Calibri"/>
              <a:sym typeface="Calibri"/>
            </a:endParaRPr>
          </a:p>
        </p:txBody>
      </p:sp>
      <p:sp>
        <p:nvSpPr>
          <p:cNvPr id="208" name="Google Shape;208;p19"/>
          <p:cNvSpPr/>
          <p:nvPr/>
        </p:nvSpPr>
        <p:spPr>
          <a:xfrm>
            <a:off x="9990028" y="4631615"/>
            <a:ext cx="436879" cy="436879"/>
          </a:xfrm>
          <a:custGeom>
            <a:rect b="b" l="l" r="r" t="t"/>
            <a:pathLst>
              <a:path extrusionOk="0" h="436879" w="436879">
                <a:moveTo>
                  <a:pt x="407670" y="0"/>
                </a:moveTo>
                <a:lnTo>
                  <a:pt x="29082" y="0"/>
                </a:lnTo>
                <a:lnTo>
                  <a:pt x="17787" y="2293"/>
                </a:lnTo>
                <a:lnTo>
                  <a:pt x="8540" y="8540"/>
                </a:lnTo>
                <a:lnTo>
                  <a:pt x="2293" y="17787"/>
                </a:lnTo>
                <a:lnTo>
                  <a:pt x="0" y="29083"/>
                </a:lnTo>
                <a:lnTo>
                  <a:pt x="0" y="407543"/>
                </a:lnTo>
                <a:lnTo>
                  <a:pt x="2293" y="418911"/>
                </a:lnTo>
                <a:lnTo>
                  <a:pt x="8540" y="428196"/>
                </a:lnTo>
                <a:lnTo>
                  <a:pt x="17787" y="434457"/>
                </a:lnTo>
                <a:lnTo>
                  <a:pt x="29082" y="436753"/>
                </a:lnTo>
                <a:lnTo>
                  <a:pt x="407670" y="436753"/>
                </a:lnTo>
                <a:lnTo>
                  <a:pt x="418965" y="434457"/>
                </a:lnTo>
                <a:lnTo>
                  <a:pt x="428212" y="428196"/>
                </a:lnTo>
                <a:lnTo>
                  <a:pt x="434459" y="418911"/>
                </a:lnTo>
                <a:lnTo>
                  <a:pt x="436752" y="407543"/>
                </a:lnTo>
                <a:lnTo>
                  <a:pt x="436752" y="29083"/>
                </a:lnTo>
                <a:lnTo>
                  <a:pt x="434459" y="17787"/>
                </a:lnTo>
                <a:lnTo>
                  <a:pt x="428212" y="8540"/>
                </a:lnTo>
                <a:lnTo>
                  <a:pt x="418965" y="2293"/>
                </a:lnTo>
                <a:lnTo>
                  <a:pt x="40767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9"/>
          <p:cNvSpPr txBox="1"/>
          <p:nvPr/>
        </p:nvSpPr>
        <p:spPr>
          <a:xfrm>
            <a:off x="10107121" y="4625645"/>
            <a:ext cx="204600" cy="359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250">
                <a:solidFill>
                  <a:srgbClr val="161612"/>
                </a:solidFill>
                <a:latin typeface="Lucida Sans"/>
                <a:ea typeface="Lucida Sans"/>
                <a:cs typeface="Lucida Sans"/>
                <a:sym typeface="Lucida Sans"/>
              </a:rPr>
              <a:t>4</a:t>
            </a:r>
            <a:endParaRPr sz="2250">
              <a:latin typeface="Lucida Sans"/>
              <a:ea typeface="Lucida Sans"/>
              <a:cs typeface="Lucida Sans"/>
              <a:sym typeface="Lucida Sans"/>
            </a:endParaRPr>
          </a:p>
        </p:txBody>
      </p:sp>
      <p:sp>
        <p:nvSpPr>
          <p:cNvPr id="210" name="Google Shape;210;p19"/>
          <p:cNvSpPr txBox="1"/>
          <p:nvPr/>
        </p:nvSpPr>
        <p:spPr>
          <a:xfrm>
            <a:off x="10609026" y="4607434"/>
            <a:ext cx="3188400" cy="1257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900">
                <a:solidFill>
                  <a:srgbClr val="161612"/>
                </a:solidFill>
                <a:latin typeface="Lucida Sans"/>
                <a:ea typeface="Lucida Sans"/>
                <a:cs typeface="Lucida Sans"/>
                <a:sym typeface="Lucida Sans"/>
              </a:rPr>
              <a:t>Programmes de Fidélité</a:t>
            </a:r>
            <a:endParaRPr sz="1900">
              <a:latin typeface="Lucida Sans"/>
              <a:ea typeface="Lucida Sans"/>
              <a:cs typeface="Lucida Sans"/>
              <a:sym typeface="Lucida Sans"/>
            </a:endParaRPr>
          </a:p>
          <a:p>
            <a:pPr indent="0" lvl="0" marL="12700" marR="5080" rtl="0" algn="l">
              <a:lnSpc>
                <a:spcPct val="133300"/>
              </a:lnSpc>
              <a:spcBef>
                <a:spcPts val="830"/>
              </a:spcBef>
              <a:spcAft>
                <a:spcPts val="0"/>
              </a:spcAft>
              <a:buNone/>
            </a:pPr>
            <a:r>
              <a:rPr lang="en-US" sz="1500">
                <a:solidFill>
                  <a:srgbClr val="161612"/>
                </a:solidFill>
                <a:latin typeface="Calibri"/>
                <a:ea typeface="Calibri"/>
                <a:cs typeface="Calibri"/>
                <a:sym typeface="Calibri"/>
              </a:rPr>
              <a:t>Introduire des programmes de fidélité qui récompensent les familles et les couples selon leurs achats réguliers.</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899515" y="478464"/>
            <a:ext cx="12659400" cy="581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700">
                <a:latin typeface="Calibri"/>
                <a:ea typeface="Calibri"/>
                <a:cs typeface="Calibri"/>
                <a:sym typeface="Calibri"/>
              </a:rPr>
              <a:t>Stratégies Globales pour Améliorer l'Engagement</a:t>
            </a:r>
            <a:endParaRPr sz="3700">
              <a:latin typeface="Calibri"/>
              <a:ea typeface="Calibri"/>
              <a:cs typeface="Calibri"/>
              <a:sym typeface="Calibri"/>
            </a:endParaRPr>
          </a:p>
        </p:txBody>
      </p:sp>
      <p:sp>
        <p:nvSpPr>
          <p:cNvPr id="216" name="Google Shape;216;p20"/>
          <p:cNvSpPr txBox="1"/>
          <p:nvPr/>
        </p:nvSpPr>
        <p:spPr>
          <a:xfrm>
            <a:off x="2196210" y="2168144"/>
            <a:ext cx="9230995" cy="83121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Adaptation des Prix</a:t>
            </a:r>
            <a:endParaRPr sz="2150">
              <a:latin typeface="Lucida Sans"/>
              <a:ea typeface="Lucida Sans"/>
              <a:cs typeface="Lucida Sans"/>
              <a:sym typeface="Lucida Sans"/>
            </a:endParaRPr>
          </a:p>
          <a:p>
            <a:pPr indent="0" lvl="0" marL="12700" rtl="0" algn="l">
              <a:lnSpc>
                <a:spcPct val="100000"/>
              </a:lnSpc>
              <a:spcBef>
                <a:spcPts val="1605"/>
              </a:spcBef>
              <a:spcAft>
                <a:spcPts val="0"/>
              </a:spcAft>
              <a:buNone/>
            </a:pPr>
            <a:r>
              <a:rPr lang="en-US" sz="1800">
                <a:solidFill>
                  <a:srgbClr val="161612"/>
                </a:solidFill>
                <a:latin typeface="Calibri"/>
                <a:ea typeface="Calibri"/>
                <a:cs typeface="Calibri"/>
                <a:sym typeface="Calibri"/>
              </a:rPr>
              <a:t>Segmenter les prix et offrir des promotions spécifiques pour répondre aux besoins variés des clients.</a:t>
            </a:r>
            <a:endParaRPr sz="1800">
              <a:latin typeface="Calibri"/>
              <a:ea typeface="Calibri"/>
              <a:cs typeface="Calibri"/>
              <a:sym typeface="Calibri"/>
            </a:endParaRPr>
          </a:p>
        </p:txBody>
      </p:sp>
      <p:pic>
        <p:nvPicPr>
          <p:cNvPr id="217" name="Google Shape;217;p20"/>
          <p:cNvPicPr preferRelativeResize="0"/>
          <p:nvPr/>
        </p:nvPicPr>
        <p:blipFill rotWithShape="1">
          <a:blip r:embed="rId3">
            <a:alphaModFix/>
          </a:blip>
          <a:srcRect b="0" l="0" r="0" t="0"/>
          <a:stretch/>
        </p:blipFill>
        <p:spPr>
          <a:xfrm>
            <a:off x="773074" y="1974850"/>
            <a:ext cx="1104430" cy="5301297"/>
          </a:xfrm>
          <a:prstGeom prst="rect">
            <a:avLst/>
          </a:prstGeom>
          <a:noFill/>
          <a:ln>
            <a:noFill/>
          </a:ln>
        </p:spPr>
      </p:pic>
      <p:sp>
        <p:nvSpPr>
          <p:cNvPr id="218" name="Google Shape;218;p20"/>
          <p:cNvSpPr txBox="1"/>
          <p:nvPr/>
        </p:nvSpPr>
        <p:spPr>
          <a:xfrm>
            <a:off x="2196210" y="3935729"/>
            <a:ext cx="10066020" cy="8305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Ciblage des Couples et des Familles</a:t>
            </a:r>
            <a:endParaRPr sz="2150">
              <a:latin typeface="Lucida Sans"/>
              <a:ea typeface="Lucida Sans"/>
              <a:cs typeface="Lucida Sans"/>
              <a:sym typeface="Lucida Sans"/>
            </a:endParaRPr>
          </a:p>
          <a:p>
            <a:pPr indent="0" lvl="0" marL="12700" rtl="0" algn="l">
              <a:lnSpc>
                <a:spcPct val="100000"/>
              </a:lnSpc>
              <a:spcBef>
                <a:spcPts val="1605"/>
              </a:spcBef>
              <a:spcAft>
                <a:spcPts val="0"/>
              </a:spcAft>
              <a:buNone/>
            </a:pPr>
            <a:r>
              <a:rPr lang="en-US" sz="1800">
                <a:solidFill>
                  <a:srgbClr val="161612"/>
                </a:solidFill>
                <a:latin typeface="Calibri"/>
                <a:ea typeface="Calibri"/>
                <a:cs typeface="Calibri"/>
                <a:sym typeface="Calibri"/>
              </a:rPr>
              <a:t>Créer du contenu et des campagnes marketing spécifiques pour ces segments pour augmenter l'engagement.</a:t>
            </a:r>
            <a:endParaRPr sz="1800">
              <a:latin typeface="Calibri"/>
              <a:ea typeface="Calibri"/>
              <a:cs typeface="Calibri"/>
              <a:sym typeface="Calibri"/>
            </a:endParaRPr>
          </a:p>
        </p:txBody>
      </p:sp>
      <p:sp>
        <p:nvSpPr>
          <p:cNvPr id="219" name="Google Shape;219;p20"/>
          <p:cNvSpPr txBox="1"/>
          <p:nvPr/>
        </p:nvSpPr>
        <p:spPr>
          <a:xfrm>
            <a:off x="2196210" y="5703189"/>
            <a:ext cx="11569065" cy="11861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Stratégies d'Engagement</a:t>
            </a:r>
            <a:endParaRPr sz="2150">
              <a:latin typeface="Lucida Sans"/>
              <a:ea typeface="Lucida Sans"/>
              <a:cs typeface="Lucida Sans"/>
              <a:sym typeface="Lucida Sans"/>
            </a:endParaRPr>
          </a:p>
          <a:p>
            <a:pPr indent="0" lvl="0" marL="12700" marR="5080" rtl="0" algn="l">
              <a:lnSpc>
                <a:spcPct val="129399"/>
              </a:lnSpc>
              <a:spcBef>
                <a:spcPts val="969"/>
              </a:spcBef>
              <a:spcAft>
                <a:spcPts val="0"/>
              </a:spcAft>
              <a:buNone/>
            </a:pPr>
            <a:r>
              <a:rPr lang="en-US" sz="1800">
                <a:solidFill>
                  <a:srgbClr val="161612"/>
                </a:solidFill>
                <a:latin typeface="Calibri"/>
                <a:ea typeface="Calibri"/>
                <a:cs typeface="Calibri"/>
                <a:sym typeface="Calibri"/>
              </a:rPr>
              <a:t>Offrir des échantillons et développer des événements en magasin pour créer des expériences positives et renforcer l'image de marque.</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8"/>
          <p:cNvPicPr preferRelativeResize="0"/>
          <p:nvPr/>
        </p:nvPicPr>
        <p:blipFill rotWithShape="1">
          <a:blip r:embed="rId3">
            <a:alphaModFix/>
          </a:blip>
          <a:srcRect b="0" l="0" r="0" t="0"/>
          <a:stretch/>
        </p:blipFill>
        <p:spPr>
          <a:xfrm>
            <a:off x="0" y="0"/>
            <a:ext cx="5486399" cy="8229597"/>
          </a:xfrm>
          <a:prstGeom prst="rect">
            <a:avLst/>
          </a:prstGeom>
          <a:noFill/>
          <a:ln>
            <a:noFill/>
          </a:ln>
        </p:spPr>
      </p:pic>
      <p:sp>
        <p:nvSpPr>
          <p:cNvPr id="54" name="Google Shape;54;p8"/>
          <p:cNvSpPr txBox="1"/>
          <p:nvPr>
            <p:ph type="title"/>
          </p:nvPr>
        </p:nvSpPr>
        <p:spPr>
          <a:xfrm>
            <a:off x="868050" y="112750"/>
            <a:ext cx="15237900" cy="536100"/>
          </a:xfrm>
          <a:prstGeom prst="rect">
            <a:avLst/>
          </a:prstGeom>
          <a:noFill/>
          <a:ln>
            <a:noFill/>
          </a:ln>
        </p:spPr>
        <p:txBody>
          <a:bodyPr anchorCtr="0" anchor="t" bIns="0" lIns="0" spcFirstLastPara="1" rIns="0" wrap="square" tIns="12700">
            <a:spAutoFit/>
          </a:bodyPr>
          <a:lstStyle/>
          <a:p>
            <a:pPr indent="0" lvl="0" marL="4911725" marR="5080" rtl="0" algn="l">
              <a:lnSpc>
                <a:spcPct val="114500"/>
              </a:lnSpc>
              <a:spcBef>
                <a:spcPts val="0"/>
              </a:spcBef>
              <a:spcAft>
                <a:spcPts val="0"/>
              </a:spcAft>
              <a:buNone/>
            </a:pPr>
            <a:r>
              <a:rPr lang="en-US" sz="3400"/>
              <a:t>Source de données utilisée en l'analyse</a:t>
            </a:r>
            <a:endParaRPr sz="3400"/>
          </a:p>
        </p:txBody>
      </p:sp>
      <p:sp>
        <p:nvSpPr>
          <p:cNvPr id="55" name="Google Shape;55;p8"/>
          <p:cNvSpPr/>
          <p:nvPr/>
        </p:nvSpPr>
        <p:spPr>
          <a:xfrm>
            <a:off x="6094138" y="2433551"/>
            <a:ext cx="503554" cy="503554"/>
          </a:xfrm>
          <a:custGeom>
            <a:rect b="b" l="l" r="r" t="t"/>
            <a:pathLst>
              <a:path extrusionOk="0" h="503554" w="503554">
                <a:moveTo>
                  <a:pt x="469772" y="0"/>
                </a:moveTo>
                <a:lnTo>
                  <a:pt x="33527" y="0"/>
                </a:lnTo>
                <a:lnTo>
                  <a:pt x="20466" y="2649"/>
                </a:lnTo>
                <a:lnTo>
                  <a:pt x="9810" y="9858"/>
                </a:lnTo>
                <a:lnTo>
                  <a:pt x="2631" y="20520"/>
                </a:lnTo>
                <a:lnTo>
                  <a:pt x="0" y="33527"/>
                </a:lnTo>
                <a:lnTo>
                  <a:pt x="0" y="469773"/>
                </a:lnTo>
                <a:lnTo>
                  <a:pt x="2631" y="482834"/>
                </a:lnTo>
                <a:lnTo>
                  <a:pt x="9810" y="493490"/>
                </a:lnTo>
                <a:lnTo>
                  <a:pt x="20466" y="500669"/>
                </a:lnTo>
                <a:lnTo>
                  <a:pt x="33527" y="503300"/>
                </a:lnTo>
                <a:lnTo>
                  <a:pt x="469772" y="503300"/>
                </a:lnTo>
                <a:lnTo>
                  <a:pt x="482834" y="500669"/>
                </a:lnTo>
                <a:lnTo>
                  <a:pt x="493490" y="493490"/>
                </a:lnTo>
                <a:lnTo>
                  <a:pt x="500669" y="482834"/>
                </a:lnTo>
                <a:lnTo>
                  <a:pt x="503301" y="469773"/>
                </a:lnTo>
                <a:lnTo>
                  <a:pt x="503301" y="33527"/>
                </a:lnTo>
                <a:lnTo>
                  <a:pt x="500669" y="20520"/>
                </a:lnTo>
                <a:lnTo>
                  <a:pt x="493490" y="9858"/>
                </a:lnTo>
                <a:lnTo>
                  <a:pt x="482834" y="2649"/>
                </a:lnTo>
                <a:lnTo>
                  <a:pt x="469772"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8"/>
          <p:cNvSpPr txBox="1"/>
          <p:nvPr/>
        </p:nvSpPr>
        <p:spPr>
          <a:xfrm>
            <a:off x="6280446" y="2423011"/>
            <a:ext cx="1326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1</a:t>
            </a:r>
            <a:endParaRPr sz="2600">
              <a:latin typeface="Lucida Sans"/>
              <a:ea typeface="Lucida Sans"/>
              <a:cs typeface="Lucida Sans"/>
              <a:sym typeface="Lucida Sans"/>
            </a:endParaRPr>
          </a:p>
        </p:txBody>
      </p:sp>
      <p:sp>
        <p:nvSpPr>
          <p:cNvPr id="57" name="Google Shape;57;p8"/>
          <p:cNvSpPr txBox="1"/>
          <p:nvPr/>
        </p:nvSpPr>
        <p:spPr>
          <a:xfrm>
            <a:off x="6809020" y="2288232"/>
            <a:ext cx="2520300" cy="2053200"/>
          </a:xfrm>
          <a:prstGeom prst="rect">
            <a:avLst/>
          </a:prstGeom>
          <a:noFill/>
          <a:ln>
            <a:noFill/>
          </a:ln>
        </p:spPr>
        <p:txBody>
          <a:bodyPr anchorCtr="0" anchor="t" bIns="0" lIns="0" spcFirstLastPara="1" rIns="0" wrap="square" tIns="133350">
            <a:spAutoFit/>
          </a:bodyPr>
          <a:lstStyle/>
          <a:p>
            <a:pPr indent="0" lvl="0" marL="12700"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Profils des clients</a:t>
            </a:r>
            <a:endParaRPr sz="2200">
              <a:latin typeface="Lucida Sans"/>
              <a:ea typeface="Lucida Sans"/>
              <a:cs typeface="Lucida Sans"/>
              <a:sym typeface="Lucida Sans"/>
            </a:endParaRPr>
          </a:p>
          <a:p>
            <a:pPr indent="0" lvl="0" marL="12700" marR="5080" rtl="0" algn="l">
              <a:lnSpc>
                <a:spcPct val="97200"/>
              </a:lnSpc>
              <a:spcBef>
                <a:spcPts val="1120"/>
              </a:spcBef>
              <a:spcAft>
                <a:spcPts val="0"/>
              </a:spcAft>
              <a:buNone/>
            </a:pPr>
            <a:r>
              <a:rPr lang="en-US" sz="2400">
                <a:solidFill>
                  <a:srgbClr val="161612"/>
                </a:solidFill>
                <a:latin typeface="Calibri"/>
                <a:ea typeface="Calibri"/>
                <a:cs typeface="Calibri"/>
                <a:sym typeface="Calibri"/>
              </a:rPr>
              <a:t>Informations démographiques, habitudes d'achat et préférences.</a:t>
            </a:r>
            <a:endParaRPr sz="2400">
              <a:latin typeface="Calibri"/>
              <a:ea typeface="Calibri"/>
              <a:cs typeface="Calibri"/>
              <a:sym typeface="Calibri"/>
            </a:endParaRPr>
          </a:p>
        </p:txBody>
      </p:sp>
      <p:sp>
        <p:nvSpPr>
          <p:cNvPr id="58" name="Google Shape;58;p8"/>
          <p:cNvSpPr/>
          <p:nvPr/>
        </p:nvSpPr>
        <p:spPr>
          <a:xfrm>
            <a:off x="9995069" y="2357351"/>
            <a:ext cx="503554" cy="503554"/>
          </a:xfrm>
          <a:custGeom>
            <a:rect b="b" l="l" r="r" t="t"/>
            <a:pathLst>
              <a:path extrusionOk="0" h="503554" w="503554">
                <a:moveTo>
                  <a:pt x="469773" y="0"/>
                </a:moveTo>
                <a:lnTo>
                  <a:pt x="33654" y="0"/>
                </a:lnTo>
                <a:lnTo>
                  <a:pt x="20574" y="2649"/>
                </a:lnTo>
                <a:lnTo>
                  <a:pt x="9874" y="9858"/>
                </a:lnTo>
                <a:lnTo>
                  <a:pt x="2651" y="20520"/>
                </a:lnTo>
                <a:lnTo>
                  <a:pt x="0" y="33527"/>
                </a:lnTo>
                <a:lnTo>
                  <a:pt x="0" y="469773"/>
                </a:lnTo>
                <a:lnTo>
                  <a:pt x="2651" y="482834"/>
                </a:lnTo>
                <a:lnTo>
                  <a:pt x="9874" y="493490"/>
                </a:lnTo>
                <a:lnTo>
                  <a:pt x="20574" y="500669"/>
                </a:lnTo>
                <a:lnTo>
                  <a:pt x="33654" y="503300"/>
                </a:lnTo>
                <a:lnTo>
                  <a:pt x="469773" y="503300"/>
                </a:lnTo>
                <a:lnTo>
                  <a:pt x="482834" y="500669"/>
                </a:lnTo>
                <a:lnTo>
                  <a:pt x="493490" y="493490"/>
                </a:lnTo>
                <a:lnTo>
                  <a:pt x="500669" y="482834"/>
                </a:lnTo>
                <a:lnTo>
                  <a:pt x="503300" y="469773"/>
                </a:lnTo>
                <a:lnTo>
                  <a:pt x="503300" y="33527"/>
                </a:lnTo>
                <a:lnTo>
                  <a:pt x="500669" y="20520"/>
                </a:lnTo>
                <a:lnTo>
                  <a:pt x="493490" y="9858"/>
                </a:lnTo>
                <a:lnTo>
                  <a:pt x="482834" y="2649"/>
                </a:lnTo>
                <a:lnTo>
                  <a:pt x="469773"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p8"/>
          <p:cNvSpPr txBox="1"/>
          <p:nvPr/>
        </p:nvSpPr>
        <p:spPr>
          <a:xfrm>
            <a:off x="10140484" y="2346811"/>
            <a:ext cx="2145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2</a:t>
            </a:r>
            <a:endParaRPr sz="2600">
              <a:latin typeface="Lucida Sans"/>
              <a:ea typeface="Lucida Sans"/>
              <a:cs typeface="Lucida Sans"/>
              <a:sym typeface="Lucida Sans"/>
            </a:endParaRPr>
          </a:p>
        </p:txBody>
      </p:sp>
      <p:sp>
        <p:nvSpPr>
          <p:cNvPr id="60" name="Google Shape;60;p8"/>
          <p:cNvSpPr txBox="1"/>
          <p:nvPr/>
        </p:nvSpPr>
        <p:spPr>
          <a:xfrm>
            <a:off x="10710460" y="2312673"/>
            <a:ext cx="2545800" cy="2303400"/>
          </a:xfrm>
          <a:prstGeom prst="rect">
            <a:avLst/>
          </a:prstGeom>
          <a:noFill/>
          <a:ln>
            <a:noFill/>
          </a:ln>
        </p:spPr>
        <p:txBody>
          <a:bodyPr anchorCtr="0" anchor="t" bIns="0" lIns="0" spcFirstLastPara="1" rIns="0" wrap="square" tIns="12700">
            <a:spAutoFit/>
          </a:bodyPr>
          <a:lstStyle/>
          <a:p>
            <a:pPr indent="0" lvl="0" marL="12700" marR="513715" rtl="0" algn="l">
              <a:lnSpc>
                <a:spcPct val="105900"/>
              </a:lnSpc>
              <a:spcBef>
                <a:spcPts val="0"/>
              </a:spcBef>
              <a:spcAft>
                <a:spcPts val="0"/>
              </a:spcAft>
              <a:buNone/>
            </a:pPr>
            <a:r>
              <a:rPr lang="en-US" sz="2200">
                <a:solidFill>
                  <a:srgbClr val="161612"/>
                </a:solidFill>
                <a:latin typeface="Lucida Sans"/>
                <a:ea typeface="Lucida Sans"/>
                <a:cs typeface="Lucida Sans"/>
                <a:sym typeface="Lucida Sans"/>
              </a:rPr>
              <a:t>Préférences de produits</a:t>
            </a:r>
            <a:endParaRPr sz="2200">
              <a:latin typeface="Lucida Sans"/>
              <a:ea typeface="Lucida Sans"/>
              <a:cs typeface="Lucida Sans"/>
              <a:sym typeface="Lucida Sans"/>
            </a:endParaRPr>
          </a:p>
          <a:p>
            <a:pPr indent="0" lvl="0" marL="12700" marR="5080" rtl="0" algn="l">
              <a:lnSpc>
                <a:spcPct val="97100"/>
              </a:lnSpc>
              <a:spcBef>
                <a:spcPts val="1080"/>
              </a:spcBef>
              <a:spcAft>
                <a:spcPts val="0"/>
              </a:spcAft>
              <a:buNone/>
            </a:pPr>
            <a:r>
              <a:rPr lang="en-US" sz="2400">
                <a:solidFill>
                  <a:srgbClr val="161612"/>
                </a:solidFill>
                <a:latin typeface="Calibri"/>
                <a:ea typeface="Calibri"/>
                <a:cs typeface="Calibri"/>
                <a:sym typeface="Calibri"/>
              </a:rPr>
              <a:t>Types de produits achetés, fréquence d'achat et dépenses.</a:t>
            </a:r>
            <a:endParaRPr sz="2400">
              <a:latin typeface="Calibri"/>
              <a:ea typeface="Calibri"/>
              <a:cs typeface="Calibri"/>
              <a:sym typeface="Calibri"/>
            </a:endParaRPr>
          </a:p>
        </p:txBody>
      </p:sp>
      <p:sp>
        <p:nvSpPr>
          <p:cNvPr id="61" name="Google Shape;61;p8"/>
          <p:cNvSpPr/>
          <p:nvPr/>
        </p:nvSpPr>
        <p:spPr>
          <a:xfrm>
            <a:off x="6094138" y="4824200"/>
            <a:ext cx="503554" cy="503554"/>
          </a:xfrm>
          <a:custGeom>
            <a:rect b="b" l="l" r="r" t="t"/>
            <a:pathLst>
              <a:path extrusionOk="0" h="503554" w="503554">
                <a:moveTo>
                  <a:pt x="469772" y="0"/>
                </a:moveTo>
                <a:lnTo>
                  <a:pt x="33527" y="0"/>
                </a:lnTo>
                <a:lnTo>
                  <a:pt x="20466" y="2649"/>
                </a:lnTo>
                <a:lnTo>
                  <a:pt x="9810" y="9858"/>
                </a:lnTo>
                <a:lnTo>
                  <a:pt x="2631" y="20520"/>
                </a:lnTo>
                <a:lnTo>
                  <a:pt x="0" y="33527"/>
                </a:lnTo>
                <a:lnTo>
                  <a:pt x="0" y="469773"/>
                </a:lnTo>
                <a:lnTo>
                  <a:pt x="2631" y="482834"/>
                </a:lnTo>
                <a:lnTo>
                  <a:pt x="9810" y="493490"/>
                </a:lnTo>
                <a:lnTo>
                  <a:pt x="20466" y="500669"/>
                </a:lnTo>
                <a:lnTo>
                  <a:pt x="33527" y="503300"/>
                </a:lnTo>
                <a:lnTo>
                  <a:pt x="469772" y="503300"/>
                </a:lnTo>
                <a:lnTo>
                  <a:pt x="482834" y="500669"/>
                </a:lnTo>
                <a:lnTo>
                  <a:pt x="493490" y="493490"/>
                </a:lnTo>
                <a:lnTo>
                  <a:pt x="500669" y="482834"/>
                </a:lnTo>
                <a:lnTo>
                  <a:pt x="503301" y="469773"/>
                </a:lnTo>
                <a:lnTo>
                  <a:pt x="503301" y="33527"/>
                </a:lnTo>
                <a:lnTo>
                  <a:pt x="500669" y="20520"/>
                </a:lnTo>
                <a:lnTo>
                  <a:pt x="493490" y="9858"/>
                </a:lnTo>
                <a:lnTo>
                  <a:pt x="482834" y="2649"/>
                </a:lnTo>
                <a:lnTo>
                  <a:pt x="469772"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 name="Google Shape;62;p8"/>
          <p:cNvSpPr txBox="1"/>
          <p:nvPr/>
        </p:nvSpPr>
        <p:spPr>
          <a:xfrm>
            <a:off x="6235996" y="4814166"/>
            <a:ext cx="2217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3</a:t>
            </a:r>
            <a:endParaRPr sz="2600">
              <a:latin typeface="Lucida Sans"/>
              <a:ea typeface="Lucida Sans"/>
              <a:cs typeface="Lucida Sans"/>
              <a:sym typeface="Lucida Sans"/>
            </a:endParaRPr>
          </a:p>
        </p:txBody>
      </p:sp>
      <p:sp>
        <p:nvSpPr>
          <p:cNvPr id="63" name="Google Shape;63;p8"/>
          <p:cNvSpPr txBox="1"/>
          <p:nvPr/>
        </p:nvSpPr>
        <p:spPr>
          <a:xfrm>
            <a:off x="6809020" y="4780029"/>
            <a:ext cx="2966100" cy="2304900"/>
          </a:xfrm>
          <a:prstGeom prst="rect">
            <a:avLst/>
          </a:prstGeom>
          <a:noFill/>
          <a:ln>
            <a:noFill/>
          </a:ln>
        </p:spPr>
        <p:txBody>
          <a:bodyPr anchorCtr="0" anchor="t" bIns="0" lIns="0" spcFirstLastPara="1" rIns="0" wrap="square" tIns="12700">
            <a:spAutoFit/>
          </a:bodyPr>
          <a:lstStyle/>
          <a:p>
            <a:pPr indent="0" lvl="0" marL="12700" marR="355600" rtl="0" algn="l">
              <a:lnSpc>
                <a:spcPct val="105900"/>
              </a:lnSpc>
              <a:spcBef>
                <a:spcPts val="0"/>
              </a:spcBef>
              <a:spcAft>
                <a:spcPts val="0"/>
              </a:spcAft>
              <a:buNone/>
            </a:pPr>
            <a:r>
              <a:rPr lang="en-US" sz="2200">
                <a:solidFill>
                  <a:srgbClr val="161612"/>
                </a:solidFill>
                <a:latin typeface="Lucida Sans"/>
                <a:ea typeface="Lucida Sans"/>
                <a:cs typeface="Lucida Sans"/>
                <a:sym typeface="Lucida Sans"/>
              </a:rPr>
              <a:t>Succès/échecs des campagnes</a:t>
            </a:r>
            <a:endParaRPr sz="2200">
              <a:latin typeface="Lucida Sans"/>
              <a:ea typeface="Lucida Sans"/>
              <a:cs typeface="Lucida Sans"/>
              <a:sym typeface="Lucida Sans"/>
            </a:endParaRPr>
          </a:p>
          <a:p>
            <a:pPr indent="0" lvl="0" marL="12700" marR="5080" rtl="0" algn="l">
              <a:lnSpc>
                <a:spcPct val="97200"/>
              </a:lnSpc>
              <a:spcBef>
                <a:spcPts val="1080"/>
              </a:spcBef>
              <a:spcAft>
                <a:spcPts val="0"/>
              </a:spcAft>
              <a:buNone/>
            </a:pPr>
            <a:r>
              <a:rPr lang="en-US" sz="2400">
                <a:solidFill>
                  <a:srgbClr val="161612"/>
                </a:solidFill>
                <a:latin typeface="Calibri"/>
                <a:ea typeface="Calibri"/>
                <a:cs typeface="Calibri"/>
                <a:sym typeface="Calibri"/>
              </a:rPr>
              <a:t>Taux de conversion, taux d'ouverture et taux de clics pour les campagnes marketing.</a:t>
            </a:r>
            <a:endParaRPr sz="2400">
              <a:latin typeface="Calibri"/>
              <a:ea typeface="Calibri"/>
              <a:cs typeface="Calibri"/>
              <a:sym typeface="Calibri"/>
            </a:endParaRPr>
          </a:p>
        </p:txBody>
      </p:sp>
      <p:sp>
        <p:nvSpPr>
          <p:cNvPr id="64" name="Google Shape;64;p8"/>
          <p:cNvSpPr/>
          <p:nvPr/>
        </p:nvSpPr>
        <p:spPr>
          <a:xfrm>
            <a:off x="9995069" y="4824200"/>
            <a:ext cx="503554" cy="503554"/>
          </a:xfrm>
          <a:custGeom>
            <a:rect b="b" l="l" r="r" t="t"/>
            <a:pathLst>
              <a:path extrusionOk="0" h="503554" w="503554">
                <a:moveTo>
                  <a:pt x="469773" y="0"/>
                </a:moveTo>
                <a:lnTo>
                  <a:pt x="33654" y="0"/>
                </a:lnTo>
                <a:lnTo>
                  <a:pt x="20574" y="2649"/>
                </a:lnTo>
                <a:lnTo>
                  <a:pt x="9874" y="9858"/>
                </a:lnTo>
                <a:lnTo>
                  <a:pt x="2651" y="20520"/>
                </a:lnTo>
                <a:lnTo>
                  <a:pt x="0" y="33527"/>
                </a:lnTo>
                <a:lnTo>
                  <a:pt x="0" y="469773"/>
                </a:lnTo>
                <a:lnTo>
                  <a:pt x="2651" y="482834"/>
                </a:lnTo>
                <a:lnTo>
                  <a:pt x="9874" y="493490"/>
                </a:lnTo>
                <a:lnTo>
                  <a:pt x="20574" y="500669"/>
                </a:lnTo>
                <a:lnTo>
                  <a:pt x="33654" y="503300"/>
                </a:lnTo>
                <a:lnTo>
                  <a:pt x="469773" y="503300"/>
                </a:lnTo>
                <a:lnTo>
                  <a:pt x="482834" y="500669"/>
                </a:lnTo>
                <a:lnTo>
                  <a:pt x="493490" y="493490"/>
                </a:lnTo>
                <a:lnTo>
                  <a:pt x="500669" y="482834"/>
                </a:lnTo>
                <a:lnTo>
                  <a:pt x="503300" y="469773"/>
                </a:lnTo>
                <a:lnTo>
                  <a:pt x="503300" y="33527"/>
                </a:lnTo>
                <a:lnTo>
                  <a:pt x="500669" y="20520"/>
                </a:lnTo>
                <a:lnTo>
                  <a:pt x="493490" y="9858"/>
                </a:lnTo>
                <a:lnTo>
                  <a:pt x="482834" y="2649"/>
                </a:lnTo>
                <a:lnTo>
                  <a:pt x="469773"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 name="Google Shape;65;p8"/>
          <p:cNvSpPr txBox="1"/>
          <p:nvPr/>
        </p:nvSpPr>
        <p:spPr>
          <a:xfrm>
            <a:off x="10130959" y="4814166"/>
            <a:ext cx="2319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4</a:t>
            </a:r>
            <a:endParaRPr sz="2600">
              <a:latin typeface="Lucida Sans"/>
              <a:ea typeface="Lucida Sans"/>
              <a:cs typeface="Lucida Sans"/>
              <a:sym typeface="Lucida Sans"/>
            </a:endParaRPr>
          </a:p>
        </p:txBody>
      </p:sp>
      <p:sp>
        <p:nvSpPr>
          <p:cNvPr id="66" name="Google Shape;66;p8"/>
          <p:cNvSpPr txBox="1"/>
          <p:nvPr/>
        </p:nvSpPr>
        <p:spPr>
          <a:xfrm>
            <a:off x="10710460" y="4780029"/>
            <a:ext cx="2921100" cy="3342000"/>
          </a:xfrm>
          <a:prstGeom prst="rect">
            <a:avLst/>
          </a:prstGeom>
          <a:noFill/>
          <a:ln>
            <a:noFill/>
          </a:ln>
        </p:spPr>
        <p:txBody>
          <a:bodyPr anchorCtr="0" anchor="t" bIns="0" lIns="0" spcFirstLastPara="1" rIns="0" wrap="square" tIns="12700">
            <a:spAutoFit/>
          </a:bodyPr>
          <a:lstStyle/>
          <a:p>
            <a:pPr indent="0" lvl="0" marL="12700" marR="638175"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Performance des canaux</a:t>
            </a:r>
            <a:endParaRPr sz="2200">
              <a:latin typeface="Lucida Sans"/>
              <a:ea typeface="Lucida Sans"/>
              <a:cs typeface="Lucida Sans"/>
              <a:sym typeface="Lucida Sans"/>
            </a:endParaRPr>
          </a:p>
          <a:p>
            <a:pPr indent="0" lvl="0" marL="12700" marR="5080" rtl="0" algn="l">
              <a:lnSpc>
                <a:spcPct val="97200"/>
              </a:lnSpc>
              <a:spcBef>
                <a:spcPts val="1080"/>
              </a:spcBef>
              <a:spcAft>
                <a:spcPts val="0"/>
              </a:spcAft>
              <a:buNone/>
            </a:pPr>
            <a:r>
              <a:rPr lang="en-US" sz="2400">
                <a:solidFill>
                  <a:srgbClr val="161612"/>
                </a:solidFill>
                <a:latin typeface="Calibri"/>
                <a:ea typeface="Calibri"/>
                <a:cs typeface="Calibri"/>
                <a:sym typeface="Calibri"/>
              </a:rPr>
              <a:t>Résultats des campagnes sur différents canaux, tels que le marketing par email, les médias sociaux et les bannièr</a:t>
            </a:r>
            <a:r>
              <a:rPr lang="en-US" sz="2400" u="sng">
                <a:solidFill>
                  <a:schemeClr val="hlink"/>
                </a:solidFill>
                <a:latin typeface="Calibri"/>
                <a:ea typeface="Calibri"/>
                <a:cs typeface="Calibri"/>
                <a:sym typeface="Calibri"/>
                <a:hlinkClick r:id="rId4"/>
              </a:rPr>
              <a:t>es</a:t>
            </a:r>
            <a:endParaRPr sz="2400">
              <a:latin typeface="Calibri"/>
              <a:ea typeface="Calibri"/>
              <a:cs typeface="Calibri"/>
              <a:sym typeface="Calibri"/>
            </a:endParaRPr>
          </a:p>
        </p:txBody>
      </p:sp>
      <p:sp>
        <p:nvSpPr>
          <p:cNvPr id="67" name="Google Shape;67;p8"/>
          <p:cNvSpPr txBox="1"/>
          <p:nvPr/>
        </p:nvSpPr>
        <p:spPr>
          <a:xfrm>
            <a:off x="5884725" y="1003325"/>
            <a:ext cx="7121100" cy="7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u="sng">
                <a:solidFill>
                  <a:srgbClr val="009384"/>
                </a:solidFill>
                <a:latin typeface="Calibri"/>
                <a:ea typeface="Calibri"/>
                <a:cs typeface="Calibri"/>
                <a:sym typeface="Calibri"/>
                <a:hlinkClick r:id="rId5">
                  <a:extLst>
                    <a:ext uri="{A12FA001-AC4F-418D-AE19-62706E023703}">
                      <ahyp:hlinkClr val="tx"/>
                    </a:ext>
                  </a:extLst>
                </a:hlinkClick>
              </a:rPr>
              <a:t>Kaggle</a:t>
            </a:r>
            <a:r>
              <a:rPr lang="en-US" sz="2100">
                <a:solidFill>
                  <a:srgbClr val="161612"/>
                </a:solidFill>
                <a:latin typeface="Calibri"/>
                <a:ea typeface="Calibri"/>
                <a:cs typeface="Calibri"/>
                <a:sym typeface="Calibri"/>
              </a:rPr>
              <a:t> -</a:t>
            </a:r>
            <a:r>
              <a:rPr lang="en-US" sz="2100" u="sng">
                <a:solidFill>
                  <a:schemeClr val="hlink"/>
                </a:solidFill>
                <a:latin typeface="Calibri"/>
                <a:ea typeface="Calibri"/>
                <a:cs typeface="Calibri"/>
                <a:sym typeface="Calibri"/>
                <a:hlinkClick r:id="rId6"/>
              </a:rPr>
              <a:t>https://www.kaggle.com/datasets/jackdaoud/marketing-data</a:t>
            </a:r>
            <a:endParaRPr sz="2100">
              <a:latin typeface="Calibri"/>
              <a:ea typeface="Calibri"/>
              <a:cs typeface="Calibri"/>
              <a:sym typeface="Calibri"/>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161612"/>
              </a:solidFill>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9"/>
          <p:cNvGrpSpPr/>
          <p:nvPr/>
        </p:nvGrpSpPr>
        <p:grpSpPr>
          <a:xfrm>
            <a:off x="11613388" y="2282825"/>
            <a:ext cx="2724785" cy="4522470"/>
            <a:chOff x="11613388" y="2282825"/>
            <a:chExt cx="2724785" cy="4522470"/>
          </a:xfrm>
        </p:grpSpPr>
        <p:sp>
          <p:nvSpPr>
            <p:cNvPr id="73" name="Google Shape;73;p9"/>
            <p:cNvSpPr/>
            <p:nvPr/>
          </p:nvSpPr>
          <p:spPr>
            <a:xfrm>
              <a:off x="11613388" y="2282825"/>
              <a:ext cx="2724785" cy="4522470"/>
            </a:xfrm>
            <a:custGeom>
              <a:rect b="b" l="l" r="r" t="t"/>
              <a:pathLst>
                <a:path extrusionOk="0" h="4522470" w="2724784">
                  <a:moveTo>
                    <a:pt x="2270379" y="0"/>
                  </a:moveTo>
                  <a:lnTo>
                    <a:pt x="454025" y="0"/>
                  </a:lnTo>
                  <a:lnTo>
                    <a:pt x="407612" y="2344"/>
                  </a:lnTo>
                  <a:lnTo>
                    <a:pt x="362538" y="9226"/>
                  </a:lnTo>
                  <a:lnTo>
                    <a:pt x="319031" y="20417"/>
                  </a:lnTo>
                  <a:lnTo>
                    <a:pt x="277320" y="35688"/>
                  </a:lnTo>
                  <a:lnTo>
                    <a:pt x="237633" y="54812"/>
                  </a:lnTo>
                  <a:lnTo>
                    <a:pt x="200198" y="77561"/>
                  </a:lnTo>
                  <a:lnTo>
                    <a:pt x="165244" y="103705"/>
                  </a:lnTo>
                  <a:lnTo>
                    <a:pt x="133000" y="133016"/>
                  </a:lnTo>
                  <a:lnTo>
                    <a:pt x="103694" y="165267"/>
                  </a:lnTo>
                  <a:lnTo>
                    <a:pt x="77554" y="200229"/>
                  </a:lnTo>
                  <a:lnTo>
                    <a:pt x="54809" y="237674"/>
                  </a:lnTo>
                  <a:lnTo>
                    <a:pt x="35687" y="277373"/>
                  </a:lnTo>
                  <a:lnTo>
                    <a:pt x="20416" y="319099"/>
                  </a:lnTo>
                  <a:lnTo>
                    <a:pt x="9226" y="362623"/>
                  </a:lnTo>
                  <a:lnTo>
                    <a:pt x="2344" y="407716"/>
                  </a:lnTo>
                  <a:lnTo>
                    <a:pt x="0" y="454151"/>
                  </a:lnTo>
                  <a:lnTo>
                    <a:pt x="0" y="4068191"/>
                  </a:lnTo>
                  <a:lnTo>
                    <a:pt x="2344" y="4114626"/>
                  </a:lnTo>
                  <a:lnTo>
                    <a:pt x="9226" y="4159719"/>
                  </a:lnTo>
                  <a:lnTo>
                    <a:pt x="20416" y="4203243"/>
                  </a:lnTo>
                  <a:lnTo>
                    <a:pt x="35686" y="4244969"/>
                  </a:lnTo>
                  <a:lnTo>
                    <a:pt x="54809" y="4284668"/>
                  </a:lnTo>
                  <a:lnTo>
                    <a:pt x="77554" y="4322113"/>
                  </a:lnTo>
                  <a:lnTo>
                    <a:pt x="103694" y="4357075"/>
                  </a:lnTo>
                  <a:lnTo>
                    <a:pt x="133000" y="4389326"/>
                  </a:lnTo>
                  <a:lnTo>
                    <a:pt x="165244" y="4418637"/>
                  </a:lnTo>
                  <a:lnTo>
                    <a:pt x="200198" y="4444781"/>
                  </a:lnTo>
                  <a:lnTo>
                    <a:pt x="237633" y="4467530"/>
                  </a:lnTo>
                  <a:lnTo>
                    <a:pt x="277320" y="4486654"/>
                  </a:lnTo>
                  <a:lnTo>
                    <a:pt x="319031" y="4501925"/>
                  </a:lnTo>
                  <a:lnTo>
                    <a:pt x="362538" y="4513116"/>
                  </a:lnTo>
                  <a:lnTo>
                    <a:pt x="407612" y="4519998"/>
                  </a:lnTo>
                  <a:lnTo>
                    <a:pt x="454025" y="4522343"/>
                  </a:lnTo>
                  <a:lnTo>
                    <a:pt x="2270379" y="4522343"/>
                  </a:lnTo>
                  <a:lnTo>
                    <a:pt x="2316814" y="4519998"/>
                  </a:lnTo>
                  <a:lnTo>
                    <a:pt x="2361907" y="4513116"/>
                  </a:lnTo>
                  <a:lnTo>
                    <a:pt x="2405431" y="4501925"/>
                  </a:lnTo>
                  <a:lnTo>
                    <a:pt x="2447157" y="4486654"/>
                  </a:lnTo>
                  <a:lnTo>
                    <a:pt x="2486856" y="4467530"/>
                  </a:lnTo>
                  <a:lnTo>
                    <a:pt x="2524301" y="4444781"/>
                  </a:lnTo>
                  <a:lnTo>
                    <a:pt x="2559263" y="4418637"/>
                  </a:lnTo>
                  <a:lnTo>
                    <a:pt x="2591514" y="4389326"/>
                  </a:lnTo>
                  <a:lnTo>
                    <a:pt x="2620825" y="4357075"/>
                  </a:lnTo>
                  <a:lnTo>
                    <a:pt x="2646969" y="4322113"/>
                  </a:lnTo>
                  <a:lnTo>
                    <a:pt x="2669718" y="4284668"/>
                  </a:lnTo>
                  <a:lnTo>
                    <a:pt x="2688842" y="4244969"/>
                  </a:lnTo>
                  <a:lnTo>
                    <a:pt x="2704113" y="4203243"/>
                  </a:lnTo>
                  <a:lnTo>
                    <a:pt x="2715304" y="4159719"/>
                  </a:lnTo>
                  <a:lnTo>
                    <a:pt x="2722186" y="4114626"/>
                  </a:lnTo>
                  <a:lnTo>
                    <a:pt x="2724530" y="4068191"/>
                  </a:lnTo>
                  <a:lnTo>
                    <a:pt x="2724530" y="454151"/>
                  </a:lnTo>
                  <a:lnTo>
                    <a:pt x="2722186" y="407716"/>
                  </a:lnTo>
                  <a:lnTo>
                    <a:pt x="2715304" y="362623"/>
                  </a:lnTo>
                  <a:lnTo>
                    <a:pt x="2704113" y="319099"/>
                  </a:lnTo>
                  <a:lnTo>
                    <a:pt x="2688842" y="277373"/>
                  </a:lnTo>
                  <a:lnTo>
                    <a:pt x="2669718" y="237674"/>
                  </a:lnTo>
                  <a:lnTo>
                    <a:pt x="2646969" y="200229"/>
                  </a:lnTo>
                  <a:lnTo>
                    <a:pt x="2620825" y="165267"/>
                  </a:lnTo>
                  <a:lnTo>
                    <a:pt x="2591514" y="133016"/>
                  </a:lnTo>
                  <a:lnTo>
                    <a:pt x="2559263" y="103705"/>
                  </a:lnTo>
                  <a:lnTo>
                    <a:pt x="2524301" y="77561"/>
                  </a:lnTo>
                  <a:lnTo>
                    <a:pt x="2486856" y="54812"/>
                  </a:lnTo>
                  <a:lnTo>
                    <a:pt x="2447157" y="35688"/>
                  </a:lnTo>
                  <a:lnTo>
                    <a:pt x="2405431" y="20417"/>
                  </a:lnTo>
                  <a:lnTo>
                    <a:pt x="2361907" y="9226"/>
                  </a:lnTo>
                  <a:lnTo>
                    <a:pt x="2316814" y="2344"/>
                  </a:lnTo>
                  <a:lnTo>
                    <a:pt x="2270379" y="0"/>
                  </a:lnTo>
                  <a:close/>
                </a:path>
              </a:pathLst>
            </a:custGeom>
            <a:solidFill>
              <a:srgbClr val="E1EF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9"/>
            <p:cNvSpPr/>
            <p:nvPr/>
          </p:nvSpPr>
          <p:spPr>
            <a:xfrm>
              <a:off x="11613388" y="2282825"/>
              <a:ext cx="2724785" cy="4522470"/>
            </a:xfrm>
            <a:custGeom>
              <a:rect b="b" l="l" r="r" t="t"/>
              <a:pathLst>
                <a:path extrusionOk="0" h="4522470" w="2724784">
                  <a:moveTo>
                    <a:pt x="0" y="454151"/>
                  </a:moveTo>
                  <a:lnTo>
                    <a:pt x="2344" y="407716"/>
                  </a:lnTo>
                  <a:lnTo>
                    <a:pt x="9226" y="362623"/>
                  </a:lnTo>
                  <a:lnTo>
                    <a:pt x="20416" y="319099"/>
                  </a:lnTo>
                  <a:lnTo>
                    <a:pt x="35687" y="277373"/>
                  </a:lnTo>
                  <a:lnTo>
                    <a:pt x="54809" y="237674"/>
                  </a:lnTo>
                  <a:lnTo>
                    <a:pt x="77554" y="200229"/>
                  </a:lnTo>
                  <a:lnTo>
                    <a:pt x="103694" y="165267"/>
                  </a:lnTo>
                  <a:lnTo>
                    <a:pt x="133000" y="133016"/>
                  </a:lnTo>
                  <a:lnTo>
                    <a:pt x="165244" y="103705"/>
                  </a:lnTo>
                  <a:lnTo>
                    <a:pt x="200198" y="77561"/>
                  </a:lnTo>
                  <a:lnTo>
                    <a:pt x="237633" y="54812"/>
                  </a:lnTo>
                  <a:lnTo>
                    <a:pt x="277320" y="35688"/>
                  </a:lnTo>
                  <a:lnTo>
                    <a:pt x="319031" y="20417"/>
                  </a:lnTo>
                  <a:lnTo>
                    <a:pt x="362538" y="9226"/>
                  </a:lnTo>
                  <a:lnTo>
                    <a:pt x="407612" y="2344"/>
                  </a:lnTo>
                  <a:lnTo>
                    <a:pt x="454025" y="0"/>
                  </a:lnTo>
                  <a:lnTo>
                    <a:pt x="2270379" y="0"/>
                  </a:lnTo>
                  <a:lnTo>
                    <a:pt x="2316814" y="2344"/>
                  </a:lnTo>
                  <a:lnTo>
                    <a:pt x="2361907" y="9226"/>
                  </a:lnTo>
                  <a:lnTo>
                    <a:pt x="2405431" y="20417"/>
                  </a:lnTo>
                  <a:lnTo>
                    <a:pt x="2447157" y="35688"/>
                  </a:lnTo>
                  <a:lnTo>
                    <a:pt x="2486856" y="54812"/>
                  </a:lnTo>
                  <a:lnTo>
                    <a:pt x="2524301" y="77561"/>
                  </a:lnTo>
                  <a:lnTo>
                    <a:pt x="2559263" y="103705"/>
                  </a:lnTo>
                  <a:lnTo>
                    <a:pt x="2591514" y="133016"/>
                  </a:lnTo>
                  <a:lnTo>
                    <a:pt x="2620825" y="165267"/>
                  </a:lnTo>
                  <a:lnTo>
                    <a:pt x="2646969" y="200229"/>
                  </a:lnTo>
                  <a:lnTo>
                    <a:pt x="2669718" y="237674"/>
                  </a:lnTo>
                  <a:lnTo>
                    <a:pt x="2688842" y="277373"/>
                  </a:lnTo>
                  <a:lnTo>
                    <a:pt x="2704113" y="319099"/>
                  </a:lnTo>
                  <a:lnTo>
                    <a:pt x="2715304" y="362623"/>
                  </a:lnTo>
                  <a:lnTo>
                    <a:pt x="2722186" y="407716"/>
                  </a:lnTo>
                  <a:lnTo>
                    <a:pt x="2724530" y="454151"/>
                  </a:lnTo>
                  <a:lnTo>
                    <a:pt x="2724530" y="4068191"/>
                  </a:lnTo>
                  <a:lnTo>
                    <a:pt x="2722186" y="4114626"/>
                  </a:lnTo>
                  <a:lnTo>
                    <a:pt x="2715304" y="4159719"/>
                  </a:lnTo>
                  <a:lnTo>
                    <a:pt x="2704113" y="4203243"/>
                  </a:lnTo>
                  <a:lnTo>
                    <a:pt x="2688842" y="4244969"/>
                  </a:lnTo>
                  <a:lnTo>
                    <a:pt x="2669718" y="4284668"/>
                  </a:lnTo>
                  <a:lnTo>
                    <a:pt x="2646969" y="4322113"/>
                  </a:lnTo>
                  <a:lnTo>
                    <a:pt x="2620825" y="4357075"/>
                  </a:lnTo>
                  <a:lnTo>
                    <a:pt x="2591514" y="4389326"/>
                  </a:lnTo>
                  <a:lnTo>
                    <a:pt x="2559263" y="4418637"/>
                  </a:lnTo>
                  <a:lnTo>
                    <a:pt x="2524301" y="4444781"/>
                  </a:lnTo>
                  <a:lnTo>
                    <a:pt x="2486856" y="4467530"/>
                  </a:lnTo>
                  <a:lnTo>
                    <a:pt x="2447157" y="4486654"/>
                  </a:lnTo>
                  <a:lnTo>
                    <a:pt x="2405431" y="4501925"/>
                  </a:lnTo>
                  <a:lnTo>
                    <a:pt x="2361907" y="4513116"/>
                  </a:lnTo>
                  <a:lnTo>
                    <a:pt x="2316814" y="4519998"/>
                  </a:lnTo>
                  <a:lnTo>
                    <a:pt x="2270379" y="4522343"/>
                  </a:lnTo>
                  <a:lnTo>
                    <a:pt x="454025" y="4522343"/>
                  </a:lnTo>
                  <a:lnTo>
                    <a:pt x="407612" y="4519998"/>
                  </a:lnTo>
                  <a:lnTo>
                    <a:pt x="362538" y="4513116"/>
                  </a:lnTo>
                  <a:lnTo>
                    <a:pt x="319031" y="4501925"/>
                  </a:lnTo>
                  <a:lnTo>
                    <a:pt x="277320" y="4486654"/>
                  </a:lnTo>
                  <a:lnTo>
                    <a:pt x="237633" y="4467530"/>
                  </a:lnTo>
                  <a:lnTo>
                    <a:pt x="200198" y="4444781"/>
                  </a:lnTo>
                  <a:lnTo>
                    <a:pt x="165244" y="4418637"/>
                  </a:lnTo>
                  <a:lnTo>
                    <a:pt x="133000" y="4389326"/>
                  </a:lnTo>
                  <a:lnTo>
                    <a:pt x="103694" y="4357075"/>
                  </a:lnTo>
                  <a:lnTo>
                    <a:pt x="77554" y="4322113"/>
                  </a:lnTo>
                  <a:lnTo>
                    <a:pt x="54809" y="4284668"/>
                  </a:lnTo>
                  <a:lnTo>
                    <a:pt x="35686" y="4244969"/>
                  </a:lnTo>
                  <a:lnTo>
                    <a:pt x="20416" y="4203243"/>
                  </a:lnTo>
                  <a:lnTo>
                    <a:pt x="9226" y="4159719"/>
                  </a:lnTo>
                  <a:lnTo>
                    <a:pt x="2344" y="4114626"/>
                  </a:lnTo>
                  <a:lnTo>
                    <a:pt x="0" y="4068191"/>
                  </a:lnTo>
                  <a:lnTo>
                    <a:pt x="0" y="454151"/>
                  </a:lnTo>
                  <a:close/>
                </a:path>
              </a:pathLst>
            </a:custGeom>
            <a:noFill/>
            <a:ln cap="flat" cmpd="sng" w="12700">
              <a:solidFill>
                <a:srgbClr val="172C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75" name="Google Shape;75;p9"/>
          <p:cNvGrpSpPr/>
          <p:nvPr/>
        </p:nvGrpSpPr>
        <p:grpSpPr>
          <a:xfrm>
            <a:off x="8714740" y="2282951"/>
            <a:ext cx="2724785" cy="4522470"/>
            <a:chOff x="8714740" y="2282951"/>
            <a:chExt cx="2724785" cy="4522470"/>
          </a:xfrm>
        </p:grpSpPr>
        <p:sp>
          <p:nvSpPr>
            <p:cNvPr id="76" name="Google Shape;76;p9"/>
            <p:cNvSpPr/>
            <p:nvPr/>
          </p:nvSpPr>
          <p:spPr>
            <a:xfrm>
              <a:off x="8714740" y="2282951"/>
              <a:ext cx="2724785" cy="4522470"/>
            </a:xfrm>
            <a:custGeom>
              <a:rect b="b" l="l" r="r" t="t"/>
              <a:pathLst>
                <a:path extrusionOk="0" h="4522470" w="2724784">
                  <a:moveTo>
                    <a:pt x="2270379" y="0"/>
                  </a:moveTo>
                  <a:lnTo>
                    <a:pt x="454025" y="0"/>
                  </a:lnTo>
                  <a:lnTo>
                    <a:pt x="407612" y="2343"/>
                  </a:lnTo>
                  <a:lnTo>
                    <a:pt x="362538" y="9221"/>
                  </a:lnTo>
                  <a:lnTo>
                    <a:pt x="319031" y="20405"/>
                  </a:lnTo>
                  <a:lnTo>
                    <a:pt x="277320" y="35669"/>
                  </a:lnTo>
                  <a:lnTo>
                    <a:pt x="237633" y="54783"/>
                  </a:lnTo>
                  <a:lnTo>
                    <a:pt x="200198" y="77520"/>
                  </a:lnTo>
                  <a:lnTo>
                    <a:pt x="165244" y="103653"/>
                  </a:lnTo>
                  <a:lnTo>
                    <a:pt x="133000" y="132953"/>
                  </a:lnTo>
                  <a:lnTo>
                    <a:pt x="103694" y="165192"/>
                  </a:lnTo>
                  <a:lnTo>
                    <a:pt x="77554" y="200142"/>
                  </a:lnTo>
                  <a:lnTo>
                    <a:pt x="54809" y="237576"/>
                  </a:lnTo>
                  <a:lnTo>
                    <a:pt x="35687" y="277266"/>
                  </a:lnTo>
                  <a:lnTo>
                    <a:pt x="20416" y="318984"/>
                  </a:lnTo>
                  <a:lnTo>
                    <a:pt x="9226" y="362501"/>
                  </a:lnTo>
                  <a:lnTo>
                    <a:pt x="2344" y="407591"/>
                  </a:lnTo>
                  <a:lnTo>
                    <a:pt x="0" y="454025"/>
                  </a:lnTo>
                  <a:lnTo>
                    <a:pt x="0" y="4068064"/>
                  </a:lnTo>
                  <a:lnTo>
                    <a:pt x="2344" y="4114499"/>
                  </a:lnTo>
                  <a:lnTo>
                    <a:pt x="9226" y="4159592"/>
                  </a:lnTo>
                  <a:lnTo>
                    <a:pt x="20416" y="4203116"/>
                  </a:lnTo>
                  <a:lnTo>
                    <a:pt x="35686" y="4244842"/>
                  </a:lnTo>
                  <a:lnTo>
                    <a:pt x="54809" y="4284541"/>
                  </a:lnTo>
                  <a:lnTo>
                    <a:pt x="77554" y="4321986"/>
                  </a:lnTo>
                  <a:lnTo>
                    <a:pt x="103694" y="4356948"/>
                  </a:lnTo>
                  <a:lnTo>
                    <a:pt x="133000" y="4389199"/>
                  </a:lnTo>
                  <a:lnTo>
                    <a:pt x="165244" y="4418510"/>
                  </a:lnTo>
                  <a:lnTo>
                    <a:pt x="200198" y="4444654"/>
                  </a:lnTo>
                  <a:lnTo>
                    <a:pt x="237633" y="4467403"/>
                  </a:lnTo>
                  <a:lnTo>
                    <a:pt x="277320" y="4486527"/>
                  </a:lnTo>
                  <a:lnTo>
                    <a:pt x="319031" y="4501798"/>
                  </a:lnTo>
                  <a:lnTo>
                    <a:pt x="362538" y="4512989"/>
                  </a:lnTo>
                  <a:lnTo>
                    <a:pt x="407612" y="4519871"/>
                  </a:lnTo>
                  <a:lnTo>
                    <a:pt x="454025" y="4522216"/>
                  </a:lnTo>
                  <a:lnTo>
                    <a:pt x="2270379" y="4522216"/>
                  </a:lnTo>
                  <a:lnTo>
                    <a:pt x="2316814" y="4519871"/>
                  </a:lnTo>
                  <a:lnTo>
                    <a:pt x="2361907" y="4512989"/>
                  </a:lnTo>
                  <a:lnTo>
                    <a:pt x="2405431" y="4501798"/>
                  </a:lnTo>
                  <a:lnTo>
                    <a:pt x="2447157" y="4486527"/>
                  </a:lnTo>
                  <a:lnTo>
                    <a:pt x="2486856" y="4467403"/>
                  </a:lnTo>
                  <a:lnTo>
                    <a:pt x="2524301" y="4444654"/>
                  </a:lnTo>
                  <a:lnTo>
                    <a:pt x="2559263" y="4418510"/>
                  </a:lnTo>
                  <a:lnTo>
                    <a:pt x="2591514" y="4389199"/>
                  </a:lnTo>
                  <a:lnTo>
                    <a:pt x="2620825" y="4356948"/>
                  </a:lnTo>
                  <a:lnTo>
                    <a:pt x="2646969" y="4321986"/>
                  </a:lnTo>
                  <a:lnTo>
                    <a:pt x="2669718" y="4284541"/>
                  </a:lnTo>
                  <a:lnTo>
                    <a:pt x="2688842" y="4244842"/>
                  </a:lnTo>
                  <a:lnTo>
                    <a:pt x="2704113" y="4203116"/>
                  </a:lnTo>
                  <a:lnTo>
                    <a:pt x="2715304" y="4159592"/>
                  </a:lnTo>
                  <a:lnTo>
                    <a:pt x="2722186" y="4114499"/>
                  </a:lnTo>
                  <a:lnTo>
                    <a:pt x="2724530" y="4068064"/>
                  </a:lnTo>
                  <a:lnTo>
                    <a:pt x="2724530" y="454025"/>
                  </a:lnTo>
                  <a:lnTo>
                    <a:pt x="2722186" y="407591"/>
                  </a:lnTo>
                  <a:lnTo>
                    <a:pt x="2715304" y="362501"/>
                  </a:lnTo>
                  <a:lnTo>
                    <a:pt x="2704113" y="318984"/>
                  </a:lnTo>
                  <a:lnTo>
                    <a:pt x="2688842" y="277266"/>
                  </a:lnTo>
                  <a:lnTo>
                    <a:pt x="2669718" y="237576"/>
                  </a:lnTo>
                  <a:lnTo>
                    <a:pt x="2646969" y="200142"/>
                  </a:lnTo>
                  <a:lnTo>
                    <a:pt x="2620825" y="165192"/>
                  </a:lnTo>
                  <a:lnTo>
                    <a:pt x="2591514" y="132953"/>
                  </a:lnTo>
                  <a:lnTo>
                    <a:pt x="2559263" y="103653"/>
                  </a:lnTo>
                  <a:lnTo>
                    <a:pt x="2524301" y="77520"/>
                  </a:lnTo>
                  <a:lnTo>
                    <a:pt x="2486856" y="54783"/>
                  </a:lnTo>
                  <a:lnTo>
                    <a:pt x="2447157" y="35669"/>
                  </a:lnTo>
                  <a:lnTo>
                    <a:pt x="2405431" y="20405"/>
                  </a:lnTo>
                  <a:lnTo>
                    <a:pt x="2361907" y="9221"/>
                  </a:lnTo>
                  <a:lnTo>
                    <a:pt x="2316814" y="2343"/>
                  </a:lnTo>
                  <a:lnTo>
                    <a:pt x="2270379" y="0"/>
                  </a:lnTo>
                  <a:close/>
                </a:path>
              </a:pathLst>
            </a:custGeom>
            <a:solidFill>
              <a:srgbClr val="FFF1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9"/>
            <p:cNvSpPr/>
            <p:nvPr/>
          </p:nvSpPr>
          <p:spPr>
            <a:xfrm>
              <a:off x="8714740" y="2282951"/>
              <a:ext cx="2724785" cy="4522470"/>
            </a:xfrm>
            <a:custGeom>
              <a:rect b="b" l="l" r="r" t="t"/>
              <a:pathLst>
                <a:path extrusionOk="0" h="4522470" w="2724784">
                  <a:moveTo>
                    <a:pt x="0" y="454025"/>
                  </a:moveTo>
                  <a:lnTo>
                    <a:pt x="2344" y="407591"/>
                  </a:lnTo>
                  <a:lnTo>
                    <a:pt x="9226" y="362501"/>
                  </a:lnTo>
                  <a:lnTo>
                    <a:pt x="20416" y="318984"/>
                  </a:lnTo>
                  <a:lnTo>
                    <a:pt x="35687" y="277266"/>
                  </a:lnTo>
                  <a:lnTo>
                    <a:pt x="54809" y="237576"/>
                  </a:lnTo>
                  <a:lnTo>
                    <a:pt x="77554" y="200142"/>
                  </a:lnTo>
                  <a:lnTo>
                    <a:pt x="103694" y="165192"/>
                  </a:lnTo>
                  <a:lnTo>
                    <a:pt x="133000" y="132953"/>
                  </a:lnTo>
                  <a:lnTo>
                    <a:pt x="165244" y="103653"/>
                  </a:lnTo>
                  <a:lnTo>
                    <a:pt x="200198" y="77520"/>
                  </a:lnTo>
                  <a:lnTo>
                    <a:pt x="237633" y="54783"/>
                  </a:lnTo>
                  <a:lnTo>
                    <a:pt x="277320" y="35669"/>
                  </a:lnTo>
                  <a:lnTo>
                    <a:pt x="319031" y="20405"/>
                  </a:lnTo>
                  <a:lnTo>
                    <a:pt x="362538" y="9221"/>
                  </a:lnTo>
                  <a:lnTo>
                    <a:pt x="407612" y="2343"/>
                  </a:lnTo>
                  <a:lnTo>
                    <a:pt x="454025" y="0"/>
                  </a:lnTo>
                  <a:lnTo>
                    <a:pt x="2270379" y="0"/>
                  </a:lnTo>
                  <a:lnTo>
                    <a:pt x="2316814" y="2343"/>
                  </a:lnTo>
                  <a:lnTo>
                    <a:pt x="2361907" y="9221"/>
                  </a:lnTo>
                  <a:lnTo>
                    <a:pt x="2405431" y="20405"/>
                  </a:lnTo>
                  <a:lnTo>
                    <a:pt x="2447157" y="35669"/>
                  </a:lnTo>
                  <a:lnTo>
                    <a:pt x="2486856" y="54783"/>
                  </a:lnTo>
                  <a:lnTo>
                    <a:pt x="2524301" y="77520"/>
                  </a:lnTo>
                  <a:lnTo>
                    <a:pt x="2559263" y="103653"/>
                  </a:lnTo>
                  <a:lnTo>
                    <a:pt x="2591514" y="132953"/>
                  </a:lnTo>
                  <a:lnTo>
                    <a:pt x="2620825" y="165192"/>
                  </a:lnTo>
                  <a:lnTo>
                    <a:pt x="2646969" y="200142"/>
                  </a:lnTo>
                  <a:lnTo>
                    <a:pt x="2669718" y="237576"/>
                  </a:lnTo>
                  <a:lnTo>
                    <a:pt x="2688842" y="277266"/>
                  </a:lnTo>
                  <a:lnTo>
                    <a:pt x="2704113" y="318984"/>
                  </a:lnTo>
                  <a:lnTo>
                    <a:pt x="2715304" y="362501"/>
                  </a:lnTo>
                  <a:lnTo>
                    <a:pt x="2722186" y="407591"/>
                  </a:lnTo>
                  <a:lnTo>
                    <a:pt x="2724530" y="454025"/>
                  </a:lnTo>
                  <a:lnTo>
                    <a:pt x="2724530" y="4068064"/>
                  </a:lnTo>
                  <a:lnTo>
                    <a:pt x="2722186" y="4114499"/>
                  </a:lnTo>
                  <a:lnTo>
                    <a:pt x="2715304" y="4159592"/>
                  </a:lnTo>
                  <a:lnTo>
                    <a:pt x="2704113" y="4203116"/>
                  </a:lnTo>
                  <a:lnTo>
                    <a:pt x="2688842" y="4244842"/>
                  </a:lnTo>
                  <a:lnTo>
                    <a:pt x="2669718" y="4284541"/>
                  </a:lnTo>
                  <a:lnTo>
                    <a:pt x="2646969" y="4321986"/>
                  </a:lnTo>
                  <a:lnTo>
                    <a:pt x="2620825" y="4356948"/>
                  </a:lnTo>
                  <a:lnTo>
                    <a:pt x="2591514" y="4389199"/>
                  </a:lnTo>
                  <a:lnTo>
                    <a:pt x="2559263" y="4418510"/>
                  </a:lnTo>
                  <a:lnTo>
                    <a:pt x="2524301" y="4444654"/>
                  </a:lnTo>
                  <a:lnTo>
                    <a:pt x="2486856" y="4467403"/>
                  </a:lnTo>
                  <a:lnTo>
                    <a:pt x="2447157" y="4486527"/>
                  </a:lnTo>
                  <a:lnTo>
                    <a:pt x="2405431" y="4501798"/>
                  </a:lnTo>
                  <a:lnTo>
                    <a:pt x="2361907" y="4512989"/>
                  </a:lnTo>
                  <a:lnTo>
                    <a:pt x="2316814" y="4519871"/>
                  </a:lnTo>
                  <a:lnTo>
                    <a:pt x="2270379" y="4522216"/>
                  </a:lnTo>
                  <a:lnTo>
                    <a:pt x="454025" y="4522216"/>
                  </a:lnTo>
                  <a:lnTo>
                    <a:pt x="407612" y="4519871"/>
                  </a:lnTo>
                  <a:lnTo>
                    <a:pt x="362538" y="4512989"/>
                  </a:lnTo>
                  <a:lnTo>
                    <a:pt x="319031" y="4501798"/>
                  </a:lnTo>
                  <a:lnTo>
                    <a:pt x="277320" y="4486527"/>
                  </a:lnTo>
                  <a:lnTo>
                    <a:pt x="237633" y="4467403"/>
                  </a:lnTo>
                  <a:lnTo>
                    <a:pt x="200198" y="4444654"/>
                  </a:lnTo>
                  <a:lnTo>
                    <a:pt x="165244" y="4418510"/>
                  </a:lnTo>
                  <a:lnTo>
                    <a:pt x="133000" y="4389199"/>
                  </a:lnTo>
                  <a:lnTo>
                    <a:pt x="103694" y="4356948"/>
                  </a:lnTo>
                  <a:lnTo>
                    <a:pt x="77554" y="4321986"/>
                  </a:lnTo>
                  <a:lnTo>
                    <a:pt x="54809" y="4284541"/>
                  </a:lnTo>
                  <a:lnTo>
                    <a:pt x="35686" y="4244842"/>
                  </a:lnTo>
                  <a:lnTo>
                    <a:pt x="20416" y="4203116"/>
                  </a:lnTo>
                  <a:lnTo>
                    <a:pt x="9226" y="4159592"/>
                  </a:lnTo>
                  <a:lnTo>
                    <a:pt x="2344" y="4114499"/>
                  </a:lnTo>
                  <a:lnTo>
                    <a:pt x="0" y="4068064"/>
                  </a:lnTo>
                  <a:lnTo>
                    <a:pt x="0" y="454025"/>
                  </a:lnTo>
                  <a:close/>
                </a:path>
              </a:pathLst>
            </a:custGeom>
            <a:noFill/>
            <a:ln cap="flat" cmpd="sng" w="12700">
              <a:solidFill>
                <a:srgbClr val="172C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78" name="Google Shape;78;p9"/>
          <p:cNvGrpSpPr/>
          <p:nvPr/>
        </p:nvGrpSpPr>
        <p:grpSpPr>
          <a:xfrm>
            <a:off x="5816091" y="2282951"/>
            <a:ext cx="2724785" cy="4522470"/>
            <a:chOff x="5816091" y="2282951"/>
            <a:chExt cx="2724785" cy="4522470"/>
          </a:xfrm>
        </p:grpSpPr>
        <p:sp>
          <p:nvSpPr>
            <p:cNvPr id="79" name="Google Shape;79;p9"/>
            <p:cNvSpPr/>
            <p:nvPr/>
          </p:nvSpPr>
          <p:spPr>
            <a:xfrm>
              <a:off x="5816091" y="2282951"/>
              <a:ext cx="2724785" cy="4522470"/>
            </a:xfrm>
            <a:custGeom>
              <a:rect b="b" l="l" r="r" t="t"/>
              <a:pathLst>
                <a:path extrusionOk="0" h="4522470" w="2724784">
                  <a:moveTo>
                    <a:pt x="2270506" y="0"/>
                  </a:moveTo>
                  <a:lnTo>
                    <a:pt x="454152" y="0"/>
                  </a:lnTo>
                  <a:lnTo>
                    <a:pt x="407716" y="2343"/>
                  </a:lnTo>
                  <a:lnTo>
                    <a:pt x="362623" y="9221"/>
                  </a:lnTo>
                  <a:lnTo>
                    <a:pt x="319099" y="20405"/>
                  </a:lnTo>
                  <a:lnTo>
                    <a:pt x="277373" y="35669"/>
                  </a:lnTo>
                  <a:lnTo>
                    <a:pt x="237674" y="54783"/>
                  </a:lnTo>
                  <a:lnTo>
                    <a:pt x="200229" y="77520"/>
                  </a:lnTo>
                  <a:lnTo>
                    <a:pt x="165267" y="103653"/>
                  </a:lnTo>
                  <a:lnTo>
                    <a:pt x="133016" y="132953"/>
                  </a:lnTo>
                  <a:lnTo>
                    <a:pt x="103705" y="165192"/>
                  </a:lnTo>
                  <a:lnTo>
                    <a:pt x="77561" y="200142"/>
                  </a:lnTo>
                  <a:lnTo>
                    <a:pt x="54812" y="237576"/>
                  </a:lnTo>
                  <a:lnTo>
                    <a:pt x="35688" y="277266"/>
                  </a:lnTo>
                  <a:lnTo>
                    <a:pt x="20417" y="318984"/>
                  </a:lnTo>
                  <a:lnTo>
                    <a:pt x="9226" y="362501"/>
                  </a:lnTo>
                  <a:lnTo>
                    <a:pt x="2344" y="407591"/>
                  </a:lnTo>
                  <a:lnTo>
                    <a:pt x="0" y="454025"/>
                  </a:lnTo>
                  <a:lnTo>
                    <a:pt x="0" y="4068064"/>
                  </a:lnTo>
                  <a:lnTo>
                    <a:pt x="2344" y="4114499"/>
                  </a:lnTo>
                  <a:lnTo>
                    <a:pt x="9226" y="4159592"/>
                  </a:lnTo>
                  <a:lnTo>
                    <a:pt x="20417" y="4203116"/>
                  </a:lnTo>
                  <a:lnTo>
                    <a:pt x="35688" y="4244842"/>
                  </a:lnTo>
                  <a:lnTo>
                    <a:pt x="54812" y="4284541"/>
                  </a:lnTo>
                  <a:lnTo>
                    <a:pt x="77561" y="4321986"/>
                  </a:lnTo>
                  <a:lnTo>
                    <a:pt x="103705" y="4356948"/>
                  </a:lnTo>
                  <a:lnTo>
                    <a:pt x="133016" y="4389199"/>
                  </a:lnTo>
                  <a:lnTo>
                    <a:pt x="165267" y="4418510"/>
                  </a:lnTo>
                  <a:lnTo>
                    <a:pt x="200229" y="4444654"/>
                  </a:lnTo>
                  <a:lnTo>
                    <a:pt x="237674" y="4467403"/>
                  </a:lnTo>
                  <a:lnTo>
                    <a:pt x="277373" y="4486527"/>
                  </a:lnTo>
                  <a:lnTo>
                    <a:pt x="319099" y="4501798"/>
                  </a:lnTo>
                  <a:lnTo>
                    <a:pt x="362623" y="4512989"/>
                  </a:lnTo>
                  <a:lnTo>
                    <a:pt x="407716" y="4519871"/>
                  </a:lnTo>
                  <a:lnTo>
                    <a:pt x="454152" y="4522216"/>
                  </a:lnTo>
                  <a:lnTo>
                    <a:pt x="2270506" y="4522216"/>
                  </a:lnTo>
                  <a:lnTo>
                    <a:pt x="2316918" y="4519871"/>
                  </a:lnTo>
                  <a:lnTo>
                    <a:pt x="2361992" y="4512989"/>
                  </a:lnTo>
                  <a:lnTo>
                    <a:pt x="2405499" y="4501798"/>
                  </a:lnTo>
                  <a:lnTo>
                    <a:pt x="2447210" y="4486527"/>
                  </a:lnTo>
                  <a:lnTo>
                    <a:pt x="2486897" y="4467403"/>
                  </a:lnTo>
                  <a:lnTo>
                    <a:pt x="2524332" y="4444654"/>
                  </a:lnTo>
                  <a:lnTo>
                    <a:pt x="2559286" y="4418510"/>
                  </a:lnTo>
                  <a:lnTo>
                    <a:pt x="2591530" y="4389199"/>
                  </a:lnTo>
                  <a:lnTo>
                    <a:pt x="2620836" y="4356948"/>
                  </a:lnTo>
                  <a:lnTo>
                    <a:pt x="2646976" y="4321986"/>
                  </a:lnTo>
                  <a:lnTo>
                    <a:pt x="2669721" y="4284541"/>
                  </a:lnTo>
                  <a:lnTo>
                    <a:pt x="2688843" y="4244842"/>
                  </a:lnTo>
                  <a:lnTo>
                    <a:pt x="2704114" y="4203116"/>
                  </a:lnTo>
                  <a:lnTo>
                    <a:pt x="2715304" y="4159592"/>
                  </a:lnTo>
                  <a:lnTo>
                    <a:pt x="2722186" y="4114499"/>
                  </a:lnTo>
                  <a:lnTo>
                    <a:pt x="2724531" y="4068064"/>
                  </a:lnTo>
                  <a:lnTo>
                    <a:pt x="2724531" y="454025"/>
                  </a:lnTo>
                  <a:lnTo>
                    <a:pt x="2722186" y="407591"/>
                  </a:lnTo>
                  <a:lnTo>
                    <a:pt x="2715304" y="362501"/>
                  </a:lnTo>
                  <a:lnTo>
                    <a:pt x="2704114" y="318984"/>
                  </a:lnTo>
                  <a:lnTo>
                    <a:pt x="2688844" y="277266"/>
                  </a:lnTo>
                  <a:lnTo>
                    <a:pt x="2669721" y="237576"/>
                  </a:lnTo>
                  <a:lnTo>
                    <a:pt x="2646976" y="200142"/>
                  </a:lnTo>
                  <a:lnTo>
                    <a:pt x="2620836" y="165192"/>
                  </a:lnTo>
                  <a:lnTo>
                    <a:pt x="2591530" y="132953"/>
                  </a:lnTo>
                  <a:lnTo>
                    <a:pt x="2559286" y="103653"/>
                  </a:lnTo>
                  <a:lnTo>
                    <a:pt x="2524332" y="77520"/>
                  </a:lnTo>
                  <a:lnTo>
                    <a:pt x="2486897" y="54783"/>
                  </a:lnTo>
                  <a:lnTo>
                    <a:pt x="2447210" y="35669"/>
                  </a:lnTo>
                  <a:lnTo>
                    <a:pt x="2405499" y="20405"/>
                  </a:lnTo>
                  <a:lnTo>
                    <a:pt x="2361992" y="9221"/>
                  </a:lnTo>
                  <a:lnTo>
                    <a:pt x="2316918" y="2343"/>
                  </a:lnTo>
                  <a:lnTo>
                    <a:pt x="2270506" y="0"/>
                  </a:lnTo>
                  <a:close/>
                </a:path>
              </a:pathLst>
            </a:custGeom>
            <a:solidFill>
              <a:srgbClr val="FAE4D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9"/>
            <p:cNvSpPr/>
            <p:nvPr/>
          </p:nvSpPr>
          <p:spPr>
            <a:xfrm>
              <a:off x="5816091" y="2282951"/>
              <a:ext cx="2724785" cy="4522470"/>
            </a:xfrm>
            <a:custGeom>
              <a:rect b="b" l="l" r="r" t="t"/>
              <a:pathLst>
                <a:path extrusionOk="0" h="4522470" w="2724784">
                  <a:moveTo>
                    <a:pt x="0" y="454025"/>
                  </a:moveTo>
                  <a:lnTo>
                    <a:pt x="2344" y="407591"/>
                  </a:lnTo>
                  <a:lnTo>
                    <a:pt x="9226" y="362501"/>
                  </a:lnTo>
                  <a:lnTo>
                    <a:pt x="20417" y="318984"/>
                  </a:lnTo>
                  <a:lnTo>
                    <a:pt x="35688" y="277266"/>
                  </a:lnTo>
                  <a:lnTo>
                    <a:pt x="54812" y="237576"/>
                  </a:lnTo>
                  <a:lnTo>
                    <a:pt x="77561" y="200142"/>
                  </a:lnTo>
                  <a:lnTo>
                    <a:pt x="103705" y="165192"/>
                  </a:lnTo>
                  <a:lnTo>
                    <a:pt x="133016" y="132953"/>
                  </a:lnTo>
                  <a:lnTo>
                    <a:pt x="165267" y="103653"/>
                  </a:lnTo>
                  <a:lnTo>
                    <a:pt x="200229" y="77520"/>
                  </a:lnTo>
                  <a:lnTo>
                    <a:pt x="237674" y="54783"/>
                  </a:lnTo>
                  <a:lnTo>
                    <a:pt x="277373" y="35669"/>
                  </a:lnTo>
                  <a:lnTo>
                    <a:pt x="319099" y="20405"/>
                  </a:lnTo>
                  <a:lnTo>
                    <a:pt x="362623" y="9221"/>
                  </a:lnTo>
                  <a:lnTo>
                    <a:pt x="407716" y="2343"/>
                  </a:lnTo>
                  <a:lnTo>
                    <a:pt x="454152" y="0"/>
                  </a:lnTo>
                  <a:lnTo>
                    <a:pt x="2270506" y="0"/>
                  </a:lnTo>
                  <a:lnTo>
                    <a:pt x="2316918" y="2343"/>
                  </a:lnTo>
                  <a:lnTo>
                    <a:pt x="2361992" y="9221"/>
                  </a:lnTo>
                  <a:lnTo>
                    <a:pt x="2405499" y="20405"/>
                  </a:lnTo>
                  <a:lnTo>
                    <a:pt x="2447210" y="35669"/>
                  </a:lnTo>
                  <a:lnTo>
                    <a:pt x="2486897" y="54783"/>
                  </a:lnTo>
                  <a:lnTo>
                    <a:pt x="2524332" y="77520"/>
                  </a:lnTo>
                  <a:lnTo>
                    <a:pt x="2559286" y="103653"/>
                  </a:lnTo>
                  <a:lnTo>
                    <a:pt x="2591530" y="132953"/>
                  </a:lnTo>
                  <a:lnTo>
                    <a:pt x="2620836" y="165192"/>
                  </a:lnTo>
                  <a:lnTo>
                    <a:pt x="2646976" y="200142"/>
                  </a:lnTo>
                  <a:lnTo>
                    <a:pt x="2669721" y="237576"/>
                  </a:lnTo>
                  <a:lnTo>
                    <a:pt x="2688844" y="277266"/>
                  </a:lnTo>
                  <a:lnTo>
                    <a:pt x="2704114" y="318984"/>
                  </a:lnTo>
                  <a:lnTo>
                    <a:pt x="2715304" y="362501"/>
                  </a:lnTo>
                  <a:lnTo>
                    <a:pt x="2722186" y="407591"/>
                  </a:lnTo>
                  <a:lnTo>
                    <a:pt x="2724531" y="454025"/>
                  </a:lnTo>
                  <a:lnTo>
                    <a:pt x="2724531" y="4068064"/>
                  </a:lnTo>
                  <a:lnTo>
                    <a:pt x="2722186" y="4114499"/>
                  </a:lnTo>
                  <a:lnTo>
                    <a:pt x="2715304" y="4159592"/>
                  </a:lnTo>
                  <a:lnTo>
                    <a:pt x="2704114" y="4203116"/>
                  </a:lnTo>
                  <a:lnTo>
                    <a:pt x="2688843" y="4244842"/>
                  </a:lnTo>
                  <a:lnTo>
                    <a:pt x="2669721" y="4284541"/>
                  </a:lnTo>
                  <a:lnTo>
                    <a:pt x="2646976" y="4321986"/>
                  </a:lnTo>
                  <a:lnTo>
                    <a:pt x="2620836" y="4356948"/>
                  </a:lnTo>
                  <a:lnTo>
                    <a:pt x="2591530" y="4389199"/>
                  </a:lnTo>
                  <a:lnTo>
                    <a:pt x="2559286" y="4418510"/>
                  </a:lnTo>
                  <a:lnTo>
                    <a:pt x="2524332" y="4444654"/>
                  </a:lnTo>
                  <a:lnTo>
                    <a:pt x="2486897" y="4467403"/>
                  </a:lnTo>
                  <a:lnTo>
                    <a:pt x="2447210" y="4486527"/>
                  </a:lnTo>
                  <a:lnTo>
                    <a:pt x="2405499" y="4501798"/>
                  </a:lnTo>
                  <a:lnTo>
                    <a:pt x="2361992" y="4512989"/>
                  </a:lnTo>
                  <a:lnTo>
                    <a:pt x="2316918" y="4519871"/>
                  </a:lnTo>
                  <a:lnTo>
                    <a:pt x="2270506" y="4522216"/>
                  </a:lnTo>
                  <a:lnTo>
                    <a:pt x="454152" y="4522216"/>
                  </a:lnTo>
                  <a:lnTo>
                    <a:pt x="407716" y="4519871"/>
                  </a:lnTo>
                  <a:lnTo>
                    <a:pt x="362623" y="4512989"/>
                  </a:lnTo>
                  <a:lnTo>
                    <a:pt x="319099" y="4501798"/>
                  </a:lnTo>
                  <a:lnTo>
                    <a:pt x="277373" y="4486527"/>
                  </a:lnTo>
                  <a:lnTo>
                    <a:pt x="237674" y="4467403"/>
                  </a:lnTo>
                  <a:lnTo>
                    <a:pt x="200229" y="4444654"/>
                  </a:lnTo>
                  <a:lnTo>
                    <a:pt x="165267" y="4418510"/>
                  </a:lnTo>
                  <a:lnTo>
                    <a:pt x="133016" y="4389199"/>
                  </a:lnTo>
                  <a:lnTo>
                    <a:pt x="103705" y="4356948"/>
                  </a:lnTo>
                  <a:lnTo>
                    <a:pt x="77561" y="4321986"/>
                  </a:lnTo>
                  <a:lnTo>
                    <a:pt x="54812" y="4284541"/>
                  </a:lnTo>
                  <a:lnTo>
                    <a:pt x="35688" y="4244842"/>
                  </a:lnTo>
                  <a:lnTo>
                    <a:pt x="20417" y="4203116"/>
                  </a:lnTo>
                  <a:lnTo>
                    <a:pt x="9226" y="4159592"/>
                  </a:lnTo>
                  <a:lnTo>
                    <a:pt x="2344" y="4114499"/>
                  </a:lnTo>
                  <a:lnTo>
                    <a:pt x="0" y="4068064"/>
                  </a:lnTo>
                  <a:lnTo>
                    <a:pt x="0" y="454025"/>
                  </a:lnTo>
                  <a:close/>
                </a:path>
              </a:pathLst>
            </a:custGeom>
            <a:noFill/>
            <a:ln cap="flat" cmpd="sng" w="12700">
              <a:solidFill>
                <a:srgbClr val="172C5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81" name="Google Shape;81;p9"/>
          <p:cNvPicPr preferRelativeResize="0"/>
          <p:nvPr/>
        </p:nvPicPr>
        <p:blipFill rotWithShape="1">
          <a:blip r:embed="rId3">
            <a:alphaModFix/>
          </a:blip>
          <a:srcRect b="0" l="0" r="0" t="0"/>
          <a:stretch/>
        </p:blipFill>
        <p:spPr>
          <a:xfrm>
            <a:off x="0" y="0"/>
            <a:ext cx="5486399" cy="8229597"/>
          </a:xfrm>
          <a:prstGeom prst="rect">
            <a:avLst/>
          </a:prstGeom>
          <a:noFill/>
          <a:ln>
            <a:noFill/>
          </a:ln>
        </p:spPr>
      </p:pic>
      <p:sp>
        <p:nvSpPr>
          <p:cNvPr id="82" name="Google Shape;82;p9"/>
          <p:cNvSpPr txBox="1"/>
          <p:nvPr>
            <p:ph type="title"/>
          </p:nvPr>
        </p:nvSpPr>
        <p:spPr>
          <a:xfrm>
            <a:off x="6603872" y="649351"/>
            <a:ext cx="6555105" cy="5670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550"/>
              <a:t>Questions posées par le Client</a:t>
            </a:r>
            <a:endParaRPr sz="3550"/>
          </a:p>
        </p:txBody>
      </p:sp>
      <p:sp>
        <p:nvSpPr>
          <p:cNvPr id="83" name="Google Shape;83;p9"/>
          <p:cNvSpPr txBox="1"/>
          <p:nvPr/>
        </p:nvSpPr>
        <p:spPr>
          <a:xfrm>
            <a:off x="6044299" y="2391550"/>
            <a:ext cx="2339400" cy="1069500"/>
          </a:xfrm>
          <a:prstGeom prst="rect">
            <a:avLst/>
          </a:prstGeom>
          <a:noFill/>
          <a:ln>
            <a:noFill/>
          </a:ln>
        </p:spPr>
        <p:txBody>
          <a:bodyPr anchorCtr="0" anchor="t" bIns="0" lIns="0" spcFirstLastPara="1" rIns="0" wrap="square" tIns="12050">
            <a:spAutoFit/>
          </a:bodyPr>
          <a:lstStyle/>
          <a:p>
            <a:pPr indent="0" lvl="0" marL="12700" marR="5080" rtl="0" algn="l">
              <a:lnSpc>
                <a:spcPct val="106100"/>
              </a:lnSpc>
              <a:spcBef>
                <a:spcPts val="0"/>
              </a:spcBef>
              <a:spcAft>
                <a:spcPts val="0"/>
              </a:spcAft>
              <a:buNone/>
            </a:pPr>
            <a:r>
              <a:rPr lang="en-US" sz="2200">
                <a:solidFill>
                  <a:srgbClr val="161612"/>
                </a:solidFill>
                <a:latin typeface="Lucida Sans"/>
                <a:ea typeface="Lucida Sans"/>
                <a:cs typeface="Lucida Sans"/>
                <a:sym typeface="Lucida Sans"/>
              </a:rPr>
              <a:t>Impact sur la tarification et la promotion</a:t>
            </a:r>
            <a:endParaRPr sz="2200">
              <a:latin typeface="Lucida Sans"/>
              <a:ea typeface="Lucida Sans"/>
              <a:cs typeface="Lucida Sans"/>
              <a:sym typeface="Lucida Sans"/>
            </a:endParaRPr>
          </a:p>
        </p:txBody>
      </p:sp>
      <p:sp>
        <p:nvSpPr>
          <p:cNvPr id="84" name="Google Shape;84;p9"/>
          <p:cNvSpPr txBox="1"/>
          <p:nvPr/>
        </p:nvSpPr>
        <p:spPr>
          <a:xfrm>
            <a:off x="6044299" y="3596225"/>
            <a:ext cx="2339400" cy="2681400"/>
          </a:xfrm>
          <a:prstGeom prst="rect">
            <a:avLst/>
          </a:prstGeom>
          <a:noFill/>
          <a:ln>
            <a:noFill/>
          </a:ln>
        </p:spPr>
        <p:txBody>
          <a:bodyPr anchorCtr="0" anchor="t" bIns="0" lIns="0" spcFirstLastPara="1" rIns="0" wrap="square" tIns="13325">
            <a:spAutoFit/>
          </a:bodyPr>
          <a:lstStyle/>
          <a:p>
            <a:pPr indent="0" lvl="0" marL="12700" marR="5080" rtl="0" algn="l">
              <a:lnSpc>
                <a:spcPct val="120900"/>
              </a:lnSpc>
              <a:spcBef>
                <a:spcPts val="0"/>
              </a:spcBef>
              <a:spcAft>
                <a:spcPts val="0"/>
              </a:spcAft>
              <a:buNone/>
            </a:pPr>
            <a:r>
              <a:rPr lang="en-US" sz="2100">
                <a:solidFill>
                  <a:srgbClr val="161612"/>
                </a:solidFill>
                <a:latin typeface="Calibri"/>
                <a:ea typeface="Calibri"/>
                <a:cs typeface="Calibri"/>
                <a:sym typeface="Calibri"/>
              </a:rPr>
              <a:t>L'impact des revenus des individus âgés de 40 à 80 ans sur les stratégies de tarification et de promotion des produits.</a:t>
            </a:r>
            <a:endParaRPr sz="2100">
              <a:latin typeface="Calibri"/>
              <a:ea typeface="Calibri"/>
              <a:cs typeface="Calibri"/>
              <a:sym typeface="Calibri"/>
            </a:endParaRPr>
          </a:p>
        </p:txBody>
      </p:sp>
      <p:sp>
        <p:nvSpPr>
          <p:cNvPr id="85" name="Google Shape;85;p9"/>
          <p:cNvSpPr txBox="1"/>
          <p:nvPr/>
        </p:nvSpPr>
        <p:spPr>
          <a:xfrm>
            <a:off x="8978900" y="2391550"/>
            <a:ext cx="2113200" cy="710100"/>
          </a:xfrm>
          <a:prstGeom prst="rect">
            <a:avLst/>
          </a:prstGeom>
          <a:noFill/>
          <a:ln>
            <a:noFill/>
          </a:ln>
        </p:spPr>
        <p:txBody>
          <a:bodyPr anchorCtr="0" anchor="t" bIns="0" lIns="0" spcFirstLastPara="1" rIns="0" wrap="square" tIns="12700">
            <a:spAutoFit/>
          </a:bodyPr>
          <a:lstStyle/>
          <a:p>
            <a:pPr indent="0" lvl="0" marL="12700" marR="5080" rtl="0" algn="l">
              <a:lnSpc>
                <a:spcPct val="105900"/>
              </a:lnSpc>
              <a:spcBef>
                <a:spcPts val="0"/>
              </a:spcBef>
              <a:spcAft>
                <a:spcPts val="0"/>
              </a:spcAft>
              <a:buNone/>
            </a:pPr>
            <a:r>
              <a:rPr lang="en-US" sz="2200">
                <a:solidFill>
                  <a:srgbClr val="161612"/>
                </a:solidFill>
                <a:latin typeface="Lucida Sans"/>
                <a:ea typeface="Lucida Sans"/>
                <a:cs typeface="Lucida Sans"/>
                <a:sym typeface="Lucida Sans"/>
              </a:rPr>
              <a:t>Segmentation des clients</a:t>
            </a:r>
            <a:endParaRPr sz="2200">
              <a:latin typeface="Lucida Sans"/>
              <a:ea typeface="Lucida Sans"/>
              <a:cs typeface="Lucida Sans"/>
              <a:sym typeface="Lucida Sans"/>
            </a:endParaRPr>
          </a:p>
        </p:txBody>
      </p:sp>
      <p:sp>
        <p:nvSpPr>
          <p:cNvPr id="86" name="Google Shape;86;p9"/>
          <p:cNvSpPr txBox="1"/>
          <p:nvPr/>
        </p:nvSpPr>
        <p:spPr>
          <a:xfrm>
            <a:off x="8907425" y="3528052"/>
            <a:ext cx="2405700" cy="2679600"/>
          </a:xfrm>
          <a:prstGeom prst="rect">
            <a:avLst/>
          </a:prstGeom>
          <a:noFill/>
          <a:ln>
            <a:noFill/>
          </a:ln>
        </p:spPr>
        <p:txBody>
          <a:bodyPr anchorCtr="0" anchor="t" bIns="0" lIns="0" spcFirstLastPara="1" rIns="0" wrap="square" tIns="13325">
            <a:spAutoFit/>
          </a:bodyPr>
          <a:lstStyle/>
          <a:p>
            <a:pPr indent="0" lvl="0" marL="12700" marR="5080" rtl="0" algn="l">
              <a:lnSpc>
                <a:spcPct val="120800"/>
              </a:lnSpc>
              <a:spcBef>
                <a:spcPts val="0"/>
              </a:spcBef>
              <a:spcAft>
                <a:spcPts val="0"/>
              </a:spcAft>
              <a:buNone/>
            </a:pPr>
            <a:r>
              <a:rPr lang="en-US" sz="2100">
                <a:solidFill>
                  <a:srgbClr val="161612"/>
                </a:solidFill>
                <a:latin typeface="Calibri"/>
                <a:ea typeface="Calibri"/>
                <a:cs typeface="Calibri"/>
                <a:sym typeface="Calibri"/>
              </a:rPr>
              <a:t>Comment ajuster les campagnes marketing et segmenter les clients pour répondre aux besoins des couples et des familles.</a:t>
            </a:r>
            <a:endParaRPr sz="2100">
              <a:latin typeface="Calibri"/>
              <a:ea typeface="Calibri"/>
              <a:cs typeface="Calibri"/>
              <a:sym typeface="Calibri"/>
            </a:endParaRPr>
          </a:p>
        </p:txBody>
      </p:sp>
      <p:sp>
        <p:nvSpPr>
          <p:cNvPr id="87" name="Google Shape;87;p9"/>
          <p:cNvSpPr txBox="1"/>
          <p:nvPr/>
        </p:nvSpPr>
        <p:spPr>
          <a:xfrm>
            <a:off x="11766051" y="2467750"/>
            <a:ext cx="2405700" cy="710100"/>
          </a:xfrm>
          <a:prstGeom prst="rect">
            <a:avLst/>
          </a:prstGeom>
          <a:noFill/>
          <a:ln>
            <a:noFill/>
          </a:ln>
        </p:spPr>
        <p:txBody>
          <a:bodyPr anchorCtr="0" anchor="t" bIns="0" lIns="0" spcFirstLastPara="1" rIns="0" wrap="square" tIns="12700">
            <a:spAutoFit/>
          </a:bodyPr>
          <a:lstStyle/>
          <a:p>
            <a:pPr indent="0" lvl="0" marL="12700" marR="5080" rtl="0" algn="l">
              <a:lnSpc>
                <a:spcPct val="105900"/>
              </a:lnSpc>
              <a:spcBef>
                <a:spcPts val="0"/>
              </a:spcBef>
              <a:spcAft>
                <a:spcPts val="0"/>
              </a:spcAft>
              <a:buNone/>
            </a:pPr>
            <a:r>
              <a:rPr lang="en-US" sz="2200">
                <a:solidFill>
                  <a:srgbClr val="161612"/>
                </a:solidFill>
                <a:latin typeface="Lucida Sans"/>
                <a:ea typeface="Lucida Sans"/>
                <a:cs typeface="Lucida Sans"/>
                <a:sym typeface="Lucida Sans"/>
              </a:rPr>
              <a:t>Produits les plus recherchés</a:t>
            </a:r>
            <a:endParaRPr sz="2200">
              <a:latin typeface="Lucida Sans"/>
              <a:ea typeface="Lucida Sans"/>
              <a:cs typeface="Lucida Sans"/>
              <a:sym typeface="Lucida Sans"/>
            </a:endParaRPr>
          </a:p>
        </p:txBody>
      </p:sp>
      <p:sp>
        <p:nvSpPr>
          <p:cNvPr id="88" name="Google Shape;88;p9"/>
          <p:cNvSpPr txBox="1"/>
          <p:nvPr/>
        </p:nvSpPr>
        <p:spPr>
          <a:xfrm>
            <a:off x="11770576" y="3481212"/>
            <a:ext cx="2405700" cy="2680800"/>
          </a:xfrm>
          <a:prstGeom prst="rect">
            <a:avLst/>
          </a:prstGeom>
          <a:noFill/>
          <a:ln>
            <a:noFill/>
          </a:ln>
        </p:spPr>
        <p:txBody>
          <a:bodyPr anchorCtr="0" anchor="t" bIns="0" lIns="0" spcFirstLastPara="1" rIns="0" wrap="square" tIns="12700">
            <a:spAutoFit/>
          </a:bodyPr>
          <a:lstStyle/>
          <a:p>
            <a:pPr indent="0" lvl="0" marL="12700" marR="5080" rtl="0" algn="l">
              <a:lnSpc>
                <a:spcPct val="120900"/>
              </a:lnSpc>
              <a:spcBef>
                <a:spcPts val="0"/>
              </a:spcBef>
              <a:spcAft>
                <a:spcPts val="0"/>
              </a:spcAft>
              <a:buNone/>
            </a:pPr>
            <a:r>
              <a:rPr lang="en-US" sz="2100">
                <a:solidFill>
                  <a:srgbClr val="161612"/>
                </a:solidFill>
                <a:latin typeface="Calibri"/>
                <a:ea typeface="Calibri"/>
                <a:cs typeface="Calibri"/>
                <a:sym typeface="Calibri"/>
              </a:rPr>
              <a:t>Identifier les produits les plus recherchés parmi la gamme de la marque et déterminer les produits sur lesquels investir.</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ph type="title"/>
          </p:nvPr>
        </p:nvSpPr>
        <p:spPr>
          <a:xfrm>
            <a:off x="352438" y="-1067075"/>
            <a:ext cx="13644900" cy="2341200"/>
          </a:xfrm>
          <a:prstGeom prst="rect">
            <a:avLst/>
          </a:prstGeom>
          <a:noFill/>
          <a:ln>
            <a:noFill/>
          </a:ln>
        </p:spPr>
        <p:txBody>
          <a:bodyPr anchorCtr="0" anchor="t" bIns="0" lIns="0" spcFirstLastPara="1" rIns="0" wrap="square" tIns="1418750">
            <a:spAutoFit/>
          </a:bodyPr>
          <a:lstStyle/>
          <a:p>
            <a:pPr indent="0" lvl="0" marL="33020" rtl="0" algn="ctr">
              <a:lnSpc>
                <a:spcPct val="100000"/>
              </a:lnSpc>
              <a:spcBef>
                <a:spcPts val="0"/>
              </a:spcBef>
              <a:spcAft>
                <a:spcPts val="0"/>
              </a:spcAft>
              <a:buNone/>
            </a:pPr>
            <a:r>
              <a:rPr lang="en-US" sz="2950"/>
              <a:t>Segmentation des Revenus en Fonction de l'Âge ,</a:t>
            </a:r>
            <a:r>
              <a:rPr lang="en-US" sz="2950"/>
              <a:t>Statut</a:t>
            </a:r>
            <a:r>
              <a:rPr lang="en-US" sz="2950"/>
              <a:t> Familial et niveau de graduation </a:t>
            </a:r>
            <a:endParaRPr sz="2950"/>
          </a:p>
        </p:txBody>
      </p:sp>
      <p:pic>
        <p:nvPicPr>
          <p:cNvPr id="94" name="Google Shape;94;p10"/>
          <p:cNvPicPr preferRelativeResize="0"/>
          <p:nvPr/>
        </p:nvPicPr>
        <p:blipFill rotWithShape="1">
          <a:blip r:embed="rId3">
            <a:alphaModFix/>
          </a:blip>
          <a:srcRect b="-3101" l="0" r="-4101" t="-3112"/>
          <a:stretch/>
        </p:blipFill>
        <p:spPr>
          <a:xfrm>
            <a:off x="538025" y="1644828"/>
            <a:ext cx="4376625" cy="2759647"/>
          </a:xfrm>
          <a:prstGeom prst="rect">
            <a:avLst/>
          </a:prstGeom>
          <a:noFill/>
          <a:ln>
            <a:noFill/>
          </a:ln>
        </p:spPr>
      </p:pic>
      <p:sp>
        <p:nvSpPr>
          <p:cNvPr id="95" name="Google Shape;95;p10"/>
          <p:cNvSpPr txBox="1"/>
          <p:nvPr/>
        </p:nvSpPr>
        <p:spPr>
          <a:xfrm>
            <a:off x="624854" y="4719486"/>
            <a:ext cx="4043100" cy="1158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Tendance Croissante</a:t>
            </a:r>
            <a:endParaRPr sz="2200">
              <a:latin typeface="Lucida Sans"/>
              <a:ea typeface="Lucida Sans"/>
              <a:cs typeface="Lucida Sans"/>
              <a:sym typeface="Lucida Sans"/>
            </a:endParaRPr>
          </a:p>
          <a:p>
            <a:pPr indent="0" lvl="0" marL="12700" marR="5080" rtl="0" algn="l">
              <a:lnSpc>
                <a:spcPct val="121000"/>
              </a:lnSpc>
              <a:spcBef>
                <a:spcPts val="990"/>
              </a:spcBef>
              <a:spcAft>
                <a:spcPts val="0"/>
              </a:spcAft>
              <a:buNone/>
            </a:pPr>
            <a:r>
              <a:rPr lang="en-US" sz="2000">
                <a:solidFill>
                  <a:srgbClr val="161612"/>
                </a:solidFill>
                <a:latin typeface="Calibri"/>
                <a:ea typeface="Calibri"/>
                <a:cs typeface="Calibri"/>
                <a:sym typeface="Calibri"/>
              </a:rPr>
              <a:t>Les revenus tendent à augmenter entre 30 et 70 ans.</a:t>
            </a:r>
            <a:endParaRPr sz="2000">
              <a:latin typeface="Calibri"/>
              <a:ea typeface="Calibri"/>
              <a:cs typeface="Calibri"/>
              <a:sym typeface="Calibri"/>
            </a:endParaRPr>
          </a:p>
        </p:txBody>
      </p:sp>
      <p:pic>
        <p:nvPicPr>
          <p:cNvPr id="96" name="Google Shape;96;p10"/>
          <p:cNvPicPr preferRelativeResize="0"/>
          <p:nvPr/>
        </p:nvPicPr>
        <p:blipFill rotWithShape="1">
          <a:blip r:embed="rId4">
            <a:alphaModFix/>
          </a:blip>
          <a:srcRect b="0" l="0" r="0" t="0"/>
          <a:stretch/>
        </p:blipFill>
        <p:spPr>
          <a:xfrm>
            <a:off x="4986569" y="1623375"/>
            <a:ext cx="4376630" cy="2704900"/>
          </a:xfrm>
          <a:prstGeom prst="rect">
            <a:avLst/>
          </a:prstGeom>
          <a:noFill/>
          <a:ln>
            <a:noFill/>
          </a:ln>
        </p:spPr>
      </p:pic>
      <p:sp>
        <p:nvSpPr>
          <p:cNvPr id="97" name="Google Shape;97;p10"/>
          <p:cNvSpPr txBox="1"/>
          <p:nvPr/>
        </p:nvSpPr>
        <p:spPr>
          <a:xfrm>
            <a:off x="5242305" y="4617211"/>
            <a:ext cx="4040400" cy="1158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Revenus Moyens Élevés</a:t>
            </a:r>
            <a:endParaRPr sz="2200">
              <a:latin typeface="Lucida Sans"/>
              <a:ea typeface="Lucida Sans"/>
              <a:cs typeface="Lucida Sans"/>
              <a:sym typeface="Lucida Sans"/>
            </a:endParaRPr>
          </a:p>
          <a:p>
            <a:pPr indent="0" lvl="0" marL="12700" marR="5080" rtl="0" algn="l">
              <a:lnSpc>
                <a:spcPct val="121000"/>
              </a:lnSpc>
              <a:spcBef>
                <a:spcPts val="990"/>
              </a:spcBef>
              <a:spcAft>
                <a:spcPts val="0"/>
              </a:spcAft>
              <a:buClr>
                <a:schemeClr val="dk1"/>
              </a:buClr>
              <a:buFont typeface="Arial"/>
              <a:buNone/>
            </a:pPr>
            <a:r>
              <a:rPr lang="en-US" sz="2000">
                <a:solidFill>
                  <a:schemeClr val="hlink"/>
                </a:solidFill>
                <a:latin typeface="Calibri"/>
                <a:ea typeface="Calibri"/>
                <a:cs typeface="Calibri"/>
                <a:sym typeface="Calibri"/>
              </a:rPr>
              <a:t>Les revenus sont entre 40 000 et 65 000 pour nos clients.</a:t>
            </a:r>
            <a:endParaRPr sz="2000">
              <a:solidFill>
                <a:srgbClr val="161612"/>
              </a:solidFill>
              <a:latin typeface="Calibri"/>
              <a:ea typeface="Calibri"/>
              <a:cs typeface="Calibri"/>
              <a:sym typeface="Calibri"/>
            </a:endParaRPr>
          </a:p>
        </p:txBody>
      </p:sp>
      <p:pic>
        <p:nvPicPr>
          <p:cNvPr id="98" name="Google Shape;98;p10"/>
          <p:cNvPicPr preferRelativeResize="0"/>
          <p:nvPr/>
        </p:nvPicPr>
        <p:blipFill rotWithShape="1">
          <a:blip r:embed="rId5">
            <a:alphaModFix/>
          </a:blip>
          <a:srcRect b="-19947" l="0" r="0" t="0"/>
          <a:stretch/>
        </p:blipFill>
        <p:spPr>
          <a:xfrm>
            <a:off x="9690850" y="1781425"/>
            <a:ext cx="4120775" cy="3054875"/>
          </a:xfrm>
          <a:prstGeom prst="rect">
            <a:avLst/>
          </a:prstGeom>
          <a:noFill/>
          <a:ln>
            <a:noFill/>
          </a:ln>
        </p:spPr>
      </p:pic>
      <p:sp>
        <p:nvSpPr>
          <p:cNvPr id="99" name="Google Shape;99;p10"/>
          <p:cNvSpPr txBox="1"/>
          <p:nvPr/>
        </p:nvSpPr>
        <p:spPr>
          <a:xfrm>
            <a:off x="9666775" y="4572000"/>
            <a:ext cx="4376700" cy="3069600"/>
          </a:xfrm>
          <a:prstGeom prst="rect">
            <a:avLst/>
          </a:prstGeom>
          <a:noFill/>
          <a:ln>
            <a:noFill/>
          </a:ln>
        </p:spPr>
        <p:txBody>
          <a:bodyPr anchorCtr="0" anchor="t" bIns="0" lIns="0" spcFirstLastPara="1" rIns="0" wrap="square" tIns="12050">
            <a:spAutoFit/>
          </a:bodyPr>
          <a:lstStyle/>
          <a:p>
            <a:pPr indent="0" lvl="0" marL="12700" marR="5080" rtl="0" algn="l">
              <a:lnSpc>
                <a:spcPct val="121000"/>
              </a:lnSpc>
              <a:spcBef>
                <a:spcPts val="990"/>
              </a:spcBef>
              <a:spcAft>
                <a:spcPts val="0"/>
              </a:spcAft>
              <a:buClr>
                <a:schemeClr val="dk1"/>
              </a:buClr>
              <a:buSzPts val="1100"/>
              <a:buFont typeface="Arial"/>
              <a:buNone/>
            </a:pPr>
            <a:r>
              <a:rPr lang="en-US" sz="2200">
                <a:solidFill>
                  <a:schemeClr val="dk1"/>
                </a:solidFill>
                <a:latin typeface="Lucida Sans"/>
                <a:ea typeface="Lucida Sans"/>
                <a:cs typeface="Lucida Sans"/>
                <a:sym typeface="Lucida Sans"/>
              </a:rPr>
              <a:t>Revenus significatifs</a:t>
            </a:r>
            <a:endParaRPr sz="2200">
              <a:solidFill>
                <a:schemeClr val="dk1"/>
              </a:solidFill>
              <a:latin typeface="Lucida Sans"/>
              <a:ea typeface="Lucida Sans"/>
              <a:cs typeface="Lucida Sans"/>
              <a:sym typeface="Lucida Sans"/>
            </a:endParaRPr>
          </a:p>
          <a:p>
            <a:pPr indent="0" lvl="0" marL="12700" marR="5080" rtl="0" algn="l">
              <a:lnSpc>
                <a:spcPct val="121000"/>
              </a:lnSpc>
              <a:spcBef>
                <a:spcPts val="990"/>
              </a:spcBef>
              <a:spcAft>
                <a:spcPts val="0"/>
              </a:spcAft>
              <a:buClr>
                <a:schemeClr val="dk1"/>
              </a:buClr>
              <a:buFont typeface="Arial"/>
              <a:buNone/>
            </a:pPr>
            <a:r>
              <a:rPr lang="en-US" sz="1600">
                <a:solidFill>
                  <a:schemeClr val="dk1"/>
                </a:solidFill>
                <a:latin typeface="Lucida Sans"/>
                <a:ea typeface="Lucida Sans"/>
                <a:cs typeface="Lucida Sans"/>
                <a:sym typeface="Lucida Sans"/>
              </a:rPr>
              <a:t>La moyenne des revenus est suffisamment élevée pour prendre une décision. De plus, les revenus en fonction de la somme des revenus par niveau d'éducation et statut marital montrent que les personnes mariées et diplômées ont tendance à avoir des revenus plus élevés.</a:t>
            </a:r>
            <a:endParaRPr sz="2700">
              <a:solidFill>
                <a:srgbClr val="161612"/>
              </a:solidFill>
              <a:latin typeface="Lucida Sans"/>
              <a:ea typeface="Lucida Sans"/>
              <a:cs typeface="Lucida Sans"/>
              <a:sym typeface="Lucida Sans"/>
            </a:endParaRPr>
          </a:p>
          <a:p>
            <a:pPr indent="0" lvl="0" marL="12700" marR="5080" rtl="0" algn="l">
              <a:lnSpc>
                <a:spcPct val="121000"/>
              </a:lnSpc>
              <a:spcBef>
                <a:spcPts val="990"/>
              </a:spcBef>
              <a:spcAft>
                <a:spcPts val="0"/>
              </a:spcAft>
              <a:buNone/>
            </a:pPr>
            <a:r>
              <a:t/>
            </a:r>
            <a:endParaRPr sz="2000">
              <a:latin typeface="Calibri"/>
              <a:ea typeface="Calibri"/>
              <a:cs typeface="Calibri"/>
              <a:sym typeface="Calibri"/>
            </a:endParaRPr>
          </a:p>
        </p:txBody>
      </p:sp>
      <p:pic>
        <p:nvPicPr>
          <p:cNvPr id="100" name="Google Shape;100;p10"/>
          <p:cNvPicPr preferRelativeResize="0"/>
          <p:nvPr/>
        </p:nvPicPr>
        <p:blipFill>
          <a:blip r:embed="rId6">
            <a:alphaModFix/>
          </a:blip>
          <a:stretch>
            <a:fillRect/>
          </a:stretch>
        </p:blipFill>
        <p:spPr>
          <a:xfrm>
            <a:off x="9690850" y="1486850"/>
            <a:ext cx="4120901" cy="2917625"/>
          </a:xfrm>
          <a:prstGeom prst="rect">
            <a:avLst/>
          </a:prstGeom>
          <a:noFill/>
          <a:ln>
            <a:noFill/>
          </a:ln>
        </p:spPr>
      </p:pic>
      <p:pic>
        <p:nvPicPr>
          <p:cNvPr id="101" name="Google Shape;101;p10"/>
          <p:cNvPicPr preferRelativeResize="0"/>
          <p:nvPr/>
        </p:nvPicPr>
        <p:blipFill>
          <a:blip r:embed="rId7">
            <a:alphaModFix/>
          </a:blip>
          <a:stretch>
            <a:fillRect/>
          </a:stretch>
        </p:blipFill>
        <p:spPr>
          <a:xfrm>
            <a:off x="9521350" y="1486850"/>
            <a:ext cx="4667550" cy="291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1"/>
          <p:cNvPicPr preferRelativeResize="0"/>
          <p:nvPr/>
        </p:nvPicPr>
        <p:blipFill rotWithShape="1">
          <a:blip r:embed="rId3">
            <a:alphaModFix/>
          </a:blip>
          <a:srcRect b="0" l="0" r="0" t="0"/>
          <a:stretch/>
        </p:blipFill>
        <p:spPr>
          <a:xfrm>
            <a:off x="0" y="0"/>
            <a:ext cx="5486398" cy="8229597"/>
          </a:xfrm>
          <a:prstGeom prst="rect">
            <a:avLst/>
          </a:prstGeom>
          <a:noFill/>
          <a:ln>
            <a:noFill/>
          </a:ln>
        </p:spPr>
      </p:pic>
      <p:sp>
        <p:nvSpPr>
          <p:cNvPr id="107" name="Google Shape;107;p11"/>
          <p:cNvSpPr txBox="1"/>
          <p:nvPr>
            <p:ph type="title"/>
          </p:nvPr>
        </p:nvSpPr>
        <p:spPr>
          <a:xfrm>
            <a:off x="760575" y="0"/>
            <a:ext cx="13869900" cy="1973400"/>
          </a:xfrm>
          <a:prstGeom prst="rect">
            <a:avLst/>
          </a:prstGeom>
          <a:noFill/>
          <a:ln>
            <a:noFill/>
          </a:ln>
        </p:spPr>
        <p:txBody>
          <a:bodyPr anchorCtr="0" anchor="t" bIns="0" lIns="0" spcFirstLastPara="1" rIns="0" wrap="square" tIns="592700">
            <a:spAutoFit/>
          </a:bodyPr>
          <a:lstStyle/>
          <a:p>
            <a:pPr indent="0" lvl="0" marL="5507990" marR="5080" rtl="0" algn="l">
              <a:lnSpc>
                <a:spcPct val="105300"/>
              </a:lnSpc>
              <a:spcBef>
                <a:spcPts val="0"/>
              </a:spcBef>
              <a:spcAft>
                <a:spcPts val="0"/>
              </a:spcAft>
              <a:buNone/>
            </a:pPr>
            <a:r>
              <a:rPr lang="en-US" sz="4350"/>
              <a:t>Analyse des Revenus et du Statut Marital</a:t>
            </a:r>
            <a:endParaRPr sz="4350"/>
          </a:p>
        </p:txBody>
      </p:sp>
      <p:sp>
        <p:nvSpPr>
          <p:cNvPr id="108" name="Google Shape;108;p11"/>
          <p:cNvSpPr/>
          <p:nvPr/>
        </p:nvSpPr>
        <p:spPr>
          <a:xfrm>
            <a:off x="6268592" y="2598039"/>
            <a:ext cx="502920" cy="502920"/>
          </a:xfrm>
          <a:custGeom>
            <a:rect b="b" l="l" r="r" t="t"/>
            <a:pathLst>
              <a:path extrusionOk="0" h="502919" w="502920">
                <a:moveTo>
                  <a:pt x="469264" y="0"/>
                </a:moveTo>
                <a:lnTo>
                  <a:pt x="33528" y="0"/>
                </a:lnTo>
                <a:lnTo>
                  <a:pt x="20520" y="2631"/>
                </a:lnTo>
                <a:lnTo>
                  <a:pt x="9858" y="9810"/>
                </a:lnTo>
                <a:lnTo>
                  <a:pt x="2649" y="20466"/>
                </a:lnTo>
                <a:lnTo>
                  <a:pt x="0" y="33527"/>
                </a:lnTo>
                <a:lnTo>
                  <a:pt x="0" y="469264"/>
                </a:lnTo>
                <a:lnTo>
                  <a:pt x="2649" y="482326"/>
                </a:lnTo>
                <a:lnTo>
                  <a:pt x="9858" y="492982"/>
                </a:lnTo>
                <a:lnTo>
                  <a:pt x="20520" y="500161"/>
                </a:lnTo>
                <a:lnTo>
                  <a:pt x="33528" y="502793"/>
                </a:lnTo>
                <a:lnTo>
                  <a:pt x="469264" y="502793"/>
                </a:lnTo>
                <a:lnTo>
                  <a:pt x="482326" y="500161"/>
                </a:lnTo>
                <a:lnTo>
                  <a:pt x="492982" y="492982"/>
                </a:lnTo>
                <a:lnTo>
                  <a:pt x="500161" y="482326"/>
                </a:lnTo>
                <a:lnTo>
                  <a:pt x="502792" y="469264"/>
                </a:lnTo>
                <a:lnTo>
                  <a:pt x="502792" y="33527"/>
                </a:lnTo>
                <a:lnTo>
                  <a:pt x="500161" y="20466"/>
                </a:lnTo>
                <a:lnTo>
                  <a:pt x="492982" y="9810"/>
                </a:lnTo>
                <a:lnTo>
                  <a:pt x="482326" y="2631"/>
                </a:lnTo>
                <a:lnTo>
                  <a:pt x="4692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11"/>
          <p:cNvSpPr txBox="1"/>
          <p:nvPr/>
        </p:nvSpPr>
        <p:spPr>
          <a:xfrm>
            <a:off x="6454521" y="2587244"/>
            <a:ext cx="13271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1</a:t>
            </a:r>
            <a:endParaRPr sz="2600">
              <a:latin typeface="Lucida Sans"/>
              <a:ea typeface="Lucida Sans"/>
              <a:cs typeface="Lucida Sans"/>
              <a:sym typeface="Lucida Sans"/>
            </a:endParaRPr>
          </a:p>
        </p:txBody>
      </p:sp>
      <p:sp>
        <p:nvSpPr>
          <p:cNvPr id="110" name="Google Shape;110;p11"/>
          <p:cNvSpPr txBox="1"/>
          <p:nvPr/>
        </p:nvSpPr>
        <p:spPr>
          <a:xfrm>
            <a:off x="6982714" y="2570733"/>
            <a:ext cx="2954100" cy="1863600"/>
          </a:xfrm>
          <a:prstGeom prst="rect">
            <a:avLst/>
          </a:prstGeom>
          <a:noFill/>
          <a:ln>
            <a:noFill/>
          </a:ln>
        </p:spPr>
        <p:txBody>
          <a:bodyPr anchorCtr="0" anchor="t" bIns="0" lIns="0" spcFirstLastPara="1" rIns="0" wrap="square" tIns="12050">
            <a:spAutoFit/>
          </a:bodyPr>
          <a:lstStyle/>
          <a:p>
            <a:pPr indent="0" lvl="0" marL="12700" rtl="0" algn="just">
              <a:lnSpc>
                <a:spcPct val="100000"/>
              </a:lnSpc>
              <a:spcBef>
                <a:spcPts val="0"/>
              </a:spcBef>
              <a:spcAft>
                <a:spcPts val="0"/>
              </a:spcAft>
              <a:buNone/>
            </a:pPr>
            <a:r>
              <a:rPr lang="en-US" sz="2150">
                <a:solidFill>
                  <a:srgbClr val="161612"/>
                </a:solidFill>
                <a:latin typeface="Lucida Sans"/>
                <a:ea typeface="Lucida Sans"/>
                <a:cs typeface="Lucida Sans"/>
                <a:sym typeface="Lucida Sans"/>
              </a:rPr>
              <a:t>Revenus Moyens</a:t>
            </a:r>
            <a:endParaRPr sz="2150">
              <a:latin typeface="Lucida Sans"/>
              <a:ea typeface="Lucida Sans"/>
              <a:cs typeface="Lucida Sans"/>
              <a:sym typeface="Lucida Sans"/>
            </a:endParaRPr>
          </a:p>
          <a:p>
            <a:pPr indent="0" lvl="0" marL="12700" marR="5080" rtl="0" algn="just">
              <a:lnSpc>
                <a:spcPct val="116799"/>
              </a:lnSpc>
              <a:spcBef>
                <a:spcPts val="1045"/>
              </a:spcBef>
              <a:spcAft>
                <a:spcPts val="0"/>
              </a:spcAft>
              <a:buNone/>
            </a:pPr>
            <a:r>
              <a:rPr lang="en-US" sz="2000">
                <a:solidFill>
                  <a:srgbClr val="161612"/>
                </a:solidFill>
                <a:latin typeface="Calibri"/>
                <a:ea typeface="Calibri"/>
                <a:cs typeface="Calibri"/>
                <a:sym typeface="Calibri"/>
              </a:rPr>
              <a:t>Les individus âgés de 30 à 70 ans ont tendance à avoir des revenus moyens plus élevés. </a:t>
            </a:r>
            <a:endParaRPr sz="2000">
              <a:latin typeface="Calibri"/>
              <a:ea typeface="Calibri"/>
              <a:cs typeface="Calibri"/>
              <a:sym typeface="Calibri"/>
            </a:endParaRPr>
          </a:p>
        </p:txBody>
      </p:sp>
      <p:sp>
        <p:nvSpPr>
          <p:cNvPr id="111" name="Google Shape;111;p11"/>
          <p:cNvSpPr/>
          <p:nvPr/>
        </p:nvSpPr>
        <p:spPr>
          <a:xfrm>
            <a:off x="10170159" y="2598039"/>
            <a:ext cx="502920" cy="502920"/>
          </a:xfrm>
          <a:custGeom>
            <a:rect b="b" l="l" r="r" t="t"/>
            <a:pathLst>
              <a:path extrusionOk="0" h="502919" w="502920">
                <a:moveTo>
                  <a:pt x="469265" y="0"/>
                </a:moveTo>
                <a:lnTo>
                  <a:pt x="33528" y="0"/>
                </a:lnTo>
                <a:lnTo>
                  <a:pt x="20520" y="2631"/>
                </a:lnTo>
                <a:lnTo>
                  <a:pt x="9858" y="9810"/>
                </a:lnTo>
                <a:lnTo>
                  <a:pt x="2649" y="20466"/>
                </a:lnTo>
                <a:lnTo>
                  <a:pt x="0" y="33527"/>
                </a:lnTo>
                <a:lnTo>
                  <a:pt x="0" y="469264"/>
                </a:lnTo>
                <a:lnTo>
                  <a:pt x="2649" y="482326"/>
                </a:lnTo>
                <a:lnTo>
                  <a:pt x="9858" y="492982"/>
                </a:lnTo>
                <a:lnTo>
                  <a:pt x="20520" y="500161"/>
                </a:lnTo>
                <a:lnTo>
                  <a:pt x="33528" y="502793"/>
                </a:lnTo>
                <a:lnTo>
                  <a:pt x="469265" y="502793"/>
                </a:lnTo>
                <a:lnTo>
                  <a:pt x="482326" y="500161"/>
                </a:lnTo>
                <a:lnTo>
                  <a:pt x="492982" y="492982"/>
                </a:lnTo>
                <a:lnTo>
                  <a:pt x="500161" y="482326"/>
                </a:lnTo>
                <a:lnTo>
                  <a:pt x="502793" y="469264"/>
                </a:lnTo>
                <a:lnTo>
                  <a:pt x="502793" y="33527"/>
                </a:lnTo>
                <a:lnTo>
                  <a:pt x="500161" y="20466"/>
                </a:lnTo>
                <a:lnTo>
                  <a:pt x="492982" y="9810"/>
                </a:lnTo>
                <a:lnTo>
                  <a:pt x="482326" y="2631"/>
                </a:lnTo>
                <a:lnTo>
                  <a:pt x="469265"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2" name="Google Shape;112;p11"/>
          <p:cNvSpPr txBox="1"/>
          <p:nvPr/>
        </p:nvSpPr>
        <p:spPr>
          <a:xfrm>
            <a:off x="10315447" y="2587244"/>
            <a:ext cx="214629"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2</a:t>
            </a:r>
            <a:endParaRPr sz="2600">
              <a:latin typeface="Lucida Sans"/>
              <a:ea typeface="Lucida Sans"/>
              <a:cs typeface="Lucida Sans"/>
              <a:sym typeface="Lucida Sans"/>
            </a:endParaRPr>
          </a:p>
        </p:txBody>
      </p:sp>
      <p:sp>
        <p:nvSpPr>
          <p:cNvPr id="113" name="Google Shape;113;p11"/>
          <p:cNvSpPr txBox="1"/>
          <p:nvPr/>
        </p:nvSpPr>
        <p:spPr>
          <a:xfrm>
            <a:off x="10884789" y="2570733"/>
            <a:ext cx="2914800" cy="25812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Potentiel d'Achat</a:t>
            </a:r>
            <a:endParaRPr sz="2150">
              <a:latin typeface="Lucida Sans"/>
              <a:ea typeface="Lucida Sans"/>
              <a:cs typeface="Lucida Sans"/>
              <a:sym typeface="Lucida Sans"/>
            </a:endParaRPr>
          </a:p>
          <a:p>
            <a:pPr indent="0" lvl="0" marL="12700" marR="5080" rtl="0" algn="l">
              <a:lnSpc>
                <a:spcPct val="116700"/>
              </a:lnSpc>
              <a:spcBef>
                <a:spcPts val="1045"/>
              </a:spcBef>
              <a:spcAft>
                <a:spcPts val="0"/>
              </a:spcAft>
              <a:buNone/>
            </a:pPr>
            <a:r>
              <a:rPr lang="en-US" sz="2000">
                <a:solidFill>
                  <a:srgbClr val="161612"/>
                </a:solidFill>
                <a:latin typeface="Calibri"/>
                <a:ea typeface="Calibri"/>
                <a:cs typeface="Calibri"/>
                <a:sym typeface="Calibri"/>
              </a:rPr>
              <a:t>Ces groupes d'âge avec graduation  sont plus susceptibles de disposer des ressources financières nécessaires pour acquérir des actifs.</a:t>
            </a:r>
            <a:endParaRPr sz="2000">
              <a:latin typeface="Calibri"/>
              <a:ea typeface="Calibri"/>
              <a:cs typeface="Calibri"/>
              <a:sym typeface="Calibri"/>
            </a:endParaRPr>
          </a:p>
        </p:txBody>
      </p:sp>
      <p:sp>
        <p:nvSpPr>
          <p:cNvPr id="114" name="Google Shape;114;p11"/>
          <p:cNvSpPr/>
          <p:nvPr/>
        </p:nvSpPr>
        <p:spPr>
          <a:xfrm>
            <a:off x="6268592" y="5343905"/>
            <a:ext cx="502920" cy="502920"/>
          </a:xfrm>
          <a:custGeom>
            <a:rect b="b" l="l" r="r" t="t"/>
            <a:pathLst>
              <a:path extrusionOk="0" h="502920" w="502920">
                <a:moveTo>
                  <a:pt x="469264" y="0"/>
                </a:moveTo>
                <a:lnTo>
                  <a:pt x="33528" y="0"/>
                </a:lnTo>
                <a:lnTo>
                  <a:pt x="20520" y="2631"/>
                </a:lnTo>
                <a:lnTo>
                  <a:pt x="9858" y="9810"/>
                </a:lnTo>
                <a:lnTo>
                  <a:pt x="2649" y="20466"/>
                </a:lnTo>
                <a:lnTo>
                  <a:pt x="0" y="33528"/>
                </a:lnTo>
                <a:lnTo>
                  <a:pt x="0" y="469265"/>
                </a:lnTo>
                <a:lnTo>
                  <a:pt x="2649" y="482326"/>
                </a:lnTo>
                <a:lnTo>
                  <a:pt x="9858" y="492982"/>
                </a:lnTo>
                <a:lnTo>
                  <a:pt x="20520" y="500161"/>
                </a:lnTo>
                <a:lnTo>
                  <a:pt x="33528" y="502793"/>
                </a:lnTo>
                <a:lnTo>
                  <a:pt x="469264" y="502793"/>
                </a:lnTo>
                <a:lnTo>
                  <a:pt x="482326" y="500161"/>
                </a:lnTo>
                <a:lnTo>
                  <a:pt x="492982" y="492982"/>
                </a:lnTo>
                <a:lnTo>
                  <a:pt x="500161" y="482326"/>
                </a:lnTo>
                <a:lnTo>
                  <a:pt x="502792" y="469265"/>
                </a:lnTo>
                <a:lnTo>
                  <a:pt x="502792" y="33528"/>
                </a:lnTo>
                <a:lnTo>
                  <a:pt x="500161" y="20466"/>
                </a:lnTo>
                <a:lnTo>
                  <a:pt x="492982" y="9810"/>
                </a:lnTo>
                <a:lnTo>
                  <a:pt x="482326" y="2631"/>
                </a:lnTo>
                <a:lnTo>
                  <a:pt x="469264"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11"/>
          <p:cNvSpPr txBox="1"/>
          <p:nvPr/>
        </p:nvSpPr>
        <p:spPr>
          <a:xfrm>
            <a:off x="6410325" y="5333746"/>
            <a:ext cx="221615" cy="4222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3</a:t>
            </a:r>
            <a:endParaRPr sz="2600">
              <a:latin typeface="Lucida Sans"/>
              <a:ea typeface="Lucida Sans"/>
              <a:cs typeface="Lucida Sans"/>
              <a:sym typeface="Lucida Sans"/>
            </a:endParaRPr>
          </a:p>
        </p:txBody>
      </p:sp>
      <p:sp>
        <p:nvSpPr>
          <p:cNvPr id="116" name="Google Shape;116;p11"/>
          <p:cNvSpPr txBox="1"/>
          <p:nvPr/>
        </p:nvSpPr>
        <p:spPr>
          <a:xfrm>
            <a:off x="6982714" y="5316982"/>
            <a:ext cx="2754630" cy="226441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Ciblage des Couples</a:t>
            </a:r>
            <a:endParaRPr sz="2150">
              <a:latin typeface="Lucida Sans"/>
              <a:ea typeface="Lucida Sans"/>
              <a:cs typeface="Lucida Sans"/>
              <a:sym typeface="Lucida Sans"/>
            </a:endParaRPr>
          </a:p>
          <a:p>
            <a:pPr indent="0" lvl="0" marL="12700" marR="5080" rtl="0" algn="l">
              <a:lnSpc>
                <a:spcPct val="116599"/>
              </a:lnSpc>
              <a:spcBef>
                <a:spcPts val="1050"/>
              </a:spcBef>
              <a:spcAft>
                <a:spcPts val="0"/>
              </a:spcAft>
              <a:buNone/>
            </a:pPr>
            <a:r>
              <a:rPr lang="en-US" sz="2000">
                <a:solidFill>
                  <a:srgbClr val="161612"/>
                </a:solidFill>
                <a:latin typeface="Calibri"/>
                <a:ea typeface="Calibri"/>
                <a:cs typeface="Calibri"/>
                <a:sym typeface="Calibri"/>
              </a:rPr>
              <a:t>Les couples âgés de 30 ans et plus sont plus susceptibles de rechercher des produits et services en tant qu'unité.</a:t>
            </a:r>
            <a:endParaRPr sz="2000">
              <a:latin typeface="Calibri"/>
              <a:ea typeface="Calibri"/>
              <a:cs typeface="Calibri"/>
              <a:sym typeface="Calibri"/>
            </a:endParaRPr>
          </a:p>
        </p:txBody>
      </p:sp>
      <p:sp>
        <p:nvSpPr>
          <p:cNvPr id="117" name="Google Shape;117;p11"/>
          <p:cNvSpPr/>
          <p:nvPr/>
        </p:nvSpPr>
        <p:spPr>
          <a:xfrm>
            <a:off x="10170159" y="5343905"/>
            <a:ext cx="502920" cy="502920"/>
          </a:xfrm>
          <a:custGeom>
            <a:rect b="b" l="l" r="r" t="t"/>
            <a:pathLst>
              <a:path extrusionOk="0" h="502920" w="502920">
                <a:moveTo>
                  <a:pt x="469265" y="0"/>
                </a:moveTo>
                <a:lnTo>
                  <a:pt x="33528" y="0"/>
                </a:lnTo>
                <a:lnTo>
                  <a:pt x="20520" y="2631"/>
                </a:lnTo>
                <a:lnTo>
                  <a:pt x="9858" y="9810"/>
                </a:lnTo>
                <a:lnTo>
                  <a:pt x="2649" y="20466"/>
                </a:lnTo>
                <a:lnTo>
                  <a:pt x="0" y="33528"/>
                </a:lnTo>
                <a:lnTo>
                  <a:pt x="0" y="469265"/>
                </a:lnTo>
                <a:lnTo>
                  <a:pt x="2649" y="482326"/>
                </a:lnTo>
                <a:lnTo>
                  <a:pt x="9858" y="492982"/>
                </a:lnTo>
                <a:lnTo>
                  <a:pt x="20520" y="500161"/>
                </a:lnTo>
                <a:lnTo>
                  <a:pt x="33528" y="502793"/>
                </a:lnTo>
                <a:lnTo>
                  <a:pt x="469265" y="502793"/>
                </a:lnTo>
                <a:lnTo>
                  <a:pt x="482326" y="500161"/>
                </a:lnTo>
                <a:lnTo>
                  <a:pt x="492982" y="492982"/>
                </a:lnTo>
                <a:lnTo>
                  <a:pt x="500161" y="482326"/>
                </a:lnTo>
                <a:lnTo>
                  <a:pt x="502793" y="469265"/>
                </a:lnTo>
                <a:lnTo>
                  <a:pt x="502793" y="33528"/>
                </a:lnTo>
                <a:lnTo>
                  <a:pt x="500161" y="20466"/>
                </a:lnTo>
                <a:lnTo>
                  <a:pt x="492982" y="9810"/>
                </a:lnTo>
                <a:lnTo>
                  <a:pt x="482326" y="2631"/>
                </a:lnTo>
                <a:lnTo>
                  <a:pt x="469265"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1"/>
          <p:cNvSpPr txBox="1"/>
          <p:nvPr/>
        </p:nvSpPr>
        <p:spPr>
          <a:xfrm>
            <a:off x="10306050" y="5333746"/>
            <a:ext cx="231775" cy="4222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solidFill>
                  <a:srgbClr val="161612"/>
                </a:solidFill>
                <a:latin typeface="Lucida Sans"/>
                <a:ea typeface="Lucida Sans"/>
                <a:cs typeface="Lucida Sans"/>
                <a:sym typeface="Lucida Sans"/>
              </a:rPr>
              <a:t>4</a:t>
            </a:r>
            <a:endParaRPr sz="2600">
              <a:latin typeface="Lucida Sans"/>
              <a:ea typeface="Lucida Sans"/>
              <a:cs typeface="Lucida Sans"/>
              <a:sym typeface="Lucida Sans"/>
            </a:endParaRPr>
          </a:p>
        </p:txBody>
      </p:sp>
      <p:sp>
        <p:nvSpPr>
          <p:cNvPr id="119" name="Google Shape;119;p11"/>
          <p:cNvSpPr txBox="1"/>
          <p:nvPr/>
        </p:nvSpPr>
        <p:spPr>
          <a:xfrm>
            <a:off x="10884789" y="5316982"/>
            <a:ext cx="2755900" cy="190881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150">
                <a:solidFill>
                  <a:srgbClr val="161612"/>
                </a:solidFill>
                <a:latin typeface="Lucida Sans"/>
                <a:ea typeface="Lucida Sans"/>
                <a:cs typeface="Lucida Sans"/>
                <a:sym typeface="Lucida Sans"/>
              </a:rPr>
              <a:t>Stratégies Adaptés</a:t>
            </a:r>
            <a:endParaRPr sz="2150">
              <a:latin typeface="Lucida Sans"/>
              <a:ea typeface="Lucida Sans"/>
              <a:cs typeface="Lucida Sans"/>
              <a:sym typeface="Lucida Sans"/>
            </a:endParaRPr>
          </a:p>
          <a:p>
            <a:pPr indent="0" lvl="0" marL="12700" marR="5080" rtl="0" algn="l">
              <a:lnSpc>
                <a:spcPct val="116700"/>
              </a:lnSpc>
              <a:spcBef>
                <a:spcPts val="1050"/>
              </a:spcBef>
              <a:spcAft>
                <a:spcPts val="0"/>
              </a:spcAft>
              <a:buNone/>
            </a:pPr>
            <a:r>
              <a:rPr lang="en-US" sz="2000">
                <a:solidFill>
                  <a:srgbClr val="161612"/>
                </a:solidFill>
                <a:latin typeface="Calibri"/>
                <a:ea typeface="Calibri"/>
                <a:cs typeface="Calibri"/>
                <a:sym typeface="Calibri"/>
              </a:rPr>
              <a:t>Les stratégies marketing devraient être adaptées pour séduire les couples et les familles.</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891902" y="-698000"/>
            <a:ext cx="13109100" cy="1853700"/>
          </a:xfrm>
          <a:prstGeom prst="rect">
            <a:avLst/>
          </a:prstGeom>
          <a:noFill/>
          <a:ln>
            <a:noFill/>
          </a:ln>
        </p:spPr>
        <p:txBody>
          <a:bodyPr anchorCtr="0" anchor="t" bIns="0" lIns="0" spcFirstLastPara="1" rIns="0" wrap="square" tIns="1157175">
            <a:spAutoFit/>
          </a:bodyPr>
          <a:lstStyle/>
          <a:p>
            <a:pPr indent="0" lvl="0" marL="33020" rtl="0" algn="ctr">
              <a:lnSpc>
                <a:spcPct val="100000"/>
              </a:lnSpc>
              <a:spcBef>
                <a:spcPts val="0"/>
              </a:spcBef>
              <a:spcAft>
                <a:spcPts val="0"/>
              </a:spcAft>
              <a:buNone/>
            </a:pPr>
            <a:r>
              <a:rPr lang="en-US"/>
              <a:t>Produits et Dépenses par Client</a:t>
            </a:r>
            <a:endParaRPr/>
          </a:p>
        </p:txBody>
      </p:sp>
      <p:pic>
        <p:nvPicPr>
          <p:cNvPr id="125" name="Google Shape;125;p12"/>
          <p:cNvPicPr preferRelativeResize="0"/>
          <p:nvPr/>
        </p:nvPicPr>
        <p:blipFill rotWithShape="1">
          <a:blip r:embed="rId3">
            <a:alphaModFix/>
          </a:blip>
          <a:srcRect b="0" l="0" r="0" t="0"/>
          <a:stretch/>
        </p:blipFill>
        <p:spPr>
          <a:xfrm>
            <a:off x="793888" y="1396501"/>
            <a:ext cx="4120769" cy="2546731"/>
          </a:xfrm>
          <a:prstGeom prst="rect">
            <a:avLst/>
          </a:prstGeom>
          <a:noFill/>
          <a:ln>
            <a:noFill/>
          </a:ln>
        </p:spPr>
      </p:pic>
      <p:sp>
        <p:nvSpPr>
          <p:cNvPr id="126" name="Google Shape;126;p12"/>
          <p:cNvSpPr txBox="1"/>
          <p:nvPr/>
        </p:nvSpPr>
        <p:spPr>
          <a:xfrm>
            <a:off x="781304" y="4150890"/>
            <a:ext cx="3999900" cy="2102400"/>
          </a:xfrm>
          <a:prstGeom prst="rect">
            <a:avLst/>
          </a:prstGeom>
          <a:noFill/>
          <a:ln>
            <a:noFill/>
          </a:ln>
        </p:spPr>
        <p:txBody>
          <a:bodyPr anchorCtr="0" anchor="t" bIns="0" lIns="0" spcFirstLastPara="1" rIns="0" wrap="square" tIns="139050">
            <a:spAutoFit/>
          </a:bodyPr>
          <a:lstStyle/>
          <a:p>
            <a:pPr indent="0" lvl="0" marL="12700"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Dépenses Elevées</a:t>
            </a:r>
            <a:endParaRPr sz="2200">
              <a:latin typeface="Lucida Sans"/>
              <a:ea typeface="Lucida Sans"/>
              <a:cs typeface="Lucida Sans"/>
              <a:sym typeface="Lucida Sans"/>
            </a:endParaRPr>
          </a:p>
          <a:p>
            <a:pPr indent="0" lvl="0" marL="12700" marR="5080" rtl="0" algn="l">
              <a:lnSpc>
                <a:spcPct val="100699"/>
              </a:lnSpc>
              <a:spcBef>
                <a:spcPts val="1075"/>
              </a:spcBef>
              <a:spcAft>
                <a:spcPts val="0"/>
              </a:spcAft>
              <a:buNone/>
            </a:pPr>
            <a:r>
              <a:rPr lang="en-US" sz="2400">
                <a:solidFill>
                  <a:srgbClr val="161612"/>
                </a:solidFill>
                <a:latin typeface="Calibri"/>
                <a:ea typeface="Calibri"/>
                <a:cs typeface="Calibri"/>
                <a:sym typeface="Calibri"/>
              </a:rPr>
              <a:t>Les catégories viande et vin </a:t>
            </a:r>
            <a:r>
              <a:rPr lang="en-US" sz="2400">
                <a:solidFill>
                  <a:srgbClr val="161612"/>
                </a:solidFill>
                <a:latin typeface="Calibri"/>
                <a:ea typeface="Calibri"/>
                <a:cs typeface="Calibri"/>
                <a:sym typeface="Calibri"/>
              </a:rPr>
              <a:t> </a:t>
            </a:r>
            <a:r>
              <a:rPr lang="en-US" sz="2400">
                <a:solidFill>
                  <a:srgbClr val="161612"/>
                </a:solidFill>
                <a:latin typeface="Calibri"/>
                <a:ea typeface="Calibri"/>
                <a:cs typeface="Calibri"/>
                <a:sym typeface="Calibri"/>
              </a:rPr>
              <a:t>dominent les dépenses chez les groupes d'âge plus marie et couples </a:t>
            </a:r>
            <a:endParaRPr sz="2400">
              <a:latin typeface="Calibri"/>
              <a:ea typeface="Calibri"/>
              <a:cs typeface="Calibri"/>
              <a:sym typeface="Calibri"/>
            </a:endParaRPr>
          </a:p>
        </p:txBody>
      </p:sp>
      <p:pic>
        <p:nvPicPr>
          <p:cNvPr id="127" name="Google Shape;127;p12"/>
          <p:cNvPicPr preferRelativeResize="0"/>
          <p:nvPr/>
        </p:nvPicPr>
        <p:blipFill rotWithShape="1">
          <a:blip r:embed="rId4">
            <a:alphaModFix/>
          </a:blip>
          <a:srcRect b="0" l="0" r="0" t="0"/>
          <a:stretch/>
        </p:blipFill>
        <p:spPr>
          <a:xfrm>
            <a:off x="5178552" y="1319276"/>
            <a:ext cx="4120896" cy="2546858"/>
          </a:xfrm>
          <a:prstGeom prst="rect">
            <a:avLst/>
          </a:prstGeom>
          <a:noFill/>
          <a:ln>
            <a:noFill/>
          </a:ln>
        </p:spPr>
      </p:pic>
      <p:sp>
        <p:nvSpPr>
          <p:cNvPr id="128" name="Google Shape;128;p12"/>
          <p:cNvSpPr txBox="1"/>
          <p:nvPr/>
        </p:nvSpPr>
        <p:spPr>
          <a:xfrm>
            <a:off x="5275655" y="4150002"/>
            <a:ext cx="4079100" cy="2104200"/>
          </a:xfrm>
          <a:prstGeom prst="rect">
            <a:avLst/>
          </a:prstGeom>
          <a:noFill/>
          <a:ln>
            <a:noFill/>
          </a:ln>
        </p:spPr>
        <p:txBody>
          <a:bodyPr anchorCtr="0" anchor="t" bIns="0" lIns="0" spcFirstLastPara="1" rIns="0" wrap="square" tIns="139700">
            <a:spAutoFit/>
          </a:bodyPr>
          <a:lstStyle/>
          <a:p>
            <a:pPr indent="0" lvl="0" marL="12700" rtl="0" algn="l">
              <a:lnSpc>
                <a:spcPct val="100000"/>
              </a:lnSpc>
              <a:spcBef>
                <a:spcPts val="0"/>
              </a:spcBef>
              <a:spcAft>
                <a:spcPts val="0"/>
              </a:spcAft>
              <a:buNone/>
            </a:pPr>
            <a:r>
              <a:rPr lang="en-US" sz="2200">
                <a:solidFill>
                  <a:srgbClr val="161612"/>
                </a:solidFill>
                <a:latin typeface="Lucida Sans"/>
                <a:ea typeface="Lucida Sans"/>
                <a:cs typeface="Lucida Sans"/>
                <a:sym typeface="Lucida Sans"/>
              </a:rPr>
              <a:t>Dépenses Maximales</a:t>
            </a:r>
            <a:endParaRPr sz="2200">
              <a:latin typeface="Lucida Sans"/>
              <a:ea typeface="Lucida Sans"/>
              <a:cs typeface="Lucida Sans"/>
              <a:sym typeface="Lucida Sans"/>
            </a:endParaRPr>
          </a:p>
          <a:p>
            <a:pPr indent="0" lvl="0" marL="12700" marR="5080" rtl="0" algn="l">
              <a:lnSpc>
                <a:spcPct val="100800"/>
              </a:lnSpc>
              <a:spcBef>
                <a:spcPts val="1075"/>
              </a:spcBef>
              <a:spcAft>
                <a:spcPts val="0"/>
              </a:spcAft>
              <a:buNone/>
            </a:pPr>
            <a:r>
              <a:rPr lang="en-US" sz="2400">
                <a:solidFill>
                  <a:srgbClr val="161612"/>
                </a:solidFill>
                <a:latin typeface="Calibri"/>
                <a:ea typeface="Calibri"/>
                <a:cs typeface="Calibri"/>
                <a:sym typeface="Calibri"/>
              </a:rPr>
              <a:t>Les dépenses pour le vin atteignent leur maximum, notamment autour de 40-60 ans.</a:t>
            </a:r>
            <a:endParaRPr sz="2400">
              <a:latin typeface="Calibri"/>
              <a:ea typeface="Calibri"/>
              <a:cs typeface="Calibri"/>
              <a:sym typeface="Calibri"/>
            </a:endParaRPr>
          </a:p>
        </p:txBody>
      </p:sp>
      <p:pic>
        <p:nvPicPr>
          <p:cNvPr id="129" name="Google Shape;129;p12"/>
          <p:cNvPicPr preferRelativeResize="0"/>
          <p:nvPr/>
        </p:nvPicPr>
        <p:blipFill rotWithShape="1">
          <a:blip r:embed="rId5">
            <a:alphaModFix/>
          </a:blip>
          <a:srcRect b="0" l="0" r="0" t="0"/>
          <a:stretch/>
        </p:blipFill>
        <p:spPr>
          <a:xfrm>
            <a:off x="9715754" y="1547876"/>
            <a:ext cx="4120769" cy="2546731"/>
          </a:xfrm>
          <a:prstGeom prst="rect">
            <a:avLst/>
          </a:prstGeom>
          <a:noFill/>
          <a:ln>
            <a:noFill/>
          </a:ln>
        </p:spPr>
      </p:pic>
      <p:sp>
        <p:nvSpPr>
          <p:cNvPr id="130" name="Google Shape;130;p12"/>
          <p:cNvSpPr txBox="1"/>
          <p:nvPr/>
        </p:nvSpPr>
        <p:spPr>
          <a:xfrm>
            <a:off x="9545638" y="4147625"/>
            <a:ext cx="4461000" cy="4839600"/>
          </a:xfrm>
          <a:prstGeom prst="rect">
            <a:avLst/>
          </a:prstGeom>
          <a:noFill/>
          <a:ln>
            <a:noFill/>
          </a:ln>
        </p:spPr>
        <p:txBody>
          <a:bodyPr anchorCtr="0" anchor="t" bIns="0" lIns="0" spcFirstLastPara="1" rIns="0" wrap="square" tIns="139050">
            <a:spAutoFit/>
          </a:bodyPr>
          <a:lstStyle/>
          <a:p>
            <a:pPr indent="0" lvl="0" marL="0" rtl="0" algn="l">
              <a:lnSpc>
                <a:spcPct val="115000"/>
              </a:lnSpc>
              <a:spcBef>
                <a:spcPts val="1200"/>
              </a:spcBef>
              <a:spcAft>
                <a:spcPts val="0"/>
              </a:spcAft>
              <a:buNone/>
            </a:pPr>
            <a:r>
              <a:rPr lang="en-US" sz="2100">
                <a:solidFill>
                  <a:schemeClr val="dk1"/>
                </a:solidFill>
                <a:latin typeface="Lucida Sans"/>
                <a:ea typeface="Lucida Sans"/>
                <a:cs typeface="Lucida Sans"/>
                <a:sym typeface="Lucida Sans"/>
              </a:rPr>
              <a:t>Consommation de produits en comparaison entre couples mariés et non mariés</a:t>
            </a:r>
            <a:endParaRPr sz="2100">
              <a:solidFill>
                <a:schemeClr val="dk1"/>
              </a:solidFill>
              <a:latin typeface="Lucida Sans"/>
              <a:ea typeface="Lucida Sans"/>
              <a:cs typeface="Lucida Sans"/>
              <a:sym typeface="Lucida Sans"/>
            </a:endParaRPr>
          </a:p>
          <a:p>
            <a:pPr indent="0" lvl="0" marL="0" rtl="0" algn="l">
              <a:lnSpc>
                <a:spcPct val="115000"/>
              </a:lnSpc>
              <a:spcBef>
                <a:spcPts val="1200"/>
              </a:spcBef>
              <a:spcAft>
                <a:spcPts val="0"/>
              </a:spcAft>
              <a:buNone/>
            </a:pPr>
            <a:r>
              <a:rPr lang="en-US" sz="2200">
                <a:solidFill>
                  <a:schemeClr val="dk1"/>
                </a:solidFill>
                <a:latin typeface="Calibri"/>
                <a:ea typeface="Calibri"/>
                <a:cs typeface="Calibri"/>
                <a:sym typeface="Calibri"/>
              </a:rPr>
              <a:t>Les couples mariés ont un niveau d'achat supérieur à celui des produits réguliers, tels que la viande et le vin. Les autres catégories montrent une grande différence.</a:t>
            </a:r>
            <a:endParaRPr sz="2200">
              <a:solidFill>
                <a:schemeClr val="dk1"/>
              </a:solidFill>
              <a:latin typeface="Calibri"/>
              <a:ea typeface="Calibri"/>
              <a:cs typeface="Calibri"/>
              <a:sym typeface="Calibri"/>
            </a:endParaRPr>
          </a:p>
          <a:p>
            <a:pPr indent="0" lvl="0" marL="12700" rtl="0" algn="l">
              <a:spcBef>
                <a:spcPts val="1000"/>
              </a:spcBef>
              <a:spcAft>
                <a:spcPts val="0"/>
              </a:spcAft>
              <a:buNone/>
            </a:pPr>
            <a:r>
              <a:t/>
            </a:r>
            <a:endParaRPr sz="2200">
              <a:solidFill>
                <a:schemeClr val="hlink"/>
              </a:solidFill>
              <a:latin typeface="Lucida Sans"/>
              <a:ea typeface="Lucida Sans"/>
              <a:cs typeface="Lucida Sans"/>
              <a:sym typeface="Lucida Sans"/>
            </a:endParaRPr>
          </a:p>
          <a:p>
            <a:pPr indent="0" lvl="0" marL="12700" rtl="0" algn="l">
              <a:spcBef>
                <a:spcPts val="0"/>
              </a:spcBef>
              <a:spcAft>
                <a:spcPts val="0"/>
              </a:spcAft>
              <a:buNone/>
            </a:pPr>
            <a:r>
              <a:t/>
            </a:r>
            <a:endParaRPr sz="2200">
              <a:solidFill>
                <a:schemeClr val="hlink"/>
              </a:solidFill>
              <a:latin typeface="Lucida Sans"/>
              <a:ea typeface="Lucida Sans"/>
              <a:cs typeface="Lucida Sans"/>
              <a:sym typeface="Lucida Sans"/>
            </a:endParaRPr>
          </a:p>
          <a:p>
            <a:pPr indent="0" lvl="0" marL="12700" rtl="0" algn="l">
              <a:spcBef>
                <a:spcPts val="0"/>
              </a:spcBef>
              <a:spcAft>
                <a:spcPts val="0"/>
              </a:spcAft>
              <a:buNone/>
            </a:pPr>
            <a:r>
              <a:t/>
            </a:r>
            <a:endParaRPr sz="2200">
              <a:solidFill>
                <a:schemeClr val="hlink"/>
              </a:solidFill>
              <a:latin typeface="Lucida Sans"/>
              <a:ea typeface="Lucida Sans"/>
              <a:cs typeface="Lucida Sans"/>
              <a:sym typeface="Lucida Sans"/>
            </a:endParaRPr>
          </a:p>
          <a:p>
            <a:pPr indent="0" lvl="0" marL="12700" rtl="0" algn="l">
              <a:spcBef>
                <a:spcPts val="0"/>
              </a:spcBef>
              <a:spcAft>
                <a:spcPts val="0"/>
              </a:spcAft>
              <a:buClr>
                <a:schemeClr val="dk1"/>
              </a:buClr>
              <a:buFont typeface="Arial"/>
              <a:buNone/>
            </a:pPr>
            <a:r>
              <a:t/>
            </a:r>
            <a:endParaRPr sz="2200">
              <a:solidFill>
                <a:schemeClr val="hlink"/>
              </a:solidFill>
              <a:latin typeface="Lucida Sans"/>
              <a:ea typeface="Lucida Sans"/>
              <a:cs typeface="Lucida Sans"/>
              <a:sym typeface="Lucida Sans"/>
            </a:endParaRPr>
          </a:p>
        </p:txBody>
      </p:sp>
      <p:pic>
        <p:nvPicPr>
          <p:cNvPr id="131" name="Google Shape;131;p12"/>
          <p:cNvPicPr preferRelativeResize="0"/>
          <p:nvPr/>
        </p:nvPicPr>
        <p:blipFill>
          <a:blip r:embed="rId6">
            <a:alphaModFix/>
          </a:blip>
          <a:stretch>
            <a:fillRect/>
          </a:stretch>
        </p:blipFill>
        <p:spPr>
          <a:xfrm>
            <a:off x="9358599" y="1300273"/>
            <a:ext cx="4461049" cy="27027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nvSpPr>
        <p:spPr>
          <a:xfrm>
            <a:off x="0" y="5623350"/>
            <a:ext cx="5802000" cy="3663900"/>
          </a:xfrm>
          <a:prstGeom prst="rect">
            <a:avLst/>
          </a:prstGeom>
          <a:noFill/>
          <a:ln>
            <a:noFill/>
          </a:ln>
        </p:spPr>
        <p:txBody>
          <a:bodyPr anchorCtr="0" anchor="t" bIns="0" lIns="0" spcFirstLastPara="1" rIns="0" wrap="square" tIns="12050">
            <a:spAutoFit/>
          </a:bodyPr>
          <a:lstStyle/>
          <a:p>
            <a:pPr indent="0" lvl="0" marL="0" rtl="0" algn="ctr">
              <a:lnSpc>
                <a:spcPct val="30000"/>
              </a:lnSpc>
              <a:spcBef>
                <a:spcPts val="1200"/>
              </a:spcBef>
              <a:spcAft>
                <a:spcPts val="0"/>
              </a:spcAft>
              <a:buSzPts val="1100"/>
              <a:buNone/>
            </a:pPr>
            <a:r>
              <a:rPr lang="en-US" sz="2100">
                <a:solidFill>
                  <a:schemeClr val="dk1"/>
                </a:solidFill>
                <a:latin typeface="Lucida Sans"/>
                <a:ea typeface="Lucida Sans"/>
                <a:cs typeface="Lucida Sans"/>
                <a:sym typeface="Lucida Sans"/>
              </a:rPr>
              <a:t>Total des achats par lieu</a:t>
            </a:r>
            <a:endParaRPr sz="2100">
              <a:solidFill>
                <a:schemeClr val="dk1"/>
              </a:solidFill>
              <a:latin typeface="Lucida Sans"/>
              <a:ea typeface="Lucida Sans"/>
              <a:cs typeface="Lucida Sans"/>
              <a:sym typeface="Lucida Sans"/>
            </a:endParaRPr>
          </a:p>
          <a:p>
            <a:pPr indent="0" lvl="0" marL="0" rtl="0" algn="ctr">
              <a:lnSpc>
                <a:spcPct val="115000"/>
              </a:lnSpc>
              <a:spcBef>
                <a:spcPts val="1200"/>
              </a:spcBef>
              <a:spcAft>
                <a:spcPts val="0"/>
              </a:spcAft>
              <a:buNone/>
            </a:pPr>
            <a:r>
              <a:rPr lang="en-US" sz="1800">
                <a:solidFill>
                  <a:schemeClr val="dk1"/>
                </a:solidFill>
                <a:latin typeface="Lucida Sans"/>
                <a:ea typeface="Lucida Sans"/>
                <a:cs typeface="Lucida Sans"/>
                <a:sym typeface="Lucida Sans"/>
              </a:rPr>
              <a:t>A</a:t>
            </a:r>
            <a:r>
              <a:rPr lang="en-US" sz="1600">
                <a:solidFill>
                  <a:schemeClr val="dk1"/>
                </a:solidFill>
                <a:latin typeface="Lucida Sans"/>
                <a:ea typeface="Lucida Sans"/>
                <a:cs typeface="Lucida Sans"/>
                <a:sym typeface="Lucida Sans"/>
              </a:rPr>
              <a:t>chats en magasin :</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39,1 % préfèrent les magasins physiques.</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Achats en ligne :</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 </a:t>
            </a:r>
            <a:r>
              <a:rPr lang="en-US" sz="1600">
                <a:solidFill>
                  <a:schemeClr val="dk1"/>
                </a:solidFill>
                <a:latin typeface="Lucida Sans"/>
                <a:ea typeface="Lucida Sans"/>
                <a:cs typeface="Lucida Sans"/>
                <a:sym typeface="Lucida Sans"/>
              </a:rPr>
              <a:t>27,5 % montrent un fort engagement en ligne.</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Achats par catalogue : </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17,8 % préfèrent les catalogues traditionnels.</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Achats via offres : </a:t>
            </a:r>
            <a:endParaRPr sz="1600">
              <a:solidFill>
                <a:schemeClr val="dk1"/>
              </a:solidFill>
              <a:latin typeface="Lucida Sans"/>
              <a:ea typeface="Lucida Sans"/>
              <a:cs typeface="Lucida Sans"/>
              <a:sym typeface="Lucida Sans"/>
            </a:endParaRPr>
          </a:p>
          <a:p>
            <a:pPr indent="0" lvl="0" marL="0" rtl="0" algn="ctr">
              <a:lnSpc>
                <a:spcPct val="115000"/>
              </a:lnSpc>
              <a:spcBef>
                <a:spcPts val="0"/>
              </a:spcBef>
              <a:spcAft>
                <a:spcPts val="0"/>
              </a:spcAft>
              <a:buNone/>
            </a:pPr>
            <a:r>
              <a:rPr lang="en-US" sz="1600">
                <a:solidFill>
                  <a:schemeClr val="dk1"/>
                </a:solidFill>
                <a:latin typeface="Lucida Sans"/>
                <a:ea typeface="Lucida Sans"/>
                <a:cs typeface="Lucida Sans"/>
                <a:sym typeface="Lucida Sans"/>
              </a:rPr>
              <a:t>15,6 % représentent la fréquence d'achat la plus faible.</a:t>
            </a:r>
            <a:endParaRPr sz="1600">
              <a:solidFill>
                <a:schemeClr val="dk1"/>
              </a:solidFill>
              <a:latin typeface="Lucida Sans"/>
              <a:ea typeface="Lucida Sans"/>
              <a:cs typeface="Lucida Sans"/>
              <a:sym typeface="Lucida Sans"/>
            </a:endParaRPr>
          </a:p>
          <a:p>
            <a:pPr indent="0" lvl="0" marL="12700" marR="5080" rtl="0" algn="ctr">
              <a:lnSpc>
                <a:spcPct val="134400"/>
              </a:lnSpc>
              <a:spcBef>
                <a:spcPts val="955"/>
              </a:spcBef>
              <a:spcAft>
                <a:spcPts val="0"/>
              </a:spcAft>
              <a:buSzPts val="1100"/>
              <a:buNone/>
            </a:pPr>
            <a:r>
              <a:t/>
            </a:r>
            <a:endParaRPr b="1" sz="1100">
              <a:solidFill>
                <a:schemeClr val="dk1"/>
              </a:solidFill>
            </a:endParaRPr>
          </a:p>
          <a:p>
            <a:pPr indent="0" lvl="0" marL="12700" marR="5080" rtl="0" algn="ctr">
              <a:lnSpc>
                <a:spcPct val="134400"/>
              </a:lnSpc>
              <a:spcBef>
                <a:spcPts val="955"/>
              </a:spcBef>
              <a:spcAft>
                <a:spcPts val="0"/>
              </a:spcAft>
              <a:buClr>
                <a:schemeClr val="dk1"/>
              </a:buClr>
              <a:buSzPts val="1100"/>
              <a:buFont typeface="Arial"/>
              <a:buNone/>
            </a:pPr>
            <a:r>
              <a:t/>
            </a:r>
            <a:endParaRPr b="1" sz="1100">
              <a:solidFill>
                <a:schemeClr val="dk1"/>
              </a:solidFill>
            </a:endParaRPr>
          </a:p>
          <a:p>
            <a:pPr indent="0" lvl="0" marL="12700" marR="5080" rtl="0" algn="ctr">
              <a:lnSpc>
                <a:spcPct val="134400"/>
              </a:lnSpc>
              <a:spcBef>
                <a:spcPts val="955"/>
              </a:spcBef>
              <a:spcAft>
                <a:spcPts val="0"/>
              </a:spcAft>
              <a:buNone/>
            </a:pPr>
            <a:r>
              <a:t/>
            </a:r>
            <a:endParaRPr sz="1800">
              <a:latin typeface="Calibri"/>
              <a:ea typeface="Calibri"/>
              <a:cs typeface="Calibri"/>
              <a:sym typeface="Calibri"/>
            </a:endParaRPr>
          </a:p>
        </p:txBody>
      </p:sp>
      <p:sp>
        <p:nvSpPr>
          <p:cNvPr id="137" name="Google Shape;137;p13"/>
          <p:cNvSpPr txBox="1"/>
          <p:nvPr/>
        </p:nvSpPr>
        <p:spPr>
          <a:xfrm>
            <a:off x="5487025" y="5437725"/>
            <a:ext cx="3723000" cy="1495200"/>
          </a:xfrm>
          <a:prstGeom prst="rect">
            <a:avLst/>
          </a:prstGeom>
          <a:noFill/>
          <a:ln>
            <a:noFill/>
          </a:ln>
        </p:spPr>
        <p:txBody>
          <a:bodyPr anchorCtr="0" anchor="t" bIns="0" lIns="0" spcFirstLastPara="1" rIns="0" wrap="square" tIns="12050">
            <a:spAutoFit/>
          </a:bodyPr>
          <a:lstStyle/>
          <a:p>
            <a:pPr indent="0" lvl="0" marL="0" rtl="0" algn="ctr">
              <a:spcBef>
                <a:spcPts val="0"/>
              </a:spcBef>
              <a:spcAft>
                <a:spcPts val="0"/>
              </a:spcAft>
              <a:buClr>
                <a:schemeClr val="dk1"/>
              </a:buClr>
              <a:buFont typeface="Arial"/>
              <a:buNone/>
            </a:pPr>
            <a:r>
              <a:rPr lang="en-US" sz="2200">
                <a:solidFill>
                  <a:schemeClr val="hlink"/>
                </a:solidFill>
                <a:latin typeface="Lucida Sans"/>
                <a:ea typeface="Lucida Sans"/>
                <a:cs typeface="Lucida Sans"/>
                <a:sym typeface="Lucida Sans"/>
              </a:rPr>
              <a:t>Dépenses Dominantes</a:t>
            </a:r>
            <a:endParaRPr sz="2200">
              <a:solidFill>
                <a:schemeClr val="dk1"/>
              </a:solidFill>
              <a:latin typeface="Lucida Sans"/>
              <a:ea typeface="Lucida Sans"/>
              <a:cs typeface="Lucida Sans"/>
              <a:sym typeface="Lucida Sans"/>
            </a:endParaRPr>
          </a:p>
          <a:p>
            <a:pPr indent="0" lvl="0" marL="12700" marR="5080" rtl="0" algn="ctr">
              <a:lnSpc>
                <a:spcPct val="134400"/>
              </a:lnSpc>
              <a:spcBef>
                <a:spcPts val="955"/>
              </a:spcBef>
              <a:spcAft>
                <a:spcPts val="0"/>
              </a:spcAft>
              <a:buClr>
                <a:schemeClr val="dk1"/>
              </a:buClr>
              <a:buFont typeface="Arial"/>
              <a:buNone/>
            </a:pPr>
            <a:r>
              <a:rPr lang="en-US" sz="1800">
                <a:solidFill>
                  <a:schemeClr val="hlink"/>
                </a:solidFill>
                <a:latin typeface="Calibri"/>
                <a:ea typeface="Calibri"/>
                <a:cs typeface="Calibri"/>
                <a:sym typeface="Calibri"/>
              </a:rPr>
              <a:t>Vin , produit réguliers  et viande dominent les dépenses, en particulier entre 40 et 70 ans.</a:t>
            </a:r>
            <a:endParaRPr sz="2200">
              <a:solidFill>
                <a:srgbClr val="161612"/>
              </a:solidFill>
              <a:latin typeface="Lucida Sans"/>
              <a:ea typeface="Lucida Sans"/>
              <a:cs typeface="Lucida Sans"/>
              <a:sym typeface="Lucida Sans"/>
            </a:endParaRPr>
          </a:p>
        </p:txBody>
      </p:sp>
      <p:sp>
        <p:nvSpPr>
          <p:cNvPr id="138" name="Google Shape;138;p13"/>
          <p:cNvSpPr txBox="1"/>
          <p:nvPr/>
        </p:nvSpPr>
        <p:spPr>
          <a:xfrm>
            <a:off x="10162683" y="5437734"/>
            <a:ext cx="3230100" cy="1495200"/>
          </a:xfrm>
          <a:prstGeom prst="rect">
            <a:avLst/>
          </a:prstGeom>
          <a:noFill/>
          <a:ln>
            <a:noFill/>
          </a:ln>
        </p:spPr>
        <p:txBody>
          <a:bodyPr anchorCtr="0" anchor="t" bIns="0" lIns="0" spcFirstLastPara="1" rIns="0" wrap="square" tIns="12050">
            <a:spAutoFit/>
          </a:bodyPr>
          <a:lstStyle/>
          <a:p>
            <a:pPr indent="0" lvl="0" marL="0" rtl="0" algn="ctr">
              <a:lnSpc>
                <a:spcPct val="100000"/>
              </a:lnSpc>
              <a:spcBef>
                <a:spcPts val="0"/>
              </a:spcBef>
              <a:spcAft>
                <a:spcPts val="0"/>
              </a:spcAft>
              <a:buNone/>
            </a:pPr>
            <a:r>
              <a:rPr lang="en-US" sz="2200">
                <a:solidFill>
                  <a:srgbClr val="161612"/>
                </a:solidFill>
                <a:latin typeface="Lucida Sans"/>
                <a:ea typeface="Lucida Sans"/>
                <a:cs typeface="Lucida Sans"/>
                <a:sym typeface="Lucida Sans"/>
              </a:rPr>
              <a:t>Dépenses Réduites</a:t>
            </a:r>
            <a:endParaRPr sz="2200">
              <a:latin typeface="Lucida Sans"/>
              <a:ea typeface="Lucida Sans"/>
              <a:cs typeface="Lucida Sans"/>
              <a:sym typeface="Lucida Sans"/>
            </a:endParaRPr>
          </a:p>
          <a:p>
            <a:pPr indent="0" lvl="0" marL="12065" marR="5080" rtl="0" algn="ctr">
              <a:lnSpc>
                <a:spcPct val="134400"/>
              </a:lnSpc>
              <a:spcBef>
                <a:spcPts val="955"/>
              </a:spcBef>
              <a:spcAft>
                <a:spcPts val="0"/>
              </a:spcAft>
              <a:buNone/>
            </a:pPr>
            <a:r>
              <a:rPr lang="en-US" sz="1800">
                <a:solidFill>
                  <a:srgbClr val="161612"/>
                </a:solidFill>
                <a:latin typeface="Calibri"/>
                <a:ea typeface="Calibri"/>
                <a:cs typeface="Calibri"/>
                <a:sym typeface="Calibri"/>
              </a:rPr>
              <a:t>Les dépenses diminuent fortement après 70 ans pour la plupart des catégories.</a:t>
            </a:r>
            <a:endParaRPr sz="1800">
              <a:latin typeface="Calibri"/>
              <a:ea typeface="Calibri"/>
              <a:cs typeface="Calibri"/>
              <a:sym typeface="Calibri"/>
            </a:endParaRPr>
          </a:p>
        </p:txBody>
      </p:sp>
      <p:pic>
        <p:nvPicPr>
          <p:cNvPr id="139" name="Google Shape;139;p13"/>
          <p:cNvPicPr preferRelativeResize="0"/>
          <p:nvPr/>
        </p:nvPicPr>
        <p:blipFill rotWithShape="1">
          <a:blip r:embed="rId3">
            <a:alphaModFix/>
          </a:blip>
          <a:srcRect b="0" l="0" r="0" t="0"/>
          <a:stretch/>
        </p:blipFill>
        <p:spPr>
          <a:xfrm>
            <a:off x="0" y="0"/>
            <a:ext cx="5487024" cy="4080275"/>
          </a:xfrm>
          <a:prstGeom prst="rect">
            <a:avLst/>
          </a:prstGeom>
          <a:noFill/>
          <a:ln>
            <a:noFill/>
          </a:ln>
        </p:spPr>
      </p:pic>
      <p:pic>
        <p:nvPicPr>
          <p:cNvPr id="140" name="Google Shape;140;p13"/>
          <p:cNvPicPr preferRelativeResize="0"/>
          <p:nvPr/>
        </p:nvPicPr>
        <p:blipFill rotWithShape="1">
          <a:blip r:embed="rId4">
            <a:alphaModFix/>
          </a:blip>
          <a:srcRect b="0" l="-2972" r="1880" t="15390"/>
          <a:stretch/>
        </p:blipFill>
        <p:spPr>
          <a:xfrm>
            <a:off x="5316150" y="0"/>
            <a:ext cx="9211525" cy="4080275"/>
          </a:xfrm>
          <a:prstGeom prst="rect">
            <a:avLst/>
          </a:prstGeom>
          <a:noFill/>
          <a:ln>
            <a:noFill/>
          </a:ln>
        </p:spPr>
      </p:pic>
      <p:grpSp>
        <p:nvGrpSpPr>
          <p:cNvPr id="141" name="Google Shape;141;p13"/>
          <p:cNvGrpSpPr/>
          <p:nvPr/>
        </p:nvGrpSpPr>
        <p:grpSpPr>
          <a:xfrm>
            <a:off x="793801" y="4497611"/>
            <a:ext cx="13042900" cy="979589"/>
            <a:chOff x="793788" y="5136896"/>
            <a:chExt cx="13042900" cy="1049147"/>
          </a:xfrm>
        </p:grpSpPr>
        <p:sp>
          <p:nvSpPr>
            <p:cNvPr id="142" name="Google Shape;142;p13"/>
            <p:cNvSpPr/>
            <p:nvPr/>
          </p:nvSpPr>
          <p:spPr>
            <a:xfrm>
              <a:off x="793788" y="5379593"/>
              <a:ext cx="13042900" cy="806450"/>
            </a:xfrm>
            <a:custGeom>
              <a:rect b="b" l="l" r="r" t="t"/>
              <a:pathLst>
                <a:path extrusionOk="0" h="806450" w="13042900">
                  <a:moveTo>
                    <a:pt x="13042862" y="6858"/>
                  </a:moveTo>
                  <a:lnTo>
                    <a:pt x="13036004" y="0"/>
                  </a:lnTo>
                  <a:lnTo>
                    <a:pt x="6819" y="0"/>
                  </a:lnTo>
                  <a:lnTo>
                    <a:pt x="0" y="6858"/>
                  </a:lnTo>
                  <a:lnTo>
                    <a:pt x="0" y="15240"/>
                  </a:lnTo>
                  <a:lnTo>
                    <a:pt x="0" y="23749"/>
                  </a:lnTo>
                  <a:lnTo>
                    <a:pt x="6819" y="30480"/>
                  </a:lnTo>
                  <a:lnTo>
                    <a:pt x="2082888" y="30480"/>
                  </a:lnTo>
                  <a:lnTo>
                    <a:pt x="2082888" y="799465"/>
                  </a:lnTo>
                  <a:lnTo>
                    <a:pt x="2089746" y="806196"/>
                  </a:lnTo>
                  <a:lnTo>
                    <a:pt x="2106511" y="806196"/>
                  </a:lnTo>
                  <a:lnTo>
                    <a:pt x="2113369" y="799465"/>
                  </a:lnTo>
                  <a:lnTo>
                    <a:pt x="2113369" y="30480"/>
                  </a:lnTo>
                  <a:lnTo>
                    <a:pt x="13036004" y="30480"/>
                  </a:lnTo>
                  <a:lnTo>
                    <a:pt x="13042862" y="23749"/>
                  </a:lnTo>
                  <a:lnTo>
                    <a:pt x="13042862" y="6858"/>
                  </a:lnTo>
                  <a:close/>
                </a:path>
              </a:pathLst>
            </a:custGeom>
            <a:solidFill>
              <a:srgbClr val="D2D1C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13"/>
            <p:cNvSpPr/>
            <p:nvPr/>
          </p:nvSpPr>
          <p:spPr>
            <a:xfrm>
              <a:off x="2636774" y="5136896"/>
              <a:ext cx="510540" cy="510540"/>
            </a:xfrm>
            <a:custGeom>
              <a:rect b="b" l="l" r="r" t="t"/>
              <a:pathLst>
                <a:path extrusionOk="0" h="510539" w="510539">
                  <a:moveTo>
                    <a:pt x="476250" y="0"/>
                  </a:moveTo>
                  <a:lnTo>
                    <a:pt x="34036" y="0"/>
                  </a:lnTo>
                  <a:lnTo>
                    <a:pt x="20788" y="2674"/>
                  </a:lnTo>
                  <a:lnTo>
                    <a:pt x="9969" y="9969"/>
                  </a:lnTo>
                  <a:lnTo>
                    <a:pt x="2674" y="20788"/>
                  </a:lnTo>
                  <a:lnTo>
                    <a:pt x="0" y="34035"/>
                  </a:lnTo>
                  <a:lnTo>
                    <a:pt x="0" y="476249"/>
                  </a:lnTo>
                  <a:lnTo>
                    <a:pt x="2674" y="489497"/>
                  </a:lnTo>
                  <a:lnTo>
                    <a:pt x="9969" y="500316"/>
                  </a:lnTo>
                  <a:lnTo>
                    <a:pt x="20788" y="507611"/>
                  </a:lnTo>
                  <a:lnTo>
                    <a:pt x="34036" y="510285"/>
                  </a:lnTo>
                  <a:lnTo>
                    <a:pt x="476250" y="510285"/>
                  </a:lnTo>
                  <a:lnTo>
                    <a:pt x="489497" y="507611"/>
                  </a:lnTo>
                  <a:lnTo>
                    <a:pt x="500316" y="500316"/>
                  </a:lnTo>
                  <a:lnTo>
                    <a:pt x="507611" y="489497"/>
                  </a:lnTo>
                  <a:lnTo>
                    <a:pt x="510286" y="476249"/>
                  </a:lnTo>
                  <a:lnTo>
                    <a:pt x="510286" y="34035"/>
                  </a:lnTo>
                  <a:lnTo>
                    <a:pt x="507611" y="20788"/>
                  </a:lnTo>
                  <a:lnTo>
                    <a:pt x="500316" y="9969"/>
                  </a:lnTo>
                  <a:lnTo>
                    <a:pt x="489497" y="2674"/>
                  </a:lnTo>
                  <a:lnTo>
                    <a:pt x="47625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13"/>
            <p:cNvSpPr/>
            <p:nvPr/>
          </p:nvSpPr>
          <p:spPr>
            <a:xfrm>
              <a:off x="7299832" y="5392039"/>
              <a:ext cx="30479" cy="793750"/>
            </a:xfrm>
            <a:custGeom>
              <a:rect b="b" l="l" r="r" t="t"/>
              <a:pathLst>
                <a:path extrusionOk="0" h="793750" w="30479">
                  <a:moveTo>
                    <a:pt x="23622" y="0"/>
                  </a:moveTo>
                  <a:lnTo>
                    <a:pt x="6858" y="0"/>
                  </a:lnTo>
                  <a:lnTo>
                    <a:pt x="0" y="6858"/>
                  </a:lnTo>
                  <a:lnTo>
                    <a:pt x="0" y="15240"/>
                  </a:lnTo>
                  <a:lnTo>
                    <a:pt x="0" y="787019"/>
                  </a:lnTo>
                  <a:lnTo>
                    <a:pt x="6858" y="793750"/>
                  </a:lnTo>
                  <a:lnTo>
                    <a:pt x="23622" y="793750"/>
                  </a:lnTo>
                  <a:lnTo>
                    <a:pt x="30480" y="787019"/>
                  </a:lnTo>
                  <a:lnTo>
                    <a:pt x="30480" y="6858"/>
                  </a:lnTo>
                  <a:lnTo>
                    <a:pt x="23622" y="0"/>
                  </a:lnTo>
                  <a:close/>
                </a:path>
              </a:pathLst>
            </a:custGeom>
            <a:solidFill>
              <a:srgbClr val="D2D1C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p13"/>
            <p:cNvSpPr/>
            <p:nvPr/>
          </p:nvSpPr>
          <p:spPr>
            <a:xfrm>
              <a:off x="7059930" y="5136896"/>
              <a:ext cx="510540" cy="510540"/>
            </a:xfrm>
            <a:custGeom>
              <a:rect b="b" l="l" r="r" t="t"/>
              <a:pathLst>
                <a:path extrusionOk="0" h="510539" w="510540">
                  <a:moveTo>
                    <a:pt x="476250" y="0"/>
                  </a:moveTo>
                  <a:lnTo>
                    <a:pt x="34036" y="0"/>
                  </a:lnTo>
                  <a:lnTo>
                    <a:pt x="20788" y="2674"/>
                  </a:lnTo>
                  <a:lnTo>
                    <a:pt x="9969" y="9969"/>
                  </a:lnTo>
                  <a:lnTo>
                    <a:pt x="2674" y="20788"/>
                  </a:lnTo>
                  <a:lnTo>
                    <a:pt x="0" y="34035"/>
                  </a:lnTo>
                  <a:lnTo>
                    <a:pt x="0" y="476249"/>
                  </a:lnTo>
                  <a:lnTo>
                    <a:pt x="2674" y="489497"/>
                  </a:lnTo>
                  <a:lnTo>
                    <a:pt x="9969" y="500316"/>
                  </a:lnTo>
                  <a:lnTo>
                    <a:pt x="20788" y="507611"/>
                  </a:lnTo>
                  <a:lnTo>
                    <a:pt x="34036" y="510285"/>
                  </a:lnTo>
                  <a:lnTo>
                    <a:pt x="476250" y="510285"/>
                  </a:lnTo>
                  <a:lnTo>
                    <a:pt x="489497" y="507611"/>
                  </a:lnTo>
                  <a:lnTo>
                    <a:pt x="500316" y="500316"/>
                  </a:lnTo>
                  <a:lnTo>
                    <a:pt x="507611" y="489497"/>
                  </a:lnTo>
                  <a:lnTo>
                    <a:pt x="510286" y="476249"/>
                  </a:lnTo>
                  <a:lnTo>
                    <a:pt x="510286" y="34035"/>
                  </a:lnTo>
                  <a:lnTo>
                    <a:pt x="507611" y="20788"/>
                  </a:lnTo>
                  <a:lnTo>
                    <a:pt x="500316" y="9969"/>
                  </a:lnTo>
                  <a:lnTo>
                    <a:pt x="489497" y="2674"/>
                  </a:lnTo>
                  <a:lnTo>
                    <a:pt x="47625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13"/>
            <p:cNvSpPr/>
            <p:nvPr/>
          </p:nvSpPr>
          <p:spPr>
            <a:xfrm>
              <a:off x="11722989" y="5392039"/>
              <a:ext cx="30480" cy="793750"/>
            </a:xfrm>
            <a:custGeom>
              <a:rect b="b" l="l" r="r" t="t"/>
              <a:pathLst>
                <a:path extrusionOk="0" h="793750" w="30479">
                  <a:moveTo>
                    <a:pt x="23621" y="0"/>
                  </a:moveTo>
                  <a:lnTo>
                    <a:pt x="6857" y="0"/>
                  </a:lnTo>
                  <a:lnTo>
                    <a:pt x="0" y="6858"/>
                  </a:lnTo>
                  <a:lnTo>
                    <a:pt x="0" y="15240"/>
                  </a:lnTo>
                  <a:lnTo>
                    <a:pt x="0" y="787019"/>
                  </a:lnTo>
                  <a:lnTo>
                    <a:pt x="6857" y="793750"/>
                  </a:lnTo>
                  <a:lnTo>
                    <a:pt x="23621" y="793750"/>
                  </a:lnTo>
                  <a:lnTo>
                    <a:pt x="30479" y="787019"/>
                  </a:lnTo>
                  <a:lnTo>
                    <a:pt x="30479" y="6858"/>
                  </a:lnTo>
                  <a:lnTo>
                    <a:pt x="23621" y="0"/>
                  </a:lnTo>
                  <a:close/>
                </a:path>
              </a:pathLst>
            </a:custGeom>
            <a:solidFill>
              <a:srgbClr val="D2D1C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13"/>
            <p:cNvSpPr/>
            <p:nvPr/>
          </p:nvSpPr>
          <p:spPr>
            <a:xfrm>
              <a:off x="11483086" y="5136896"/>
              <a:ext cx="510540" cy="510540"/>
            </a:xfrm>
            <a:custGeom>
              <a:rect b="b" l="l" r="r" t="t"/>
              <a:pathLst>
                <a:path extrusionOk="0" h="510539" w="510540">
                  <a:moveTo>
                    <a:pt x="476250" y="0"/>
                  </a:moveTo>
                  <a:lnTo>
                    <a:pt x="34036" y="0"/>
                  </a:lnTo>
                  <a:lnTo>
                    <a:pt x="20788" y="2674"/>
                  </a:lnTo>
                  <a:lnTo>
                    <a:pt x="9969" y="9969"/>
                  </a:lnTo>
                  <a:lnTo>
                    <a:pt x="2674" y="20788"/>
                  </a:lnTo>
                  <a:lnTo>
                    <a:pt x="0" y="34035"/>
                  </a:lnTo>
                  <a:lnTo>
                    <a:pt x="0" y="476249"/>
                  </a:lnTo>
                  <a:lnTo>
                    <a:pt x="2674" y="489497"/>
                  </a:lnTo>
                  <a:lnTo>
                    <a:pt x="9969" y="500316"/>
                  </a:lnTo>
                  <a:lnTo>
                    <a:pt x="20788" y="507611"/>
                  </a:lnTo>
                  <a:lnTo>
                    <a:pt x="34036" y="510285"/>
                  </a:lnTo>
                  <a:lnTo>
                    <a:pt x="476250" y="510285"/>
                  </a:lnTo>
                  <a:lnTo>
                    <a:pt x="489497" y="507611"/>
                  </a:lnTo>
                  <a:lnTo>
                    <a:pt x="500316" y="500316"/>
                  </a:lnTo>
                  <a:lnTo>
                    <a:pt x="507611" y="489497"/>
                  </a:lnTo>
                  <a:lnTo>
                    <a:pt x="510286" y="476249"/>
                  </a:lnTo>
                  <a:lnTo>
                    <a:pt x="510286" y="34035"/>
                  </a:lnTo>
                  <a:lnTo>
                    <a:pt x="507611" y="20788"/>
                  </a:lnTo>
                  <a:lnTo>
                    <a:pt x="500316" y="9969"/>
                  </a:lnTo>
                  <a:lnTo>
                    <a:pt x="489497" y="2674"/>
                  </a:lnTo>
                  <a:lnTo>
                    <a:pt x="476250" y="0"/>
                  </a:lnTo>
                  <a:close/>
                </a:path>
              </a:pathLst>
            </a:custGeom>
            <a:solidFill>
              <a:srgbClr val="ECEBE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48" name="Google Shape;148;p13"/>
          <p:cNvSpPr txBox="1"/>
          <p:nvPr/>
        </p:nvSpPr>
        <p:spPr>
          <a:xfrm>
            <a:off x="0" y="4057950"/>
            <a:ext cx="14630400" cy="1227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2650">
                <a:solidFill>
                  <a:srgbClr val="161612"/>
                </a:solidFill>
                <a:latin typeface="Lucida Sans"/>
                <a:ea typeface="Lucida Sans"/>
                <a:cs typeface="Lucida Sans"/>
                <a:sym typeface="Lucida Sans"/>
              </a:rPr>
              <a:t>Dépenses des Clients par Catégorie de Produits</a:t>
            </a:r>
            <a:endParaRPr sz="2650">
              <a:latin typeface="Lucida Sans"/>
              <a:ea typeface="Lucida Sans"/>
              <a:cs typeface="Lucida Sans"/>
              <a:sym typeface="Lucida Sans"/>
            </a:endParaRPr>
          </a:p>
          <a:p>
            <a:pPr indent="259715" lvl="0" marL="654685" rtl="0" algn="l">
              <a:lnSpc>
                <a:spcPct val="100000"/>
              </a:lnSpc>
              <a:spcBef>
                <a:spcPts val="3110"/>
              </a:spcBef>
              <a:spcAft>
                <a:spcPts val="0"/>
              </a:spcAft>
              <a:buNone/>
            </a:pPr>
            <a:r>
              <a:t/>
            </a:r>
            <a:endParaRPr sz="2650">
              <a:latin typeface="Lucida Sans"/>
              <a:ea typeface="Lucida Sans"/>
              <a:cs typeface="Lucida Sans"/>
              <a:sym typeface="Lucida Sans"/>
            </a:endParaRPr>
          </a:p>
        </p:txBody>
      </p:sp>
      <p:sp>
        <p:nvSpPr>
          <p:cNvPr id="149" name="Google Shape;149;p13"/>
          <p:cNvSpPr txBox="1"/>
          <p:nvPr/>
        </p:nvSpPr>
        <p:spPr>
          <a:xfrm>
            <a:off x="2709375" y="4384800"/>
            <a:ext cx="488400" cy="6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rgbClr val="161612"/>
                </a:solidFill>
                <a:latin typeface="Calibri"/>
                <a:ea typeface="Calibri"/>
                <a:cs typeface="Calibri"/>
                <a:sym typeface="Calibri"/>
              </a:rPr>
              <a:t>1</a:t>
            </a:r>
            <a:endParaRPr b="1" sz="2600">
              <a:solidFill>
                <a:srgbClr val="161612"/>
              </a:solidFill>
              <a:latin typeface="Calibri"/>
              <a:ea typeface="Calibri"/>
              <a:cs typeface="Calibri"/>
              <a:sym typeface="Calibri"/>
            </a:endParaRPr>
          </a:p>
        </p:txBody>
      </p:sp>
      <p:sp>
        <p:nvSpPr>
          <p:cNvPr id="150" name="Google Shape;150;p13"/>
          <p:cNvSpPr txBox="1"/>
          <p:nvPr/>
        </p:nvSpPr>
        <p:spPr>
          <a:xfrm>
            <a:off x="7128975" y="4384800"/>
            <a:ext cx="4884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rgbClr val="161612"/>
                </a:solidFill>
                <a:latin typeface="Calibri"/>
                <a:ea typeface="Calibri"/>
                <a:cs typeface="Calibri"/>
                <a:sym typeface="Calibri"/>
              </a:rPr>
              <a:t>2</a:t>
            </a:r>
            <a:endParaRPr b="1" sz="2600">
              <a:solidFill>
                <a:srgbClr val="161612"/>
              </a:solidFill>
              <a:latin typeface="Calibri"/>
              <a:ea typeface="Calibri"/>
              <a:cs typeface="Calibri"/>
              <a:sym typeface="Calibri"/>
            </a:endParaRPr>
          </a:p>
        </p:txBody>
      </p:sp>
      <p:sp>
        <p:nvSpPr>
          <p:cNvPr id="151" name="Google Shape;151;p13"/>
          <p:cNvSpPr txBox="1"/>
          <p:nvPr/>
        </p:nvSpPr>
        <p:spPr>
          <a:xfrm>
            <a:off x="11548575" y="4384800"/>
            <a:ext cx="488400" cy="6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rgbClr val="161612"/>
                </a:solidFill>
                <a:latin typeface="Calibri"/>
                <a:ea typeface="Calibri"/>
                <a:cs typeface="Calibri"/>
                <a:sym typeface="Calibri"/>
              </a:rPr>
              <a:t>3</a:t>
            </a:r>
            <a:endParaRPr b="1" sz="2600">
              <a:solidFill>
                <a:srgbClr val="16161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760577" y="-41375"/>
            <a:ext cx="13109100" cy="6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57" name="Google Shape;157;p14"/>
          <p:cNvSpPr txBox="1"/>
          <p:nvPr>
            <p:ph idx="1" type="body"/>
          </p:nvPr>
        </p:nvSpPr>
        <p:spPr>
          <a:xfrm>
            <a:off x="6314059" y="1986486"/>
            <a:ext cx="7389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58" name="Google Shape;158;p14"/>
          <p:cNvPicPr preferRelativeResize="0"/>
          <p:nvPr/>
        </p:nvPicPr>
        <p:blipFill>
          <a:blip r:embed="rId3">
            <a:alphaModFix/>
          </a:blip>
          <a:stretch>
            <a:fillRect/>
          </a:stretch>
        </p:blipFill>
        <p:spPr>
          <a:xfrm>
            <a:off x="-587725" y="19150"/>
            <a:ext cx="14836302" cy="788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760577" y="-41375"/>
            <a:ext cx="13109100" cy="6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4" name="Google Shape;164;p15"/>
          <p:cNvSpPr txBox="1"/>
          <p:nvPr>
            <p:ph idx="1" type="body"/>
          </p:nvPr>
        </p:nvSpPr>
        <p:spPr>
          <a:xfrm>
            <a:off x="6314059" y="1986486"/>
            <a:ext cx="7389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65" name="Google Shape;165;p15"/>
          <p:cNvPicPr preferRelativeResize="0"/>
          <p:nvPr/>
        </p:nvPicPr>
        <p:blipFill>
          <a:blip r:embed="rId3">
            <a:alphaModFix/>
          </a:blip>
          <a:stretch>
            <a:fillRect/>
          </a:stretch>
        </p:blipFill>
        <p:spPr>
          <a:xfrm>
            <a:off x="0" y="-111625"/>
            <a:ext cx="14779850" cy="8452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6161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