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7.png" ContentType="image/png"/>
  <Override PartName="/ppt/media/image10.jpeg" ContentType="image/jpe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22440" y="4054320"/>
            <a:ext cx="913392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0280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2244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510720" y="1904760"/>
            <a:ext cx="5157000" cy="41144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510720" y="1904760"/>
            <a:ext cx="515700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522440" y="380880"/>
            <a:ext cx="91436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52244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0280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522440" y="4054320"/>
            <a:ext cx="913392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522440" y="4054320"/>
            <a:ext cx="913392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0280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52244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510720" y="1904760"/>
            <a:ext cx="5157000" cy="411444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510720" y="1904760"/>
            <a:ext cx="515700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522440" y="380880"/>
            <a:ext cx="91436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52244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0280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522440" y="4054320"/>
            <a:ext cx="913392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522440" y="4054320"/>
            <a:ext cx="913392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0280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152244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510720" y="1904760"/>
            <a:ext cx="5157000" cy="41144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3510720" y="1904760"/>
            <a:ext cx="515700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522440" y="380880"/>
            <a:ext cx="91436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52244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0280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522440" y="4054320"/>
            <a:ext cx="913392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522440" y="4054320"/>
            <a:ext cx="913392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0280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152244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3510720" y="1904760"/>
            <a:ext cx="5157000" cy="411444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3510720" y="1904760"/>
            <a:ext cx="515700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2440" y="380880"/>
            <a:ext cx="91436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2244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41144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02800" y="40543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02800" y="1905120"/>
            <a:ext cx="445716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22440" y="4054320"/>
            <a:ext cx="9133920" cy="19623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5240" y="1828800"/>
            <a:ext cx="8229240" cy="2895120"/>
          </a:xfrm>
          <a:prstGeom prst="rect">
            <a:avLst/>
          </a:prstGeom>
        </p:spPr>
        <p:txBody>
          <a:bodyPr anchor="b"/>
          <a:p>
            <a:pPr>
              <a:lnSpc>
                <a:spcPct val="80000"/>
              </a:lnSpc>
            </a:pPr>
            <a:r>
              <a:rPr b="0" lang="en-US" sz="6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</a:t>
            </a:r>
            <a:r>
              <a:rPr b="0" lang="en-US" sz="6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edit </a:t>
            </a:r>
            <a:r>
              <a:rPr b="0" lang="en-US" sz="6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Master </a:t>
            </a:r>
            <a:r>
              <a:rPr b="0" lang="en-US" sz="6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formato do texto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2.º nível da estrutura de tópicos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3.º nível da estrutura de tópicos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4.º nível da estrutura de tópicos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5.º nível da estrutura de tópicos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6.º nível da estrutura de tópicos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7.º nível da estrutura de tópicos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33920" cy="411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formato do texto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63680" indent="-23148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682560" indent="-21888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857160" indent="-17424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030320" indent="-17280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1522440" y="6400800"/>
            <a:ext cx="6552720" cy="27576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8226360" y="6400800"/>
            <a:ext cx="1449000" cy="275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04/09/19</a:t>
            </a: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9828360" y="6400800"/>
            <a:ext cx="837720" cy="275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20478B-0C8B-4640-8E5D-63DF814ECF83}" type="slidenum"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59480" y="2514600"/>
            <a:ext cx="8692200" cy="2819160"/>
          </a:xfrm>
          <a:prstGeom prst="rect">
            <a:avLst/>
          </a:prstGeom>
        </p:spPr>
        <p:txBody>
          <a:bodyPr anchor="b"/>
          <a:p>
            <a:pPr>
              <a:lnSpc>
                <a:spcPct val="80000"/>
              </a:lnSpc>
            </a:pPr>
            <a:r>
              <a:rPr b="0" lang="en-US" sz="48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65240" y="5410080"/>
            <a:ext cx="8686800" cy="609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199" strike="noStrike" cap="all">
                <a:solidFill>
                  <a:srgbClr val="56c5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formato do texto da estrutura de tópicos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199" strike="noStrike" cap="all">
                <a:solidFill>
                  <a:srgbClr val="56c5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2.º nível da estrutura de tópicos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199" strike="noStrike" cap="all">
                <a:solidFill>
                  <a:srgbClr val="56c5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3.º nível da estrutura de tópicos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199" strike="noStrike" cap="all">
                <a:solidFill>
                  <a:srgbClr val="56c5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4.º nível da estrutura de tópicos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199" strike="noStrike" cap="all">
                <a:solidFill>
                  <a:srgbClr val="56c5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5.º nível da estrutura de tópicos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199" strike="noStrike" cap="all">
                <a:solidFill>
                  <a:srgbClr val="56c5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6.º nível da estrutura de tópicos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r>
              <a:rPr b="0" lang="en-US" sz="2000" spc="199" strike="noStrike" cap="all">
                <a:solidFill>
                  <a:srgbClr val="56c5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7.º nível da estrutura de tópicosClick to edit Master text styles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ftr"/>
          </p:nvPr>
        </p:nvSpPr>
        <p:spPr>
          <a:xfrm>
            <a:off x="1522440" y="6400800"/>
            <a:ext cx="6552720" cy="27576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dt"/>
          </p:nvPr>
        </p:nvSpPr>
        <p:spPr>
          <a:xfrm>
            <a:off x="8226360" y="6400800"/>
            <a:ext cx="1449000" cy="275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04/09/19</a:t>
            </a: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9828360" y="6400800"/>
            <a:ext cx="837720" cy="275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B544DF-52D0-42E8-A522-F251389B49B8}" type="slidenum"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22440" y="380880"/>
            <a:ext cx="9143640" cy="13712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504800" y="1905120"/>
            <a:ext cx="4419360" cy="411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formato do texto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63680" indent="-23148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682560" indent="-21888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857160" indent="-17424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030320" indent="-17280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9080" y="1905120"/>
            <a:ext cx="4419360" cy="4114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formato do texto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6.º nível da estrutura de tópicos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63680" indent="-23148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682560" indent="-21888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857160" indent="-17424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030320" indent="-17280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1522440" y="6400800"/>
            <a:ext cx="6552720" cy="27576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dt"/>
          </p:nvPr>
        </p:nvSpPr>
        <p:spPr>
          <a:xfrm>
            <a:off x="8226360" y="6400800"/>
            <a:ext cx="1449000" cy="275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04/09/19</a:t>
            </a:r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9828360" y="6400800"/>
            <a:ext cx="837720" cy="275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65879D-6EDF-40B3-BBAC-1934785B9E12}" type="slidenum">
              <a:rPr b="0" lang="pt-BR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65240" y="1828800"/>
            <a:ext cx="8229240" cy="2895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0000"/>
              </a:lnSpc>
            </a:pPr>
            <a:r>
              <a:rPr b="0" lang="en-US" sz="6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(Headings)"/>
              </a:rPr>
              <a:t>TEORIA DOS GRAFOS</a:t>
            </a:r>
            <a:r>
              <a:rPr b="0" lang="en-US" sz="6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(Headings)"/>
              </a:rPr>
              <a:t>
</a:t>
            </a:r>
            <a:r>
              <a:rPr b="0" lang="en-US" sz="24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 (Headings)"/>
              </a:rPr>
              <a:t>Trabalho de Disciplina – Parte 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065240" y="4800600"/>
            <a:ext cx="8229240" cy="121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2000" spc="199" strike="noStrike" cap="all">
                <a:solidFill>
                  <a:srgbClr val="56c5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Alunos: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199" strike="noStrike" cap="all">
                <a:solidFill>
                  <a:srgbClr val="56c5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Eduardo Guedes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199" strike="noStrike" cap="all">
                <a:solidFill>
                  <a:srgbClr val="56c5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Bruno Dantas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522440" y="0"/>
            <a:ext cx="914364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Resultados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graphicFrame>
        <p:nvGraphicFramePr>
          <p:cNvPr id="175" name="Table 2"/>
          <p:cNvGraphicFramePr/>
          <p:nvPr/>
        </p:nvGraphicFramePr>
        <p:xfrm>
          <a:off x="1341720" y="1917000"/>
          <a:ext cx="8928720" cy="2016000"/>
        </p:xfrm>
        <a:graphic>
          <a:graphicData uri="http://schemas.openxmlformats.org/drawingml/2006/table">
            <a:tbl>
              <a:tblPr/>
              <a:tblGrid>
                <a:gridCol w="1241280"/>
                <a:gridCol w="784440"/>
                <a:gridCol w="784440"/>
                <a:gridCol w="992880"/>
                <a:gridCol w="784440"/>
                <a:gridCol w="784440"/>
                <a:gridCol w="992880"/>
                <a:gridCol w="784440"/>
                <a:gridCol w="784440"/>
                <a:gridCol w="995040"/>
              </a:tblGrid>
              <a:tr h="172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Teste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Arquivos: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</a:tr>
              <a:tr h="3358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Matriz de Adjacência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as_graph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 Médio(s)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dblp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 Médio(s)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live_journal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 Médio(s)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</a:tr>
              <a:tr h="172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1000 BFS()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1513.68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1.514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  <a:tr h="172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1000 DFS()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1863.13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1.863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</a:tr>
              <a:tr h="346680"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  <a:tr h="172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Teste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Arquivos: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</a:tr>
              <a:tr h="3358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Vetor de Adjacência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as_graph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 Médio(s)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dblp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 Médio(s)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live_journal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 Médio(s)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  <a:tr h="172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1000 BFS()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0.7883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0.0007883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197.139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0.197139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924.854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0.924854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</a:tr>
              <a:tr h="172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1000 DFS()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1.01636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0.00101636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287.781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0.287781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2036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2.036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Table 3"/>
          <p:cNvGraphicFramePr/>
          <p:nvPr/>
        </p:nvGraphicFramePr>
        <p:xfrm>
          <a:off x="3862080" y="4437000"/>
          <a:ext cx="3720600" cy="542520"/>
        </p:xfrm>
        <a:graphic>
          <a:graphicData uri="http://schemas.openxmlformats.org/drawingml/2006/table">
            <a:tbl>
              <a:tblPr/>
              <a:tblGrid>
                <a:gridCol w="1284480"/>
                <a:gridCol w="811800"/>
                <a:gridCol w="811800"/>
                <a:gridCol w="812520"/>
              </a:tblGrid>
              <a:tr h="3358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Vetor de Adjacência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Arquivos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</a:tr>
              <a:tr h="3358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Teste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as_graph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dblp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live_journal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</a:tr>
              <a:tr h="172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Diametro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522440" y="260640"/>
            <a:ext cx="914364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44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Sumário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532160" y="2482560"/>
            <a:ext cx="91339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9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Decisões do projeto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9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Implementação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9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Estudos de caso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269720" y="3012120"/>
            <a:ext cx="8692200" cy="83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Decisões do projeto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065240" y="5410080"/>
            <a:ext cx="868680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522440" y="188640"/>
            <a:ext cx="914364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Decisões do projeto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546200" y="2554560"/>
            <a:ext cx="913392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9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Utilização de C++ como linguagem.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9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Utilização de conjunto de funções.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9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Utilização da flag –O3 para otimização.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9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Table 1"/>
          <p:cNvGraphicFramePr/>
          <p:nvPr/>
        </p:nvGraphicFramePr>
        <p:xfrm>
          <a:off x="2998080" y="1556640"/>
          <a:ext cx="5275440" cy="4895640"/>
        </p:xfrm>
        <a:graphic>
          <a:graphicData uri="http://schemas.openxmlformats.org/drawingml/2006/table">
            <a:tbl>
              <a:tblPr/>
              <a:tblGrid>
                <a:gridCol w="2894760"/>
                <a:gridCol w="793440"/>
                <a:gridCol w="793440"/>
                <a:gridCol w="793800"/>
              </a:tblGrid>
              <a:tr h="36720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Matriz de Adjacência(com impressão):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lnB w="252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 lIns="76680" rIns="76680" tIns="38160" bIns="381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 (s)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6680" marR="76680">
                    <a:lnB w="252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Flags: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'-O2'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'-O3'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3.11384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2.25782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1.27868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3.13573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2.40614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1.28191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3.13081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2.40521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1.30432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4º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3.13832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2.32637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1.28542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5º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3.13908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2.34356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1.29525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6º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3.12578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2.35361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1.28629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7º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3.14362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2.34055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1.28959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8º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3.12852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2.34741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1.29565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9º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3.13626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2.32643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1.29552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10º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3.12998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2.34685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1.28356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</a:tr>
              <a:tr h="35928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Vetor de Adjacência(com impressão):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 gridSpan="3">
                  <a:txBody>
                    <a:bodyPr lIns="76680" rIns="76680" tIns="38160" bIns="3816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 (s)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76680" marR="76680">
                    <a:solidFill>
                      <a:srgbClr val="56c5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Flags: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'-O2'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'-O3'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0.212345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0.191157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0.174118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0.198634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0.175634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0.178222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0.213215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0.171028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0.180697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4º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0.270661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0.172858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0.179674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5º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0.206036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0.181345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0.178498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6º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0.210287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0.17375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0.180394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7º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0.204200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0.174722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0.168488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8º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0.199753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0.174458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0.185125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</a:tr>
              <a:tr h="18936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9º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0.198359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0.174458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0.172092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56c5ff"/>
                    </a:solidFill>
                  </a:tcPr>
                </a:tc>
              </a:tr>
              <a:tr h="188640"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10º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0.208378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0.166847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  <a:tc>
                  <a:txBody>
                    <a:bodyPr lIns="9720" rIns="9720" tIns="972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0.170932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720" marR="9720">
                    <a:solidFill>
                      <a:srgbClr val="449dcc"/>
                    </a:solidFill>
                  </a:tcPr>
                </a:tc>
              </a:tr>
            </a:tbl>
          </a:graphicData>
        </a:graphic>
      </p:graphicFrame>
      <p:sp>
        <p:nvSpPr>
          <p:cNvPr id="163" name="CustomShape 2"/>
          <p:cNvSpPr/>
          <p:nvPr/>
        </p:nvSpPr>
        <p:spPr>
          <a:xfrm>
            <a:off x="3564360" y="404640"/>
            <a:ext cx="59860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Teste de Flags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269720" y="3012120"/>
            <a:ext cx="8692200" cy="83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Implementação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065240" y="5410080"/>
            <a:ext cx="868680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522440" y="380880"/>
            <a:ext cx="914364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Implementação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522440" y="2362320"/>
            <a:ext cx="9485640" cy="411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Utilização de Vetor de adjacência “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adjVector”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ao invés de lista adjacência.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Criação de Structs: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grafoVector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grafoMatriz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3920" indent="-223560">
              <a:lnSpc>
                <a:spcPct val="100000"/>
              </a:lnSpc>
              <a:buClr>
                <a:srgbClr val="56c5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Matriz implementada com array 2d (array de array).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269720" y="3012120"/>
            <a:ext cx="8692200" cy="833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Resultados obtidos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065240" y="5410080"/>
            <a:ext cx="868680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522440" y="0"/>
            <a:ext cx="9143640" cy="1371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600" spc="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Resultados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graphicFrame>
        <p:nvGraphicFramePr>
          <p:cNvPr id="171" name="Table 2"/>
          <p:cNvGraphicFramePr/>
          <p:nvPr/>
        </p:nvGraphicFramePr>
        <p:xfrm>
          <a:off x="4005360" y="1682280"/>
          <a:ext cx="4177800" cy="914040"/>
        </p:xfrm>
        <a:graphic>
          <a:graphicData uri="http://schemas.openxmlformats.org/drawingml/2006/table">
            <a:tbl>
              <a:tblPr/>
              <a:tblGrid>
                <a:gridCol w="1364040"/>
                <a:gridCol w="915480"/>
                <a:gridCol w="810720"/>
                <a:gridCol w="1087560"/>
              </a:tblGrid>
              <a:tr h="180720">
                <a:tc gridSpan="4"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Componentes Conexas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807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Arquivos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Número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Maior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Menor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  <a:tr h="1807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as_graph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32385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32385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  <a:tr h="18072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1183247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  <a:tr h="1911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live_journal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116442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3997962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3997962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3"/>
          <p:cNvGraphicFramePr/>
          <p:nvPr/>
        </p:nvGraphicFramePr>
        <p:xfrm>
          <a:off x="3014640" y="4328640"/>
          <a:ext cx="6391800" cy="1990440"/>
        </p:xfrm>
        <a:graphic>
          <a:graphicData uri="http://schemas.openxmlformats.org/drawingml/2006/table">
            <a:tbl>
              <a:tblPr/>
              <a:tblGrid>
                <a:gridCol w="1337040"/>
                <a:gridCol w="841680"/>
                <a:gridCol w="841680"/>
                <a:gridCol w="841680"/>
                <a:gridCol w="841680"/>
                <a:gridCol w="1110960"/>
                <a:gridCol w="577080"/>
              </a:tblGrid>
              <a:tr h="3358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Matriz de Adjacência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 gridSpan="5"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Arquivos: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</a:tr>
              <a:tr h="3358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Teste: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as_graph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live_journal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</a:tr>
              <a:tr h="172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Distancia (10,20)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0.000071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  <a:tr h="172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Distancia (10,30)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0.000137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</a:tr>
              <a:tr h="172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Distancia (20,30)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0.000098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  <a:tr h="346680"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</a:tr>
              <a:tr h="3358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Vetor de Adjacência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 gridSpan="5"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Arquivos: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  <a:tr h="3358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Teste: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as_graph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live_journal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Tempo(s)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</a:tr>
              <a:tr h="3358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Distancia (10,20)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0.000073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7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0.201587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0.006123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  <a:tr h="3358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Distancia (10,30)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0.000122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5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0.014134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0.005858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</a:tr>
              <a:tr h="3358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Distancia (20,30)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0.000065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7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0.012569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0.00628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Table 4"/>
          <p:cNvGraphicFramePr/>
          <p:nvPr/>
        </p:nvGraphicFramePr>
        <p:xfrm>
          <a:off x="4510080" y="2853000"/>
          <a:ext cx="3240000" cy="1317600"/>
        </p:xfrm>
        <a:graphic>
          <a:graphicData uri="http://schemas.openxmlformats.org/drawingml/2006/table">
            <a:tbl>
              <a:tblPr/>
              <a:tblGrid>
                <a:gridCol w="1080000"/>
                <a:gridCol w="1080000"/>
                <a:gridCol w="1080000"/>
              </a:tblGrid>
              <a:tr h="3297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Arquivo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  <a:tc gridSpan="2"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1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Memória (Mb)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6c5ff"/>
                    </a:solidFill>
                  </a:tcPr>
                </a:tc>
              </a:tr>
              <a:tr h="172800">
                <a:tc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Matriz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Vetor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</a:tr>
              <a:tr h="1728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as_graph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1049.7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2.2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  <a:tr h="3214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dplp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125.2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84d2ff"/>
                    </a:solidFill>
                  </a:tcPr>
                </a:tc>
              </a:tr>
              <a:tr h="32076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live_journal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-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</a:rPr>
                        <a:t>579.1</a:t>
                      </a:r>
                      <a:endParaRPr b="0" lang="pt-BR" sz="1800" spc="-1" strike="noStrike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56c5ff"/>
                      </a:solidFill>
                    </a:lnL>
                    <a:lnR w="6480">
                      <a:solidFill>
                        <a:srgbClr val="56c5ff"/>
                      </a:solidFill>
                    </a:lnR>
                    <a:lnT w="6480">
                      <a:solidFill>
                        <a:srgbClr val="56c5ff"/>
                      </a:solidFill>
                    </a:lnT>
                    <a:lnB w="6480">
                      <a:solidFill>
                        <a:srgbClr val="56c5ff"/>
                      </a:solidFill>
                    </a:lnB>
                    <a:solidFill>
                      <a:srgbClr val="a3daff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112</TotalTime>
  <Application>LibreOffice/5.1.6.2$Linux_X86_64 LibreOffice_project/10m0$Build-2</Application>
  <Words>431</Words>
  <Paragraphs>278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2019-09-03T00:50:39Z</dcterms:created>
  <dc:creator>Eduardo guedes</dc:creator>
  <dc:description/>
  <dc:language>pt-BR</dc:language>
  <cp:lastModifiedBy>PESC</cp:lastModifiedBy>
  <dcterms:modified xsi:type="dcterms:W3CDTF">2019-09-04T15:54:03Z</dcterms:modified>
  <cp:revision>17</cp:revision>
  <dc:subject/>
  <dc:title>TEORIA DOS GRAFOS Trabalho de Disciplina – Parte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Personalizados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10</vt:i4>
  </property>
</Properties>
</file>