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61" r:id="rId7"/>
    <p:sldId id="258" r:id="rId8"/>
    <p:sldId id="260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2" d="100"/>
          <a:sy n="92" d="100"/>
        </p:scale>
        <p:origin x="8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466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antasB/Graph-Libr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5100" dirty="0">
                <a:solidFill>
                  <a:schemeClr val="bg1"/>
                </a:solidFill>
              </a:rPr>
              <a:t>Teoria dos grafos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95244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Trabalho de disciplina – parte 3</a:t>
            </a:r>
          </a:p>
          <a:p>
            <a:pPr rtl="0"/>
            <a:r>
              <a:rPr lang="pt-BR" sz="2000" dirty="0">
                <a:solidFill>
                  <a:srgbClr val="7CEBFF"/>
                </a:solidFill>
              </a:rPr>
              <a:t>Eduardo guedes e bruno </a:t>
            </a:r>
            <a:r>
              <a:rPr lang="pt-BR" sz="2000" dirty="0" err="1">
                <a:solidFill>
                  <a:srgbClr val="7CEBFF"/>
                </a:solidFill>
              </a:rPr>
              <a:t>dantas</a:t>
            </a:r>
            <a:endParaRPr lang="pt-BR" sz="20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>
                <a:solidFill>
                  <a:srgbClr val="FFFEFF"/>
                </a:solidFill>
              </a:rPr>
              <a:t>Considerações importantes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F273EED-B995-4842-B552-6B818712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633845"/>
            <a:ext cx="11029615" cy="4630642"/>
          </a:xfrm>
        </p:spPr>
        <p:txBody>
          <a:bodyPr>
            <a:normAutofit/>
          </a:bodyPr>
          <a:lstStyle/>
          <a:p>
            <a:r>
              <a:rPr lang="pt-BR" sz="2400" dirty="0"/>
              <a:t>A função de checagem de bipartição é chamada durante a construção do grafo e existe a flag “bipartido” na </a:t>
            </a:r>
            <a:r>
              <a:rPr lang="pt-BR" sz="2400" dirty="0" err="1"/>
              <a:t>struct</a:t>
            </a:r>
            <a:r>
              <a:rPr lang="pt-BR" sz="2400" dirty="0"/>
              <a:t> do grafo.</a:t>
            </a:r>
          </a:p>
          <a:p>
            <a:endParaRPr lang="pt-BR" sz="2400" dirty="0"/>
          </a:p>
          <a:p>
            <a:r>
              <a:rPr lang="pt-BR" sz="2400" dirty="0"/>
              <a:t>Dentro da função bipartido, é checado o número de componentes conexas do grafo. Então se passar de 1, assumimos que ele não é bipartível. (como forma de otimização)</a:t>
            </a:r>
          </a:p>
          <a:p>
            <a:endParaRPr lang="pt-BR" sz="2400" dirty="0"/>
          </a:p>
          <a:p>
            <a:r>
              <a:rPr lang="pt-BR" sz="2400" dirty="0"/>
              <a:t>Os vetores “bipartido_1” e “bipartido_2” são vetores que possuem os vértices dos 2 conjuntos de um grafo bipartido.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99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>
                <a:solidFill>
                  <a:srgbClr val="FFFEFF"/>
                </a:solidFill>
              </a:rPr>
              <a:t>Considerações importantes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F273EED-B995-4842-B552-6B818712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633845"/>
            <a:ext cx="11029615" cy="463064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Em </a:t>
            </a:r>
            <a:r>
              <a:rPr lang="pt-BR" sz="2400" dirty="0" err="1"/>
              <a:t>Hopcrof-karp</a:t>
            </a:r>
            <a:r>
              <a:rPr lang="pt-BR" sz="2400" dirty="0"/>
              <a:t>, primeiro se checa se o grafo é bipartido antes de rodar o algoritmo. E uma variável booleana salva todos os emparelhamentos do algoritmo.</a:t>
            </a:r>
          </a:p>
          <a:p>
            <a:endParaRPr lang="pt-BR" sz="2400" dirty="0"/>
          </a:p>
          <a:p>
            <a:r>
              <a:rPr lang="pt-BR" sz="2400" dirty="0"/>
              <a:t>Em </a:t>
            </a:r>
            <a:r>
              <a:rPr lang="pt-BR" sz="2400" dirty="0" err="1"/>
              <a:t>Bellman</a:t>
            </a:r>
            <a:r>
              <a:rPr lang="pt-BR" sz="2400" dirty="0"/>
              <a:t>-Ford, checa-se se o grafo é direcionado antes de rodar o algoritmo.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Resultados principais</a:t>
            </a: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6837A6CB-4943-4CA5-BF4C-89B36EE224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3891805"/>
              </p:ext>
            </p:extLst>
          </p:nvPr>
        </p:nvGraphicFramePr>
        <p:xfrm>
          <a:off x="6188074" y="2227263"/>
          <a:ext cx="5740692" cy="292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82">
                  <a:extLst>
                    <a:ext uri="{9D8B030D-6E8A-4147-A177-3AD203B41FA5}">
                      <a16:colId xmlns:a16="http://schemas.microsoft.com/office/drawing/2014/main" val="1918051476"/>
                    </a:ext>
                  </a:extLst>
                </a:gridCol>
                <a:gridCol w="956782">
                  <a:extLst>
                    <a:ext uri="{9D8B030D-6E8A-4147-A177-3AD203B41FA5}">
                      <a16:colId xmlns:a16="http://schemas.microsoft.com/office/drawing/2014/main" val="1888613310"/>
                    </a:ext>
                  </a:extLst>
                </a:gridCol>
                <a:gridCol w="956782">
                  <a:extLst>
                    <a:ext uri="{9D8B030D-6E8A-4147-A177-3AD203B41FA5}">
                      <a16:colId xmlns:a16="http://schemas.microsoft.com/office/drawing/2014/main" val="3937752678"/>
                    </a:ext>
                  </a:extLst>
                </a:gridCol>
                <a:gridCol w="956782">
                  <a:extLst>
                    <a:ext uri="{9D8B030D-6E8A-4147-A177-3AD203B41FA5}">
                      <a16:colId xmlns:a16="http://schemas.microsoft.com/office/drawing/2014/main" val="3022885135"/>
                    </a:ext>
                  </a:extLst>
                </a:gridCol>
                <a:gridCol w="956782">
                  <a:extLst>
                    <a:ext uri="{9D8B030D-6E8A-4147-A177-3AD203B41FA5}">
                      <a16:colId xmlns:a16="http://schemas.microsoft.com/office/drawing/2014/main" val="3107840269"/>
                    </a:ext>
                  </a:extLst>
                </a:gridCol>
                <a:gridCol w="956782">
                  <a:extLst>
                    <a:ext uri="{9D8B030D-6E8A-4147-A177-3AD203B41FA5}">
                      <a16:colId xmlns:a16="http://schemas.microsoft.com/office/drawing/2014/main" val="3699359102"/>
                    </a:ext>
                  </a:extLst>
                </a:gridCol>
              </a:tblGrid>
              <a:tr h="4854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Liberation Sans"/>
                        </a:rPr>
                        <a:t>Grafo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bg1"/>
                          </a:solidFill>
                          <a:effectLst/>
                          <a:latin typeface="Liberation Sans"/>
                        </a:rPr>
                        <a:t>Ciclo Negativo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Liberation Sans"/>
                        </a:rPr>
                        <a:t>Distância</a:t>
                      </a:r>
                    </a:p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Liberation Sans"/>
                        </a:rPr>
                        <a:t>(1,10)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Liberation Sans"/>
                        </a:rPr>
                        <a:t>Distância</a:t>
                      </a:r>
                    </a:p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Liberation Sans"/>
                        </a:rPr>
                        <a:t>(2,20)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Liberation Sans"/>
                        </a:rPr>
                        <a:t>Distância</a:t>
                      </a:r>
                    </a:p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Liberation Sans"/>
                        </a:rPr>
                        <a:t>(3,30)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bg1"/>
                          </a:solidFill>
                          <a:effectLst/>
                          <a:latin typeface="Liberation Sans"/>
                        </a:rPr>
                        <a:t>Tempo (s)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661511"/>
                  </a:ext>
                </a:extLst>
              </a:tr>
              <a:tr h="4854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ER_50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0.00485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7810158"/>
                  </a:ext>
                </a:extLst>
              </a:tr>
              <a:tr h="4854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ER_100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</a:t>
                      </a:r>
                      <a:r>
                        <a:rPr lang="pt-B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Inf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0.017602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5512172"/>
                  </a:ext>
                </a:extLst>
              </a:tr>
              <a:tr h="4854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ER_500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</a:t>
                      </a:r>
                      <a:r>
                        <a:rPr lang="pt-B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Inf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</a:t>
                      </a:r>
                      <a:r>
                        <a:rPr lang="pt-B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Inf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3.98899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4864704"/>
                  </a:ext>
                </a:extLst>
              </a:tr>
              <a:tr h="4854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ER_1000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</a:t>
                      </a:r>
                      <a:r>
                        <a:rPr lang="pt-B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Inf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</a:t>
                      </a:r>
                      <a:r>
                        <a:rPr lang="pt-B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Inf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51.7165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3509674"/>
                  </a:ext>
                </a:extLst>
              </a:tr>
              <a:tr h="4854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ER_1500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</a:t>
                      </a:r>
                      <a:r>
                        <a:rPr lang="pt-B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Inf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-</a:t>
                      </a:r>
                      <a:r>
                        <a:rPr lang="pt-B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Inf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Liberation Sans"/>
                        </a:rPr>
                        <a:t>238,465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6723276"/>
                  </a:ext>
                </a:extLst>
              </a:tr>
            </a:tbl>
          </a:graphicData>
        </a:graphic>
      </p:graphicFrame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918F6D1C-0A8E-48FE-A38A-D892A8C31D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0424983"/>
              </p:ext>
            </p:extLst>
          </p:nvPr>
        </p:nvGraphicFramePr>
        <p:xfrm>
          <a:off x="581025" y="2227263"/>
          <a:ext cx="5422392" cy="4142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98">
                  <a:extLst>
                    <a:ext uri="{9D8B030D-6E8A-4147-A177-3AD203B41FA5}">
                      <a16:colId xmlns:a16="http://schemas.microsoft.com/office/drawing/2014/main" val="2394186756"/>
                    </a:ext>
                  </a:extLst>
                </a:gridCol>
                <a:gridCol w="1355598">
                  <a:extLst>
                    <a:ext uri="{9D8B030D-6E8A-4147-A177-3AD203B41FA5}">
                      <a16:colId xmlns:a16="http://schemas.microsoft.com/office/drawing/2014/main" val="535869653"/>
                    </a:ext>
                  </a:extLst>
                </a:gridCol>
                <a:gridCol w="1355598">
                  <a:extLst>
                    <a:ext uri="{9D8B030D-6E8A-4147-A177-3AD203B41FA5}">
                      <a16:colId xmlns:a16="http://schemas.microsoft.com/office/drawing/2014/main" val="1785908750"/>
                    </a:ext>
                  </a:extLst>
                </a:gridCol>
                <a:gridCol w="1355598">
                  <a:extLst>
                    <a:ext uri="{9D8B030D-6E8A-4147-A177-3AD203B41FA5}">
                      <a16:colId xmlns:a16="http://schemas.microsoft.com/office/drawing/2014/main" val="212254556"/>
                    </a:ext>
                  </a:extLst>
                </a:gridCol>
              </a:tblGrid>
              <a:tr h="3765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Liberation Sans"/>
                        </a:rPr>
                        <a:t>Grafo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Liberation Sans"/>
                        </a:rPr>
                        <a:t>Bipartível(s/n)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Liberation Sans"/>
                        </a:rPr>
                        <a:t>Emp. Max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Liberation Sans"/>
                        </a:rPr>
                        <a:t>Tempo(s)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0790431"/>
                  </a:ext>
                </a:extLst>
              </a:tr>
              <a:tr h="3765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0.000569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2745560"/>
                  </a:ext>
                </a:extLst>
              </a:tr>
              <a:tr h="3765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0.001106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295565"/>
                  </a:ext>
                </a:extLst>
              </a:tr>
              <a:tr h="3765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0.02265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7800091"/>
                  </a:ext>
                </a:extLst>
              </a:tr>
              <a:tr h="3765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0.032485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9622077"/>
                  </a:ext>
                </a:extLst>
              </a:tr>
              <a:tr h="3765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4.74875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606949"/>
                  </a:ext>
                </a:extLst>
              </a:tr>
              <a:tr h="3765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2.2463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4499807"/>
                  </a:ext>
                </a:extLst>
              </a:tr>
              <a:tr h="3765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0.000009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2772215"/>
                  </a:ext>
                </a:extLst>
              </a:tr>
              <a:tr h="3765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0.000009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759755"/>
                  </a:ext>
                </a:extLst>
              </a:tr>
              <a:tr h="3765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0.000009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626267"/>
                  </a:ext>
                </a:extLst>
              </a:tr>
              <a:tr h="3765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512,736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98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https://github.com/DantasB/Graph-Library</a:t>
            </a:r>
            <a:endParaRPr lang="pt-BR" dirty="0">
              <a:solidFill>
                <a:schemeClr val="bg1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16c05727-aa75-4e4a-9b5f-8a80a116589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0</TotalTime>
  <Words>292</Words>
  <Application>Microsoft Office PowerPoint</Application>
  <PresentationFormat>Widescreen</PresentationFormat>
  <Paragraphs>105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Liberation Sans</vt:lpstr>
      <vt:lpstr>Wingdings 2</vt:lpstr>
      <vt:lpstr>Dividendo</vt:lpstr>
      <vt:lpstr>Teoria dos grafos</vt:lpstr>
      <vt:lpstr>Considerações importantes</vt:lpstr>
      <vt:lpstr>Considerações importantes</vt:lpstr>
      <vt:lpstr>Resultados principais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2019-11-25T12:48:37Z</dcterms:created>
  <dcterms:modified xsi:type="dcterms:W3CDTF">2019-11-25T13:20:02Z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