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8" r:id="rId3"/>
    <p:sldId id="286" r:id="rId4"/>
    <p:sldId id="270" r:id="rId5"/>
    <p:sldId id="297" r:id="rId6"/>
    <p:sldId id="303" r:id="rId7"/>
    <p:sldId id="288" r:id="rId8"/>
    <p:sldId id="289" r:id="rId9"/>
    <p:sldId id="291" r:id="rId10"/>
    <p:sldId id="290" r:id="rId11"/>
    <p:sldId id="292" r:id="rId12"/>
    <p:sldId id="293" r:id="rId13"/>
    <p:sldId id="302" r:id="rId14"/>
    <p:sldId id="296" r:id="rId15"/>
    <p:sldId id="295" r:id="rId16"/>
    <p:sldId id="287" r:id="rId17"/>
    <p:sldId id="294" r:id="rId18"/>
    <p:sldId id="301" r:id="rId19"/>
    <p:sldId id="271" r:id="rId20"/>
    <p:sldId id="272" r:id="rId21"/>
    <p:sldId id="273" r:id="rId22"/>
    <p:sldId id="274" r:id="rId23"/>
    <p:sldId id="304" r:id="rId24"/>
    <p:sldId id="259" r:id="rId25"/>
    <p:sldId id="305" r:id="rId26"/>
    <p:sldId id="309" r:id="rId27"/>
    <p:sldId id="307" r:id="rId28"/>
    <p:sldId id="306" r:id="rId29"/>
    <p:sldId id="260" r:id="rId30"/>
    <p:sldId id="261" r:id="rId31"/>
    <p:sldId id="263" r:id="rId32"/>
    <p:sldId id="264" r:id="rId33"/>
    <p:sldId id="265" r:id="rId34"/>
    <p:sldId id="266" r:id="rId35"/>
    <p:sldId id="312" r:id="rId36"/>
    <p:sldId id="310" r:id="rId37"/>
    <p:sldId id="315" r:id="rId38"/>
    <p:sldId id="316" r:id="rId39"/>
    <p:sldId id="314" r:id="rId40"/>
    <p:sldId id="31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52AF-F56B-4337-AFCF-A32A0560E70C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F222-9910-47F6-AA2E-621EC1EFD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45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52AF-F56B-4337-AFCF-A32A0560E70C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F222-9910-47F6-AA2E-621EC1EFD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74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52AF-F56B-4337-AFCF-A32A0560E70C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F222-9910-47F6-AA2E-621EC1EFD2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1319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52AF-F56B-4337-AFCF-A32A0560E70C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F222-9910-47F6-AA2E-621EC1EFD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433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52AF-F56B-4337-AFCF-A32A0560E70C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F222-9910-47F6-AA2E-621EC1EFD2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9907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52AF-F56B-4337-AFCF-A32A0560E70C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F222-9910-47F6-AA2E-621EC1EFD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782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52AF-F56B-4337-AFCF-A32A0560E70C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F222-9910-47F6-AA2E-621EC1EFD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61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52AF-F56B-4337-AFCF-A32A0560E70C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F222-9910-47F6-AA2E-621EC1EFD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49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52AF-F56B-4337-AFCF-A32A0560E70C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F222-9910-47F6-AA2E-621EC1EFD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09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52AF-F56B-4337-AFCF-A32A0560E70C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F222-9910-47F6-AA2E-621EC1EFD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57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52AF-F56B-4337-AFCF-A32A0560E70C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F222-9910-47F6-AA2E-621EC1EFD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59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52AF-F56B-4337-AFCF-A32A0560E70C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F222-9910-47F6-AA2E-621EC1EFD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41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52AF-F56B-4337-AFCF-A32A0560E70C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F222-9910-47F6-AA2E-621EC1EFD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59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52AF-F56B-4337-AFCF-A32A0560E70C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F222-9910-47F6-AA2E-621EC1EFD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54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52AF-F56B-4337-AFCF-A32A0560E70C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F222-9910-47F6-AA2E-621EC1EFD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36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52AF-F56B-4337-AFCF-A32A0560E70C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F222-9910-47F6-AA2E-621EC1EFD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01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D52AF-F56B-4337-AFCF-A32A0560E70C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A7F222-9910-47F6-AA2E-621EC1EFD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95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tmp"/><Relationship Id="rId3" Type="http://schemas.openxmlformats.org/officeDocument/2006/relationships/image" Target="../media/image15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MOGA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Producer: Cheng-Han Wu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678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19" y="498941"/>
            <a:ext cx="8868294" cy="605004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 rot="10800000">
            <a:off x="348439" y="1834255"/>
            <a:ext cx="492443" cy="21571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2000" dirty="0"/>
              <a:t>fitness2</a:t>
            </a:r>
            <a:endParaRPr lang="zh-TW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2197758" y="2402271"/>
            <a:ext cx="562063" cy="43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552181" y="1752480"/>
            <a:ext cx="562063" cy="43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3323281" y="3683951"/>
            <a:ext cx="562063" cy="43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101092" y="4087453"/>
            <a:ext cx="562063" cy="43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653710" y="3507887"/>
            <a:ext cx="562063" cy="43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7853336" y="4593196"/>
            <a:ext cx="562063" cy="43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6055674" y="4118583"/>
            <a:ext cx="201336" cy="20133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5650197" y="4607725"/>
            <a:ext cx="201336" cy="20133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1811718" y="3430708"/>
            <a:ext cx="3182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點</a:t>
            </a:r>
            <a:r>
              <a:rPr lang="en-US" altLang="zh-TW" sz="3200" dirty="0">
                <a:solidFill>
                  <a:srgbClr val="FF0000"/>
                </a:solidFill>
              </a:rPr>
              <a:t>A</a:t>
            </a:r>
            <a:r>
              <a:rPr lang="zh-TW" altLang="en-US" sz="3200" dirty="0">
                <a:solidFill>
                  <a:srgbClr val="FF0000"/>
                </a:solidFill>
              </a:rPr>
              <a:t> 被 點</a:t>
            </a:r>
            <a:r>
              <a:rPr lang="en-US" altLang="zh-TW" sz="3200" dirty="0">
                <a:solidFill>
                  <a:srgbClr val="FF0000"/>
                </a:solidFill>
              </a:rPr>
              <a:t>B</a:t>
            </a:r>
            <a:r>
              <a:rPr lang="zh-TW" altLang="en-US" sz="3200" dirty="0">
                <a:solidFill>
                  <a:srgbClr val="FF0000"/>
                </a:solidFill>
              </a:rPr>
              <a:t> 支配 </a:t>
            </a:r>
          </a:p>
        </p:txBody>
      </p:sp>
      <p:sp>
        <p:nvSpPr>
          <p:cNvPr id="26" name="矩形 25"/>
          <p:cNvSpPr/>
          <p:nvPr/>
        </p:nvSpPr>
        <p:spPr>
          <a:xfrm>
            <a:off x="2951001" y="2490539"/>
            <a:ext cx="562063" cy="43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2478789" y="2998977"/>
            <a:ext cx="562063" cy="43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392656" y="2489258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Fitness 1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越小越好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Fitness 2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越小越好</a:t>
            </a:r>
          </a:p>
        </p:txBody>
      </p:sp>
      <p:sp>
        <p:nvSpPr>
          <p:cNvPr id="32" name="矩形 31"/>
          <p:cNvSpPr/>
          <p:nvPr/>
        </p:nvSpPr>
        <p:spPr>
          <a:xfrm>
            <a:off x="1811718" y="2439165"/>
            <a:ext cx="17512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{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851533" y="4360565"/>
            <a:ext cx="2865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B 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zh-TW" altLang="en-US" sz="2400" dirty="0">
                <a:solidFill>
                  <a:srgbClr val="FF0000"/>
                </a:solidFill>
              </a:rPr>
              <a:t>74.81, 8.5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  <a:endParaRPr lang="zh-TW" altLang="en-US" sz="2400" dirty="0">
              <a:solidFill>
                <a:srgbClr val="FF0000"/>
              </a:solidFill>
            </a:endParaRPr>
          </a:p>
          <a:p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257010" y="3877419"/>
            <a:ext cx="2271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 </a:t>
            </a:r>
            <a:r>
              <a:rPr lang="en-US" altLang="zh-TW" sz="2400" dirty="0"/>
              <a:t>(</a:t>
            </a:r>
            <a:r>
              <a:rPr lang="zh-TW" altLang="en-US" sz="2400" dirty="0"/>
              <a:t>81.59, 13.8</a:t>
            </a:r>
            <a:r>
              <a:rPr lang="en-US" altLang="zh-TW" sz="2400" dirty="0"/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1421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何為支配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支配關係有三種，假若今天我們有兩個點，點</a:t>
            </a:r>
            <a:r>
              <a:rPr lang="en-US" altLang="zh-TW" dirty="0"/>
              <a:t>A</a:t>
            </a:r>
            <a:r>
              <a:rPr lang="zh-TW" altLang="en-US" dirty="0"/>
              <a:t>及點</a:t>
            </a:r>
            <a:r>
              <a:rPr lang="en-US" altLang="zh-TW" dirty="0"/>
              <a:t>B</a:t>
            </a:r>
            <a:r>
              <a:rPr lang="zh-TW" altLang="en-US" dirty="0"/>
              <a:t>。判斷其支配的關係，有三種可能出現的狀況</a:t>
            </a:r>
            <a:endParaRPr lang="en-US" altLang="zh-TW" dirty="0"/>
          </a:p>
          <a:p>
            <a:endParaRPr lang="en-US" altLang="zh-TW" dirty="0"/>
          </a:p>
          <a:p>
            <a:pPr marL="742950" indent="-742950">
              <a:buClr>
                <a:schemeClr val="tx1"/>
              </a:buClr>
              <a:buAutoNum type="arabicPeriod"/>
            </a:pPr>
            <a:r>
              <a:rPr lang="zh-TW" altLang="en-US" sz="3600" dirty="0">
                <a:solidFill>
                  <a:schemeClr val="tx1"/>
                </a:solidFill>
              </a:rPr>
              <a:t>點</a:t>
            </a:r>
            <a:r>
              <a:rPr lang="en-US" altLang="zh-TW" sz="3600" dirty="0">
                <a:solidFill>
                  <a:schemeClr val="tx1"/>
                </a:solidFill>
              </a:rPr>
              <a:t>A</a:t>
            </a:r>
            <a:r>
              <a:rPr lang="zh-TW" altLang="en-US" sz="3600" dirty="0">
                <a:solidFill>
                  <a:schemeClr val="tx1"/>
                </a:solidFill>
              </a:rPr>
              <a:t>支配點</a:t>
            </a:r>
            <a:r>
              <a:rPr lang="en-US" altLang="zh-TW" sz="3600" dirty="0">
                <a:solidFill>
                  <a:schemeClr val="tx1"/>
                </a:solidFill>
              </a:rPr>
              <a:t>B</a:t>
            </a:r>
          </a:p>
          <a:p>
            <a:pPr marL="742950" indent="-742950">
              <a:buClrTx/>
              <a:buAutoNum type="arabicPeriod"/>
            </a:pPr>
            <a:r>
              <a:rPr lang="zh-TW" altLang="en-US" sz="3600" dirty="0">
                <a:solidFill>
                  <a:schemeClr val="tx1"/>
                </a:solidFill>
              </a:rPr>
              <a:t>點</a:t>
            </a:r>
            <a:r>
              <a:rPr lang="en-US" altLang="zh-TW" sz="3600" dirty="0">
                <a:solidFill>
                  <a:schemeClr val="tx1"/>
                </a:solidFill>
              </a:rPr>
              <a:t>A</a:t>
            </a:r>
            <a:r>
              <a:rPr lang="zh-TW" altLang="en-US" sz="3600" dirty="0">
                <a:solidFill>
                  <a:schemeClr val="tx1"/>
                </a:solidFill>
              </a:rPr>
              <a:t>被點</a:t>
            </a:r>
            <a:r>
              <a:rPr lang="en-US" altLang="zh-TW" sz="3600" dirty="0">
                <a:solidFill>
                  <a:schemeClr val="tx1"/>
                </a:solidFill>
              </a:rPr>
              <a:t>B</a:t>
            </a:r>
            <a:r>
              <a:rPr lang="zh-TW" altLang="en-US" sz="3600" dirty="0">
                <a:solidFill>
                  <a:schemeClr val="tx1"/>
                </a:solidFill>
              </a:rPr>
              <a:t>支配</a:t>
            </a:r>
            <a:endParaRPr lang="en-US" altLang="zh-TW" sz="3600" dirty="0">
              <a:solidFill>
                <a:srgbClr val="FF0000"/>
              </a:solidFill>
            </a:endParaRPr>
          </a:p>
          <a:p>
            <a:pPr marL="742950" indent="-742950">
              <a:buClrTx/>
              <a:buAutoNum type="arabicPeriod"/>
            </a:pPr>
            <a:r>
              <a:rPr lang="zh-TW" altLang="en-US" sz="3600" dirty="0">
                <a:solidFill>
                  <a:srgbClr val="FF0000"/>
                </a:solidFill>
              </a:rPr>
              <a:t>兩點互不支配</a:t>
            </a:r>
            <a:endParaRPr lang="en-US" altLang="zh-TW" sz="36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251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19" y="498941"/>
            <a:ext cx="8868294" cy="605004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 rot="10800000">
            <a:off x="348439" y="1834255"/>
            <a:ext cx="492443" cy="21571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2000" dirty="0"/>
              <a:t>fitness2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772517" y="3525245"/>
            <a:ext cx="3517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zh-TW" sz="3200" dirty="0">
                <a:solidFill>
                  <a:srgbClr val="FF0000"/>
                </a:solidFill>
              </a:rPr>
              <a:t>A</a:t>
            </a:r>
            <a:r>
              <a:rPr lang="zh-TW" altLang="en-US" sz="32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(36.98,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17.55)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97758" y="2402271"/>
            <a:ext cx="562063" cy="43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552181" y="1752480"/>
            <a:ext cx="562063" cy="43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653710" y="3507887"/>
            <a:ext cx="562063" cy="43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7853336" y="4593196"/>
            <a:ext cx="562063" cy="43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314391" y="4199680"/>
            <a:ext cx="201336" cy="20133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3545960" y="3761653"/>
            <a:ext cx="201336" cy="20133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4543969" y="2588621"/>
            <a:ext cx="4002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點</a:t>
            </a:r>
            <a:r>
              <a:rPr lang="en-US" altLang="zh-TW" sz="3200" dirty="0">
                <a:solidFill>
                  <a:srgbClr val="FF0000"/>
                </a:solidFill>
              </a:rPr>
              <a:t>A</a:t>
            </a:r>
            <a:r>
              <a:rPr lang="zh-TW" altLang="en-US" sz="3200" dirty="0">
                <a:solidFill>
                  <a:srgbClr val="FF0000"/>
                </a:solidFill>
              </a:rPr>
              <a:t> 與 點</a:t>
            </a:r>
            <a:r>
              <a:rPr lang="en-US" altLang="zh-TW" sz="3200" dirty="0">
                <a:solidFill>
                  <a:srgbClr val="FF0000"/>
                </a:solidFill>
              </a:rPr>
              <a:t>B</a:t>
            </a:r>
            <a:r>
              <a:rPr lang="zh-TW" altLang="en-US" sz="3200" dirty="0">
                <a:solidFill>
                  <a:srgbClr val="FF0000"/>
                </a:solidFill>
              </a:rPr>
              <a:t> 互不支配 </a:t>
            </a:r>
          </a:p>
        </p:txBody>
      </p:sp>
      <p:sp>
        <p:nvSpPr>
          <p:cNvPr id="26" name="矩形 25"/>
          <p:cNvSpPr/>
          <p:nvPr/>
        </p:nvSpPr>
        <p:spPr>
          <a:xfrm>
            <a:off x="2951001" y="2490539"/>
            <a:ext cx="562063" cy="43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2478789" y="2998977"/>
            <a:ext cx="562063" cy="43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6148977" y="1930828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Fitness 1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越小越好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Fitness 2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越小越好</a:t>
            </a:r>
          </a:p>
        </p:txBody>
      </p:sp>
      <p:sp>
        <p:nvSpPr>
          <p:cNvPr id="32" name="矩形 31"/>
          <p:cNvSpPr/>
          <p:nvPr/>
        </p:nvSpPr>
        <p:spPr>
          <a:xfrm>
            <a:off x="4568039" y="1880735"/>
            <a:ext cx="17512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{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98558" y="3931016"/>
            <a:ext cx="562063" cy="43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443664" y="4429957"/>
            <a:ext cx="562063" cy="43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568039" y="3939618"/>
            <a:ext cx="2998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B</a:t>
            </a:r>
            <a:r>
              <a:rPr lang="zh-TW" altLang="en-US" sz="32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(50.5,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12.63)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7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前緣方向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46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前緣方向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51" y="1815188"/>
            <a:ext cx="5461233" cy="475151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125063" y="36945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28443" y="49264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95342" y="45571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859967" y="27666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9" name="弧形 8"/>
          <p:cNvSpPr/>
          <p:nvPr/>
        </p:nvSpPr>
        <p:spPr>
          <a:xfrm rot="11012833">
            <a:off x="3066378" y="1167121"/>
            <a:ext cx="5700829" cy="4759639"/>
          </a:xfrm>
          <a:prstGeom prst="arc">
            <a:avLst>
              <a:gd name="adj1" fmla="val 18636268"/>
              <a:gd name="adj2" fmla="val 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315827" y="2194168"/>
            <a:ext cx="226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Function 1 </a:t>
            </a:r>
            <a:r>
              <a:rPr lang="zh-TW" altLang="en-US" dirty="0">
                <a:solidFill>
                  <a:srgbClr val="FF0000"/>
                </a:solidFill>
              </a:rPr>
              <a:t>越小越好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Function 2 </a:t>
            </a:r>
            <a:r>
              <a:rPr lang="zh-TW" altLang="en-US" dirty="0">
                <a:solidFill>
                  <a:srgbClr val="FF0000"/>
                </a:solidFill>
              </a:rPr>
              <a:t>越小越好</a:t>
            </a:r>
          </a:p>
        </p:txBody>
      </p:sp>
      <p:sp>
        <p:nvSpPr>
          <p:cNvPr id="11" name="文字方塊 10"/>
          <p:cNvSpPr txBox="1"/>
          <p:nvPr/>
        </p:nvSpPr>
        <p:spPr>
          <a:xfrm rot="10800000">
            <a:off x="1959480" y="2584717"/>
            <a:ext cx="492443" cy="21571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2000" dirty="0"/>
              <a:t>Function 2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2857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前緣方向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51" y="1815188"/>
            <a:ext cx="5461233" cy="475151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125063" y="36945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28443" y="49264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95342" y="45571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859967" y="27666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9" name="弧形 8"/>
          <p:cNvSpPr/>
          <p:nvPr/>
        </p:nvSpPr>
        <p:spPr>
          <a:xfrm rot="17176488">
            <a:off x="2356067" y="2639164"/>
            <a:ext cx="5700829" cy="4759639"/>
          </a:xfrm>
          <a:prstGeom prst="arc">
            <a:avLst>
              <a:gd name="adj1" fmla="val 16729149"/>
              <a:gd name="adj2" fmla="val 1882095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315827" y="2194168"/>
            <a:ext cx="226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Function 1 </a:t>
            </a:r>
            <a:r>
              <a:rPr lang="zh-TW" altLang="en-US" dirty="0">
                <a:solidFill>
                  <a:srgbClr val="FF0000"/>
                </a:solidFill>
              </a:rPr>
              <a:t>越小越好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Function 2 </a:t>
            </a:r>
            <a:r>
              <a:rPr lang="zh-TW" altLang="en-US" dirty="0">
                <a:solidFill>
                  <a:srgbClr val="FF0000"/>
                </a:solidFill>
              </a:rPr>
              <a:t>越大越好</a:t>
            </a:r>
          </a:p>
        </p:txBody>
      </p:sp>
      <p:sp>
        <p:nvSpPr>
          <p:cNvPr id="11" name="文字方塊 10"/>
          <p:cNvSpPr txBox="1"/>
          <p:nvPr/>
        </p:nvSpPr>
        <p:spPr>
          <a:xfrm rot="10800000">
            <a:off x="1959480" y="2584717"/>
            <a:ext cx="492443" cy="21571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2000" dirty="0"/>
              <a:t>Function 2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2510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前緣方向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51" y="1815188"/>
            <a:ext cx="5461233" cy="475151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125063" y="36945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28443" y="49264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95342" y="45571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859967" y="27666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9" name="弧形 8"/>
          <p:cNvSpPr/>
          <p:nvPr/>
        </p:nvSpPr>
        <p:spPr>
          <a:xfrm>
            <a:off x="1173219" y="2840499"/>
            <a:ext cx="5700829" cy="4759639"/>
          </a:xfrm>
          <a:prstGeom prst="arc">
            <a:avLst>
              <a:gd name="adj1" fmla="val 15550960"/>
              <a:gd name="adj2" fmla="val 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315827" y="2194168"/>
            <a:ext cx="226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Function 1 </a:t>
            </a:r>
            <a:r>
              <a:rPr lang="zh-TW" altLang="en-US" dirty="0">
                <a:solidFill>
                  <a:srgbClr val="FF0000"/>
                </a:solidFill>
              </a:rPr>
              <a:t>越大越好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Function 2 </a:t>
            </a:r>
            <a:r>
              <a:rPr lang="zh-TW" altLang="en-US" dirty="0">
                <a:solidFill>
                  <a:srgbClr val="FF0000"/>
                </a:solidFill>
              </a:rPr>
              <a:t>越大越好</a:t>
            </a:r>
          </a:p>
        </p:txBody>
      </p:sp>
      <p:sp>
        <p:nvSpPr>
          <p:cNvPr id="11" name="文字方塊 10"/>
          <p:cNvSpPr txBox="1"/>
          <p:nvPr/>
        </p:nvSpPr>
        <p:spPr>
          <a:xfrm rot="10800000">
            <a:off x="1959480" y="2584717"/>
            <a:ext cx="492443" cy="21571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2000" dirty="0"/>
              <a:t>Function 2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351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前緣方向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51" y="1815188"/>
            <a:ext cx="5461233" cy="475151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125063" y="36945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28443" y="49264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95342" y="45571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859967" y="27666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9" name="弧形 8"/>
          <p:cNvSpPr/>
          <p:nvPr/>
        </p:nvSpPr>
        <p:spPr>
          <a:xfrm rot="5802616">
            <a:off x="2756228" y="856239"/>
            <a:ext cx="2926812" cy="5975757"/>
          </a:xfrm>
          <a:prstGeom prst="arc">
            <a:avLst>
              <a:gd name="adj1" fmla="val 17002956"/>
              <a:gd name="adj2" fmla="val 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315827" y="2194168"/>
            <a:ext cx="226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Function 1 </a:t>
            </a:r>
            <a:r>
              <a:rPr lang="zh-TW" altLang="en-US" dirty="0">
                <a:solidFill>
                  <a:srgbClr val="FF0000"/>
                </a:solidFill>
              </a:rPr>
              <a:t>越大越好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Function 2 </a:t>
            </a:r>
            <a:r>
              <a:rPr lang="zh-TW" altLang="en-US" dirty="0">
                <a:solidFill>
                  <a:srgbClr val="FF0000"/>
                </a:solidFill>
              </a:rPr>
              <a:t>越小越好</a:t>
            </a:r>
          </a:p>
        </p:txBody>
      </p:sp>
      <p:sp>
        <p:nvSpPr>
          <p:cNvPr id="11" name="文字方塊 10"/>
          <p:cNvSpPr txBox="1"/>
          <p:nvPr/>
        </p:nvSpPr>
        <p:spPr>
          <a:xfrm rot="10800000">
            <a:off x="1959480" y="2584717"/>
            <a:ext cx="492443" cy="21571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2000" dirty="0"/>
              <a:t>Function 2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9567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推算柏拉圖前緣步驟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605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列出 </a:t>
            </a:r>
            <a:r>
              <a:rPr lang="en-US" altLang="zh-TW" sz="28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ABCD </a:t>
            </a:r>
            <a:r>
              <a:rPr lang="zh-TW" altLang="en-US" sz="28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各數值</a:t>
            </a:r>
          </a:p>
          <a:p>
            <a:pPr marL="514350" indent="-514350">
              <a:buFont typeface="+mj-lt"/>
              <a:buAutoNum type="arabicPeriod"/>
            </a:pPr>
            <a:endParaRPr lang="zh-TW" altLang="en-US" sz="2800" dirty="0">
              <a:latin typeface="+mj-lt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確認多目標的評估方式後，列出</a:t>
            </a:r>
            <a:r>
              <a:rPr lang="en-US" altLang="zh-TW" sz="28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ABCD</a:t>
            </a:r>
            <a:r>
              <a:rPr lang="zh-TW" altLang="en-US" sz="28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評估值</a:t>
            </a:r>
          </a:p>
          <a:p>
            <a:pPr marL="514350" indent="-514350">
              <a:buFont typeface="+mj-lt"/>
              <a:buAutoNum type="arabicPeriod"/>
            </a:pPr>
            <a:endParaRPr lang="zh-TW" altLang="en-US" sz="2800" dirty="0">
              <a:latin typeface="+mj-lt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找尋多目標最佳解 </a:t>
            </a:r>
            <a:r>
              <a:rPr lang="en-US" altLang="zh-TW" sz="28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(non-dominate Set) </a:t>
            </a:r>
            <a:endParaRPr lang="zh-TW" altLang="en-US" sz="2800" dirty="0">
              <a:latin typeface="+mj-lt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34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多目標問題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支配關係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前緣方向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推算柏拉圖前緣步驟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柏拉圖前緣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多目標基因演算法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rank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型柏拉圖前緣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總結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46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步驟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列出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ABCD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各數值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958950" y="2923380"/>
          <a:ext cx="3315052" cy="157162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828763">
                  <a:extLst>
                    <a:ext uri="{9D8B030D-6E8A-4147-A177-3AD203B41FA5}">
                      <a16:colId xmlns:a16="http://schemas.microsoft.com/office/drawing/2014/main" val="3955541195"/>
                    </a:ext>
                  </a:extLst>
                </a:gridCol>
                <a:gridCol w="828763">
                  <a:extLst>
                    <a:ext uri="{9D8B030D-6E8A-4147-A177-3AD203B41FA5}">
                      <a16:colId xmlns:a16="http://schemas.microsoft.com/office/drawing/2014/main" val="1514778088"/>
                    </a:ext>
                  </a:extLst>
                </a:gridCol>
                <a:gridCol w="828763">
                  <a:extLst>
                    <a:ext uri="{9D8B030D-6E8A-4147-A177-3AD203B41FA5}">
                      <a16:colId xmlns:a16="http://schemas.microsoft.com/office/drawing/2014/main" val="1237484814"/>
                    </a:ext>
                  </a:extLst>
                </a:gridCol>
                <a:gridCol w="828763">
                  <a:extLst>
                    <a:ext uri="{9D8B030D-6E8A-4147-A177-3AD203B41FA5}">
                      <a16:colId xmlns:a16="http://schemas.microsoft.com/office/drawing/2014/main" val="3657085884"/>
                    </a:ext>
                  </a:extLst>
                </a:gridCol>
              </a:tblGrid>
              <a:tr h="29431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Z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2553713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0293924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4641418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12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4833112"/>
                  </a:ext>
                </a:extLst>
              </a:tr>
              <a:tr h="294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8433750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43" y="1980143"/>
            <a:ext cx="4324954" cy="37629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159275" y="23672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解空間</a:t>
            </a:r>
          </a:p>
        </p:txBody>
      </p:sp>
    </p:spTree>
    <p:extLst>
      <p:ext uri="{BB962C8B-B14F-4D97-AF65-F5344CB8AC3E}">
        <p14:creationId xmlns:p14="http://schemas.microsoft.com/office/powerpoint/2010/main" val="2081673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步驟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確認多目標的評估方式後，列出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ABCD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評估值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238" y="3618780"/>
            <a:ext cx="4858290" cy="87630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4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fitness function </a:t>
            </a:r>
            <a:r>
              <a:rPr lang="pl-PL" altLang="zh-TW" sz="24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pl-PL" altLang="zh-TW" sz="24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(X</a:t>
            </a:r>
            <a:r>
              <a:rPr lang="en-US" altLang="zh-TW" sz="24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pl-PL" altLang="zh-TW" sz="24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24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pl-PL" altLang="zh-TW" sz="24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Y)</a:t>
            </a:r>
            <a:r>
              <a:rPr lang="en-US" altLang="zh-TW" sz="24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pl-PL" altLang="zh-TW" sz="24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24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pl-PL" altLang="zh-TW" sz="24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Z</a:t>
            </a:r>
          </a:p>
          <a:p>
            <a:r>
              <a:rPr lang="en-US" altLang="zh-TW" sz="24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fitness function </a:t>
            </a:r>
            <a:r>
              <a:rPr lang="pl-PL" altLang="zh-TW" sz="24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pl-PL" altLang="zh-TW" sz="24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(X</a:t>
            </a:r>
            <a:r>
              <a:rPr lang="en-US" altLang="zh-TW" sz="24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pl-PL" altLang="zh-TW" sz="24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en-US" altLang="zh-TW" sz="24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pl-PL" altLang="zh-TW" sz="24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Y)</a:t>
            </a:r>
            <a:r>
              <a:rPr lang="en-US" altLang="zh-TW" sz="24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pl-PL" altLang="zh-TW" sz="24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24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pl-PL" altLang="zh-TW" sz="24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Z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49902"/>
              </p:ext>
            </p:extLst>
          </p:nvPr>
        </p:nvGraphicFramePr>
        <p:xfrm>
          <a:off x="1518407" y="4495088"/>
          <a:ext cx="2727645" cy="13358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09215">
                  <a:extLst>
                    <a:ext uri="{9D8B030D-6E8A-4147-A177-3AD203B41FA5}">
                      <a16:colId xmlns:a16="http://schemas.microsoft.com/office/drawing/2014/main" val="2866794384"/>
                    </a:ext>
                  </a:extLst>
                </a:gridCol>
                <a:gridCol w="909215">
                  <a:extLst>
                    <a:ext uri="{9D8B030D-6E8A-4147-A177-3AD203B41FA5}">
                      <a16:colId xmlns:a16="http://schemas.microsoft.com/office/drawing/2014/main" val="672506438"/>
                    </a:ext>
                  </a:extLst>
                </a:gridCol>
                <a:gridCol w="909215">
                  <a:extLst>
                    <a:ext uri="{9D8B030D-6E8A-4147-A177-3AD203B41FA5}">
                      <a16:colId xmlns:a16="http://schemas.microsoft.com/office/drawing/2014/main" val="2831733715"/>
                    </a:ext>
                  </a:extLst>
                </a:gridCol>
              </a:tblGrid>
              <a:tr h="266642">
                <a:tc>
                  <a:txBody>
                    <a:bodyPr/>
                    <a:lstStyle/>
                    <a:p>
                      <a:pPr algn="ctr" fontAlgn="ctr"/>
                      <a:endParaRPr lang="zh-TW" alt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80" marR="8080" marT="8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kern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Fitness1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80" marR="8080" marT="8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kern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Fitness2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80" marR="8080" marT="8080" marB="0" anchor="ctr"/>
                </a:tc>
                <a:extLst>
                  <a:ext uri="{0D108BD9-81ED-4DB2-BD59-A6C34878D82A}">
                    <a16:rowId xmlns:a16="http://schemas.microsoft.com/office/drawing/2014/main" val="3671004015"/>
                  </a:ext>
                </a:extLst>
              </a:tr>
              <a:tr h="2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kern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80" marR="8080" marT="8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u="none" strike="noStrike" kern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TW" sz="1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80" marR="8080" marT="8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u="none" strike="noStrike" kern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TW" sz="1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80" marR="8080" marT="8080" marB="0" anchor="ctr"/>
                </a:tc>
                <a:extLst>
                  <a:ext uri="{0D108BD9-81ED-4DB2-BD59-A6C34878D82A}">
                    <a16:rowId xmlns:a16="http://schemas.microsoft.com/office/drawing/2014/main" val="1323349556"/>
                  </a:ext>
                </a:extLst>
              </a:tr>
              <a:tr h="2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kern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B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80" marR="8080" marT="8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u="none" strike="noStrike" kern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24</a:t>
                      </a:r>
                      <a:endParaRPr lang="en-US" altLang="zh-TW" sz="1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80" marR="8080" marT="8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u="none" strike="noStrike" kern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-2</a:t>
                      </a:r>
                      <a:endParaRPr lang="en-US" altLang="zh-TW" sz="1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80" marR="8080" marT="8080" marB="0" anchor="ctr"/>
                </a:tc>
                <a:extLst>
                  <a:ext uri="{0D108BD9-81ED-4DB2-BD59-A6C34878D82A}">
                    <a16:rowId xmlns:a16="http://schemas.microsoft.com/office/drawing/2014/main" val="1391425876"/>
                  </a:ext>
                </a:extLst>
              </a:tr>
              <a:tr h="2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kern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C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80" marR="8080" marT="8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u="none" strike="noStrike" kern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75</a:t>
                      </a:r>
                      <a:endParaRPr lang="en-US" altLang="zh-TW" sz="1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80" marR="8080" marT="8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u="none" strike="noStrike" kern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-1</a:t>
                      </a:r>
                      <a:endParaRPr lang="en-US" altLang="zh-TW" sz="1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80" marR="8080" marT="8080" marB="0" anchor="ctr"/>
                </a:tc>
                <a:extLst>
                  <a:ext uri="{0D108BD9-81ED-4DB2-BD59-A6C34878D82A}">
                    <a16:rowId xmlns:a16="http://schemas.microsoft.com/office/drawing/2014/main" val="1053412238"/>
                  </a:ext>
                </a:extLst>
              </a:tr>
              <a:tr h="2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kern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80" marR="8080" marT="8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u="none" strike="noStrike" kern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21</a:t>
                      </a:r>
                      <a:endParaRPr lang="en-US" altLang="zh-TW" sz="1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80" marR="8080" marT="8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u="none" strike="noStrike" kern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TW" sz="1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80" marR="8080" marT="8080" marB="0" anchor="ctr"/>
                </a:tc>
                <a:extLst>
                  <a:ext uri="{0D108BD9-81ED-4DB2-BD59-A6C34878D82A}">
                    <a16:rowId xmlns:a16="http://schemas.microsoft.com/office/drawing/2014/main" val="41750254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397223" y="2314345"/>
          <a:ext cx="2953624" cy="141403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738406">
                  <a:extLst>
                    <a:ext uri="{9D8B030D-6E8A-4147-A177-3AD203B41FA5}">
                      <a16:colId xmlns:a16="http://schemas.microsoft.com/office/drawing/2014/main" val="3955541195"/>
                    </a:ext>
                  </a:extLst>
                </a:gridCol>
                <a:gridCol w="738406">
                  <a:extLst>
                    <a:ext uri="{9D8B030D-6E8A-4147-A177-3AD203B41FA5}">
                      <a16:colId xmlns:a16="http://schemas.microsoft.com/office/drawing/2014/main" val="1514778088"/>
                    </a:ext>
                  </a:extLst>
                </a:gridCol>
                <a:gridCol w="738406">
                  <a:extLst>
                    <a:ext uri="{9D8B030D-6E8A-4147-A177-3AD203B41FA5}">
                      <a16:colId xmlns:a16="http://schemas.microsoft.com/office/drawing/2014/main" val="1237484814"/>
                    </a:ext>
                  </a:extLst>
                </a:gridCol>
                <a:gridCol w="738406">
                  <a:extLst>
                    <a:ext uri="{9D8B030D-6E8A-4147-A177-3AD203B41FA5}">
                      <a16:colId xmlns:a16="http://schemas.microsoft.com/office/drawing/2014/main" val="3657085884"/>
                    </a:ext>
                  </a:extLst>
                </a:gridCol>
              </a:tblGrid>
              <a:tr h="28005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487" marR="8487" marT="84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487" marR="8487" marT="84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487" marR="8487" marT="84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Z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487" marR="8487" marT="8487" marB="0" anchor="ctr"/>
                </a:tc>
                <a:extLst>
                  <a:ext uri="{0D108BD9-81ED-4DB2-BD59-A6C34878D82A}">
                    <a16:rowId xmlns:a16="http://schemas.microsoft.com/office/drawing/2014/main" val="1832553713"/>
                  </a:ext>
                </a:extLst>
              </a:tr>
              <a:tr h="280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487" marR="8487" marT="84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487" marR="8487" marT="84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487" marR="8487" marT="84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487" marR="8487" marT="8487" marB="0" anchor="ctr"/>
                </a:tc>
                <a:extLst>
                  <a:ext uri="{0D108BD9-81ED-4DB2-BD59-A6C34878D82A}">
                    <a16:rowId xmlns:a16="http://schemas.microsoft.com/office/drawing/2014/main" val="1070293924"/>
                  </a:ext>
                </a:extLst>
              </a:tr>
              <a:tr h="280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487" marR="8487" marT="84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487" marR="8487" marT="84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487" marR="8487" marT="84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487" marR="8487" marT="8487" marB="0" anchor="ctr"/>
                </a:tc>
                <a:extLst>
                  <a:ext uri="{0D108BD9-81ED-4DB2-BD59-A6C34878D82A}">
                    <a16:rowId xmlns:a16="http://schemas.microsoft.com/office/drawing/2014/main" val="3514641418"/>
                  </a:ext>
                </a:extLst>
              </a:tr>
              <a:tr h="280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487" marR="8487" marT="84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487" marR="8487" marT="84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487" marR="8487" marT="84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487" marR="8487" marT="8487" marB="0" anchor="ctr"/>
                </a:tc>
                <a:extLst>
                  <a:ext uri="{0D108BD9-81ED-4DB2-BD59-A6C34878D82A}">
                    <a16:rowId xmlns:a16="http://schemas.microsoft.com/office/drawing/2014/main" val="3424833112"/>
                  </a:ext>
                </a:extLst>
              </a:tr>
              <a:tr h="280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487" marR="8487" marT="84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487" marR="8487" marT="84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487" marR="8487" marT="84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487" marR="8487" marT="8487" marB="0" anchor="ctr"/>
                </a:tc>
                <a:extLst>
                  <a:ext uri="{0D108BD9-81ED-4DB2-BD59-A6C34878D82A}">
                    <a16:rowId xmlns:a16="http://schemas.microsoft.com/office/drawing/2014/main" val="3288433750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243093" y="17747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解空間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243093" y="393901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適應值</a:t>
            </a:r>
          </a:p>
        </p:txBody>
      </p:sp>
      <p:cxnSp>
        <p:nvCxnSpPr>
          <p:cNvPr id="11" name="接點: 弧形 10"/>
          <p:cNvCxnSpPr>
            <a:cxnSpLocks/>
          </p:cNvCxnSpPr>
          <p:nvPr/>
        </p:nvCxnSpPr>
        <p:spPr>
          <a:xfrm>
            <a:off x="4600313" y="2669233"/>
            <a:ext cx="2370938" cy="635267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弧形 12"/>
          <p:cNvCxnSpPr>
            <a:cxnSpLocks/>
          </p:cNvCxnSpPr>
          <p:nvPr/>
        </p:nvCxnSpPr>
        <p:spPr>
          <a:xfrm rot="10800000" flipV="1">
            <a:off x="4546833" y="4798717"/>
            <a:ext cx="2424418" cy="578625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657418" y="24159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代入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5649795" y="442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求值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1397223" y="5896590"/>
            <a:ext cx="3609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P.S. Fitness 1 </a:t>
            </a:r>
            <a:r>
              <a:rPr lang="zh-TW" altLang="en-US" sz="24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是越大越好</a:t>
            </a:r>
            <a:endParaRPr lang="en-US" altLang="zh-TW" sz="2400" dirty="0">
              <a:latin typeface="+mj-lt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      Fitness 2 </a:t>
            </a:r>
            <a:r>
              <a:rPr lang="zh-TW" altLang="en-US" sz="2400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是越小越好</a:t>
            </a:r>
          </a:p>
        </p:txBody>
      </p:sp>
    </p:spTree>
    <p:extLst>
      <p:ext uri="{BB962C8B-B14F-4D97-AF65-F5344CB8AC3E}">
        <p14:creationId xmlns:p14="http://schemas.microsoft.com/office/powerpoint/2010/main" val="3106137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步驟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找尋多目標最佳解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(non-dominate Set) </a:t>
            </a:r>
            <a:endParaRPr lang="zh-TW" altLang="en-US" dirty="0"/>
          </a:p>
        </p:txBody>
      </p:sp>
      <p:graphicFrame>
        <p:nvGraphicFramePr>
          <p:cNvPr id="13" name="內容版面配置區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730787"/>
              </p:ext>
            </p:extLst>
          </p:nvPr>
        </p:nvGraphicFramePr>
        <p:xfrm>
          <a:off x="377839" y="3276470"/>
          <a:ext cx="7130301" cy="2788914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899745">
                  <a:extLst>
                    <a:ext uri="{9D8B030D-6E8A-4147-A177-3AD203B41FA5}">
                      <a16:colId xmlns:a16="http://schemas.microsoft.com/office/drawing/2014/main" val="1280654732"/>
                    </a:ext>
                  </a:extLst>
                </a:gridCol>
                <a:gridCol w="1557639">
                  <a:extLst>
                    <a:ext uri="{9D8B030D-6E8A-4147-A177-3AD203B41FA5}">
                      <a16:colId xmlns:a16="http://schemas.microsoft.com/office/drawing/2014/main" val="3689730056"/>
                    </a:ext>
                  </a:extLst>
                </a:gridCol>
                <a:gridCol w="1557639">
                  <a:extLst>
                    <a:ext uri="{9D8B030D-6E8A-4147-A177-3AD203B41FA5}">
                      <a16:colId xmlns:a16="http://schemas.microsoft.com/office/drawing/2014/main" val="2672816707"/>
                    </a:ext>
                  </a:extLst>
                </a:gridCol>
                <a:gridCol w="1557639">
                  <a:extLst>
                    <a:ext uri="{9D8B030D-6E8A-4147-A177-3AD203B41FA5}">
                      <a16:colId xmlns:a16="http://schemas.microsoft.com/office/drawing/2014/main" val="822541914"/>
                    </a:ext>
                  </a:extLst>
                </a:gridCol>
                <a:gridCol w="1557639">
                  <a:extLst>
                    <a:ext uri="{9D8B030D-6E8A-4147-A177-3AD203B41FA5}">
                      <a16:colId xmlns:a16="http://schemas.microsoft.com/office/drawing/2014/main" val="1057486364"/>
                    </a:ext>
                  </a:extLst>
                </a:gridCol>
              </a:tblGrid>
              <a:tr h="581182"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0917" marR="10917" marT="10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non-dominate Set </a:t>
                      </a:r>
                      <a:r>
                        <a:rPr lang="zh-TW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目前狀態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0917" marR="10917" marT="10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比較對象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0917" marR="10917" marT="10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結果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0917" marR="10917" marT="10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non-dominate Set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0917" marR="10917" marT="10917" marB="0" anchor="ctr"/>
                </a:tc>
                <a:extLst>
                  <a:ext uri="{0D108BD9-81ED-4DB2-BD59-A6C34878D82A}">
                    <a16:rowId xmlns:a16="http://schemas.microsoft.com/office/drawing/2014/main" val="2168818966"/>
                  </a:ext>
                </a:extLst>
              </a:tr>
              <a:tr h="430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0917" marR="10917" marT="10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0917" marR="10917" marT="10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A(8, 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0917" marR="10917" marT="10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put in non-dominate set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0917" marR="10917" marT="1091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A(8, 1)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0917" marR="10917" marT="10917" marB="0" anchor="ctr"/>
                </a:tc>
                <a:extLst>
                  <a:ext uri="{0D108BD9-81ED-4DB2-BD59-A6C34878D82A}">
                    <a16:rowId xmlns:a16="http://schemas.microsoft.com/office/drawing/2014/main" val="2725655778"/>
                  </a:ext>
                </a:extLst>
              </a:tr>
              <a:tr h="324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 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0917" marR="10917" marT="10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A(8, 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0917" marR="10917" marT="10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B(24, -2)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0917" marR="10917" marT="10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dominate 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0917" marR="10917" marT="10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B(24, -2)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0917" marR="10917" marT="10917" marB="0" anchor="ctr"/>
                </a:tc>
                <a:extLst>
                  <a:ext uri="{0D108BD9-81ED-4DB2-BD59-A6C34878D82A}">
                    <a16:rowId xmlns:a16="http://schemas.microsoft.com/office/drawing/2014/main" val="1497180678"/>
                  </a:ext>
                </a:extLst>
              </a:tr>
              <a:tr h="864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 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0917" marR="10917" marT="10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B(24, -2)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0917" marR="10917" marT="10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C(75, -1)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0917" marR="10917" marT="10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C, B not dominate each other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0917" marR="10917" marT="10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B(24, -2), C(75, -1) 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0917" marR="10917" marT="10917" marB="0" anchor="ctr"/>
                </a:tc>
                <a:extLst>
                  <a:ext uri="{0D108BD9-81ED-4DB2-BD59-A6C34878D82A}">
                    <a16:rowId xmlns:a16="http://schemas.microsoft.com/office/drawing/2014/main" val="2938539822"/>
                  </a:ext>
                </a:extLst>
              </a:tr>
              <a:tr h="581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0917" marR="10917" marT="10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B(24, -2), C(75, -1) 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0917" marR="10917" marT="10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D(21, 3)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0917" marR="10917" marT="10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dominate 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0917" marR="10917" marT="10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B(24, -2), C(75, -1) 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0917" marR="10917" marT="10917" marB="0" anchor="ctr"/>
                </a:tc>
                <a:extLst>
                  <a:ext uri="{0D108BD9-81ED-4DB2-BD59-A6C34878D82A}">
                    <a16:rowId xmlns:a16="http://schemas.microsoft.com/office/drawing/2014/main" val="637382689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503798" y="2386875"/>
            <a:ext cx="7080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lt"/>
                <a:cs typeface="Times New Roman" panose="02020603050405020304" pitchFamily="18" charset="0"/>
              </a:rPr>
              <a:t>Definition of</a:t>
            </a:r>
            <a:r>
              <a:rPr lang="zh-TW" alt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dominate:</a:t>
            </a:r>
            <a:r>
              <a:rPr lang="zh-TW" altLang="en-US" dirty="0">
                <a:latin typeface="+mj-lt"/>
                <a:cs typeface="Times New Roman" panose="02020603050405020304" pitchFamily="18" charset="0"/>
              </a:rPr>
              <a:t>  </a:t>
            </a:r>
            <a:r>
              <a:rPr lang="en-US" altLang="zh-TW" i="1" dirty="0">
                <a:latin typeface="+mj-lt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 is not worse than </a:t>
            </a:r>
            <a:r>
              <a:rPr lang="en-US" altLang="zh-TW" i="1" dirty="0">
                <a:latin typeface="+mj-lt"/>
                <a:cs typeface="Times New Roman" panose="02020603050405020304" pitchFamily="18" charset="0"/>
              </a:rPr>
              <a:t>y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 in all objectives </a:t>
            </a:r>
          </a:p>
          <a:p>
            <a:r>
              <a:rPr lang="en-US" altLang="zh-TW" i="1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zh-TW" i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= 1, … , k and </a:t>
            </a:r>
            <a:r>
              <a:rPr lang="en-US" altLang="zh-TW" i="1" dirty="0">
                <a:latin typeface="+mj-lt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 is strictly better than </a:t>
            </a:r>
            <a:r>
              <a:rPr lang="en-US" altLang="zh-TW" i="1" dirty="0">
                <a:latin typeface="+mj-lt"/>
                <a:cs typeface="Times New Roman" panose="02020603050405020304" pitchFamily="18" charset="0"/>
              </a:rPr>
              <a:t>y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 in at least one objective.</a:t>
            </a:r>
            <a:endParaRPr lang="zh-TW" altLang="en-US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296" y="4135897"/>
            <a:ext cx="2921787" cy="2542083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8116513" y="50376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8475142" y="56396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985162" y="53238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381634" y="465144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10102075" y="5671293"/>
            <a:ext cx="83890" cy="838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8584532" y="5925092"/>
            <a:ext cx="83890" cy="838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: 圖案 30"/>
          <p:cNvSpPr/>
          <p:nvPr/>
        </p:nvSpPr>
        <p:spPr>
          <a:xfrm>
            <a:off x="8141147" y="5662904"/>
            <a:ext cx="2110200" cy="337689"/>
          </a:xfrm>
          <a:custGeom>
            <a:avLst/>
            <a:gdLst>
              <a:gd name="connsiteX0" fmla="*/ 3438707 w 3438707"/>
              <a:gd name="connsiteY0" fmla="*/ 0 h 540275"/>
              <a:gd name="connsiteX1" fmla="*/ 1752520 w 3438707"/>
              <a:gd name="connsiteY1" fmla="*/ 461395 h 540275"/>
              <a:gd name="connsiteX2" fmla="*/ 250890 w 3438707"/>
              <a:gd name="connsiteY2" fmla="*/ 536896 h 540275"/>
              <a:gd name="connsiteX3" fmla="*/ 15999 w 3438707"/>
              <a:gd name="connsiteY3" fmla="*/ 520118 h 54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8707" h="540275">
                <a:moveTo>
                  <a:pt x="3438707" y="0"/>
                </a:moveTo>
                <a:cubicBezTo>
                  <a:pt x="2861265" y="185956"/>
                  <a:pt x="2283823" y="371912"/>
                  <a:pt x="1752520" y="461395"/>
                </a:cubicBezTo>
                <a:cubicBezTo>
                  <a:pt x="1221217" y="550878"/>
                  <a:pt x="540310" y="527109"/>
                  <a:pt x="250890" y="536896"/>
                </a:cubicBezTo>
                <a:cubicBezTo>
                  <a:pt x="-38530" y="546683"/>
                  <a:pt x="-11266" y="533400"/>
                  <a:pt x="15999" y="520118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 rot="10800000">
            <a:off x="7486129" y="5069550"/>
            <a:ext cx="346249" cy="6389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1050" dirty="0"/>
              <a:t>Function2</a:t>
            </a:r>
            <a:endParaRPr lang="zh-TW" altLang="en-US" sz="105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2810520" y="630864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得解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B(24, -2), C(75, -1)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731190"/>
              </p:ext>
            </p:extLst>
          </p:nvPr>
        </p:nvGraphicFramePr>
        <p:xfrm>
          <a:off x="7857591" y="2669003"/>
          <a:ext cx="2727645" cy="13358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09215">
                  <a:extLst>
                    <a:ext uri="{9D8B030D-6E8A-4147-A177-3AD203B41FA5}">
                      <a16:colId xmlns:a16="http://schemas.microsoft.com/office/drawing/2014/main" val="2866794384"/>
                    </a:ext>
                  </a:extLst>
                </a:gridCol>
                <a:gridCol w="909215">
                  <a:extLst>
                    <a:ext uri="{9D8B030D-6E8A-4147-A177-3AD203B41FA5}">
                      <a16:colId xmlns:a16="http://schemas.microsoft.com/office/drawing/2014/main" val="672506438"/>
                    </a:ext>
                  </a:extLst>
                </a:gridCol>
                <a:gridCol w="909215">
                  <a:extLst>
                    <a:ext uri="{9D8B030D-6E8A-4147-A177-3AD203B41FA5}">
                      <a16:colId xmlns:a16="http://schemas.microsoft.com/office/drawing/2014/main" val="2831733715"/>
                    </a:ext>
                  </a:extLst>
                </a:gridCol>
              </a:tblGrid>
              <a:tr h="266642">
                <a:tc>
                  <a:txBody>
                    <a:bodyPr/>
                    <a:lstStyle/>
                    <a:p>
                      <a:pPr algn="ctr" fontAlgn="ctr"/>
                      <a:endParaRPr lang="zh-TW" alt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80" marR="8080" marT="8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kern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Fitness1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80" marR="8080" marT="8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kern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Fitness2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80" marR="8080" marT="8080" marB="0" anchor="ctr"/>
                </a:tc>
                <a:extLst>
                  <a:ext uri="{0D108BD9-81ED-4DB2-BD59-A6C34878D82A}">
                    <a16:rowId xmlns:a16="http://schemas.microsoft.com/office/drawing/2014/main" val="3671004015"/>
                  </a:ext>
                </a:extLst>
              </a:tr>
              <a:tr h="2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kern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80" marR="8080" marT="8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u="none" strike="noStrike" kern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TW" sz="1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80" marR="8080" marT="8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u="none" strike="noStrike" kern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TW" sz="1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80" marR="8080" marT="8080" marB="0" anchor="ctr"/>
                </a:tc>
                <a:extLst>
                  <a:ext uri="{0D108BD9-81ED-4DB2-BD59-A6C34878D82A}">
                    <a16:rowId xmlns:a16="http://schemas.microsoft.com/office/drawing/2014/main" val="1323349556"/>
                  </a:ext>
                </a:extLst>
              </a:tr>
              <a:tr h="2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kern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B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80" marR="8080" marT="8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u="none" strike="noStrike" kern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24</a:t>
                      </a:r>
                      <a:endParaRPr lang="en-US" altLang="zh-TW" sz="1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80" marR="8080" marT="8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u="none" strike="noStrike" kern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-2</a:t>
                      </a:r>
                      <a:endParaRPr lang="en-US" altLang="zh-TW" sz="1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80" marR="8080" marT="8080" marB="0" anchor="ctr"/>
                </a:tc>
                <a:extLst>
                  <a:ext uri="{0D108BD9-81ED-4DB2-BD59-A6C34878D82A}">
                    <a16:rowId xmlns:a16="http://schemas.microsoft.com/office/drawing/2014/main" val="1391425876"/>
                  </a:ext>
                </a:extLst>
              </a:tr>
              <a:tr h="2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kern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C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80" marR="8080" marT="8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u="none" strike="noStrike" kern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75</a:t>
                      </a:r>
                      <a:endParaRPr lang="en-US" altLang="zh-TW" sz="1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80" marR="8080" marT="8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u="none" strike="noStrike" kern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-1</a:t>
                      </a:r>
                      <a:endParaRPr lang="en-US" altLang="zh-TW" sz="1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80" marR="8080" marT="8080" marB="0" anchor="ctr"/>
                </a:tc>
                <a:extLst>
                  <a:ext uri="{0D108BD9-81ED-4DB2-BD59-A6C34878D82A}">
                    <a16:rowId xmlns:a16="http://schemas.microsoft.com/office/drawing/2014/main" val="1053412238"/>
                  </a:ext>
                </a:extLst>
              </a:tr>
              <a:tr h="26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kern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80" marR="8080" marT="8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u="none" strike="noStrike" kern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21</a:t>
                      </a:r>
                      <a:endParaRPr lang="en-US" altLang="zh-TW" sz="1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80" marR="8080" marT="8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u="none" strike="noStrike" kern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TW" sz="1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080" marR="8080" marT="8080" marB="0" anchor="ctr"/>
                </a:tc>
                <a:extLst>
                  <a:ext uri="{0D108BD9-81ED-4DB2-BD59-A6C34878D82A}">
                    <a16:rowId xmlns:a16="http://schemas.microsoft.com/office/drawing/2014/main" val="417502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68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柏拉圖前緣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6261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柏拉圖前緣目的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To find a set of non-dominated solutions with the least distance to 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   </a:t>
            </a:r>
            <a:r>
              <a:rPr lang="en-US" altLang="zh-TW" dirty="0" err="1"/>
              <a:t>pareto</a:t>
            </a:r>
            <a:r>
              <a:rPr lang="en-US" altLang="zh-TW" dirty="0"/>
              <a:t>-optimal set. 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en-US" altLang="zh-TW" dirty="0">
                <a:solidFill>
                  <a:srgbClr val="FF0000"/>
                </a:solidFill>
              </a:rPr>
              <a:t>Optimization</a:t>
            </a:r>
          </a:p>
          <a:p>
            <a:endParaRPr lang="en-US" altLang="zh-TW" dirty="0"/>
          </a:p>
          <a:p>
            <a:r>
              <a:rPr lang="en-US" altLang="zh-TW" dirty="0"/>
              <a:t>2. To have maximum diversity in the non-dominated set of solutions.</a:t>
            </a:r>
          </a:p>
          <a:p>
            <a:pPr marL="0" indent="0">
              <a:buNone/>
            </a:pPr>
            <a:r>
              <a:rPr lang="en-US" altLang="zh-TW" dirty="0"/>
              <a:t>		 -</a:t>
            </a:r>
            <a:r>
              <a:rPr lang="en-US" altLang="zh-TW" dirty="0">
                <a:solidFill>
                  <a:srgbClr val="FF0000"/>
                </a:solidFill>
              </a:rPr>
              <a:t> Diversity</a:t>
            </a:r>
          </a:p>
        </p:txBody>
      </p:sp>
    </p:spTree>
    <p:extLst>
      <p:ext uri="{BB962C8B-B14F-4D97-AF65-F5344CB8AC3E}">
        <p14:creationId xmlns:p14="http://schemas.microsoft.com/office/powerpoint/2010/main" val="97459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柏拉圖前緣差異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40" y="2160588"/>
            <a:ext cx="7417158" cy="3881437"/>
          </a:xfrm>
        </p:spPr>
      </p:pic>
    </p:spTree>
    <p:extLst>
      <p:ext uri="{BB962C8B-B14F-4D97-AF65-F5344CB8AC3E}">
        <p14:creationId xmlns:p14="http://schemas.microsoft.com/office/powerpoint/2010/main" val="4202848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rank</a:t>
            </a:r>
            <a:r>
              <a:rPr lang="zh-TW" altLang="en-US" dirty="0"/>
              <a:t> 型柏拉圖前緣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691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柏拉圖前緣 </a:t>
            </a:r>
            <a:r>
              <a:rPr lang="en-US" altLang="zh-TW" dirty="0"/>
              <a:t>rank</a:t>
            </a:r>
            <a:r>
              <a:rPr lang="zh-TW" altLang="en-US" dirty="0"/>
              <a:t> 值</a:t>
            </a:r>
          </a:p>
        </p:txBody>
      </p:sp>
      <p:pic>
        <p:nvPicPr>
          <p:cNvPr id="5" name="內容版面配置區 4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808" y="1538107"/>
            <a:ext cx="5076617" cy="5219885"/>
          </a:xfrm>
        </p:spPr>
      </p:pic>
    </p:spTree>
    <p:extLst>
      <p:ext uri="{BB962C8B-B14F-4D97-AF65-F5344CB8AC3E}">
        <p14:creationId xmlns:p14="http://schemas.microsoft.com/office/powerpoint/2010/main" val="985396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MOGA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768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Procedure MOGA: part 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Step 1: Start with a random initial population </a:t>
            </a:r>
            <a:r>
              <a:rPr lang="en-US" altLang="zh-TW" i="1" dirty="0"/>
              <a:t>P</a:t>
            </a:r>
            <a:r>
              <a:rPr lang="en-US" altLang="zh-TW" baseline="-25000" dirty="0"/>
              <a:t>0</a:t>
            </a:r>
            <a:r>
              <a:rPr lang="en-US" altLang="zh-TW" dirty="0"/>
              <a:t>. Set </a:t>
            </a:r>
            <a:r>
              <a:rPr lang="en-US" altLang="zh-TW" i="1" dirty="0"/>
              <a:t>t</a:t>
            </a:r>
            <a:r>
              <a:rPr lang="en-US" altLang="zh-TW" dirty="0"/>
              <a:t> = 0. </a:t>
            </a:r>
          </a:p>
          <a:p>
            <a:r>
              <a:rPr lang="en-US" altLang="zh-TW" dirty="0"/>
              <a:t>Step 2: If the stopping criterion is satisfied, return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t</a:t>
            </a:r>
            <a:r>
              <a:rPr lang="en-US" altLang="zh-TW" dirty="0"/>
              <a:t>. </a:t>
            </a:r>
          </a:p>
          <a:p>
            <a:r>
              <a:rPr lang="en-US" altLang="zh-TW" dirty="0"/>
              <a:t>Step 3: Evaluate fitness of the population as follows: </a:t>
            </a:r>
          </a:p>
          <a:p>
            <a:pPr lvl="1"/>
            <a:r>
              <a:rPr lang="en-US" altLang="zh-TW" dirty="0"/>
              <a:t>Step 3.1: Assign a rank </a:t>
            </a:r>
            <a:r>
              <a:rPr lang="en-US" altLang="zh-TW" i="1" dirty="0"/>
              <a:t>r</a:t>
            </a:r>
            <a:r>
              <a:rPr lang="en-US" altLang="zh-TW" dirty="0"/>
              <a:t>(</a:t>
            </a:r>
            <a:r>
              <a:rPr lang="en-US" altLang="zh-TW" dirty="0" err="1"/>
              <a:t>x,</a:t>
            </a:r>
            <a:r>
              <a:rPr lang="en-US" altLang="zh-TW" i="1" dirty="0" err="1"/>
              <a:t>t</a:t>
            </a:r>
            <a:r>
              <a:rPr lang="en-US" altLang="zh-TW" dirty="0"/>
              <a:t>) to each solution </a:t>
            </a:r>
            <a:r>
              <a:rPr lang="en-US" altLang="zh-TW" i="1" dirty="0"/>
              <a:t>x </a:t>
            </a:r>
            <a:r>
              <a:rPr lang="zh-TW" altLang="en-US" dirty="0"/>
              <a:t>∈ </a:t>
            </a:r>
            <a:r>
              <a:rPr lang="en-US" altLang="zh-TW" i="1" dirty="0"/>
              <a:t>Pt</a:t>
            </a:r>
            <a:r>
              <a:rPr lang="en-US" altLang="zh-TW" dirty="0"/>
              <a:t> using the ranking scheme given in Eq. (2). 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Step 3.2: Assign a fitness values to each solution based on the solution’s rank as follows 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 - where </a:t>
            </a:r>
            <a:r>
              <a:rPr lang="en-US" altLang="zh-TW" i="1" dirty="0" err="1"/>
              <a:t>n</a:t>
            </a:r>
            <a:r>
              <a:rPr lang="en-US" altLang="zh-TW" i="1" baseline="-25000" dirty="0" err="1"/>
              <a:t>k</a:t>
            </a:r>
            <a:r>
              <a:rPr lang="en-US" altLang="zh-TW" dirty="0"/>
              <a:t> is the number of the solutions with rank </a:t>
            </a:r>
            <a:r>
              <a:rPr lang="en-US" altLang="zh-TW" i="1" dirty="0"/>
              <a:t>k</a:t>
            </a:r>
            <a:r>
              <a:rPr lang="en-US" altLang="zh-TW" dirty="0"/>
              <a:t>. 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" t="6255" r="1417" b="6827"/>
          <a:stretch/>
        </p:blipFill>
        <p:spPr>
          <a:xfrm>
            <a:off x="1548721" y="4801411"/>
            <a:ext cx="2992403" cy="50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6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多目標問題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062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Procedure MOGA: part 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zh-TW" dirty="0"/>
              <a:t>Step 3.3: Calculate the niche count </a:t>
            </a:r>
            <a:r>
              <a:rPr lang="en-US" altLang="zh-TW" dirty="0" err="1"/>
              <a:t>nc</a:t>
            </a:r>
            <a:r>
              <a:rPr lang="en-US" altLang="zh-TW" dirty="0"/>
              <a:t>(x, </a:t>
            </a:r>
            <a:r>
              <a:rPr lang="en-US" altLang="zh-TW" i="1" dirty="0"/>
              <a:t>t</a:t>
            </a:r>
            <a:r>
              <a:rPr lang="en-US" altLang="zh-TW" dirty="0"/>
              <a:t>) of each solution </a:t>
            </a:r>
            <a:r>
              <a:rPr lang="en-US" altLang="zh-TW" i="1" dirty="0"/>
              <a:t>x </a:t>
            </a:r>
            <a:r>
              <a:rPr lang="zh-TW" altLang="en-US" dirty="0"/>
              <a:t>∈ </a:t>
            </a:r>
            <a:r>
              <a:rPr lang="en-US" altLang="zh-TW" i="1" dirty="0"/>
              <a:t>Pt</a:t>
            </a:r>
            <a:r>
              <a:rPr lang="en-US" altLang="zh-TW" dirty="0"/>
              <a:t> using Eq. (4).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Step 3.4: Calculate the shared fitness value of each solution </a:t>
            </a:r>
            <a:r>
              <a:rPr lang="en-US" altLang="zh-TW" i="1" dirty="0"/>
              <a:t>x </a:t>
            </a:r>
            <a:r>
              <a:rPr lang="zh-TW" altLang="en-US" dirty="0"/>
              <a:t>∈ </a:t>
            </a:r>
            <a:r>
              <a:rPr lang="en-US" altLang="zh-TW" i="1" dirty="0"/>
              <a:t>Pt</a:t>
            </a:r>
            <a:r>
              <a:rPr lang="en-US" altLang="zh-TW" dirty="0"/>
              <a:t> as follows: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Step 3.5: Normalize the fitness values by using the shared fitness values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Step 4: Use a stochastic selection method based on </a:t>
            </a:r>
            <a:r>
              <a:rPr lang="en-US" altLang="zh-TW" i="1" dirty="0"/>
              <a:t>f’’</a:t>
            </a:r>
            <a:r>
              <a:rPr lang="en-US" altLang="zh-TW" dirty="0"/>
              <a:t> to select parents for the mating pool. Apply crossover and mutation on the mating pool until offspring population </a:t>
            </a:r>
            <a:r>
              <a:rPr lang="en-US" altLang="zh-TW" i="1" dirty="0" err="1"/>
              <a:t>Q</a:t>
            </a:r>
            <a:r>
              <a:rPr lang="en-US" altLang="zh-TW" i="1" baseline="-25000" dirty="0" err="1"/>
              <a:t>t</a:t>
            </a:r>
            <a:r>
              <a:rPr lang="en-US" altLang="zh-TW" dirty="0"/>
              <a:t> of size </a:t>
            </a:r>
            <a:r>
              <a:rPr lang="en-US" altLang="zh-TW" i="1" dirty="0"/>
              <a:t>N</a:t>
            </a:r>
            <a:r>
              <a:rPr lang="en-US" altLang="zh-TW" dirty="0"/>
              <a:t> is filled. Set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t</a:t>
            </a:r>
            <a:r>
              <a:rPr lang="en-US" altLang="zh-TW" baseline="-25000" dirty="0"/>
              <a:t>+1</a:t>
            </a:r>
            <a:r>
              <a:rPr lang="en-US" altLang="zh-TW" dirty="0"/>
              <a:t> = </a:t>
            </a:r>
            <a:r>
              <a:rPr lang="en-US" altLang="zh-TW" i="1" dirty="0"/>
              <a:t>Q</a:t>
            </a:r>
            <a:r>
              <a:rPr lang="en-US" altLang="zh-TW" i="1" baseline="-25000" dirty="0"/>
              <a:t>t</a:t>
            </a:r>
            <a:r>
              <a:rPr lang="en-US" altLang="zh-TW" dirty="0"/>
              <a:t>. </a:t>
            </a:r>
          </a:p>
          <a:p>
            <a:r>
              <a:rPr lang="en-US" altLang="zh-TW" dirty="0"/>
              <a:t>Step 5: Set </a:t>
            </a:r>
            <a:r>
              <a:rPr lang="en-US" altLang="zh-TW" i="1" dirty="0"/>
              <a:t>t</a:t>
            </a:r>
            <a:r>
              <a:rPr lang="en-US" altLang="zh-TW" dirty="0"/>
              <a:t> = </a:t>
            </a:r>
            <a:r>
              <a:rPr lang="en-US" altLang="zh-TW" i="1" dirty="0"/>
              <a:t>t</a:t>
            </a:r>
            <a:r>
              <a:rPr lang="en-US" altLang="zh-TW" dirty="0"/>
              <a:t> + 1, go to Step 2. 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489" y="3874434"/>
            <a:ext cx="2326911" cy="785243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489" y="3158879"/>
            <a:ext cx="2641050" cy="389663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489" y="2417610"/>
            <a:ext cx="3215911" cy="47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9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細講</a:t>
            </a:r>
            <a:r>
              <a:rPr lang="en-US" altLang="zh-TW" dirty="0"/>
              <a:t>MOGA-Step3.3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altLang="zh-TW" dirty="0"/>
              <a:t>Step 3.3: Calculate the niche count </a:t>
            </a:r>
            <a:r>
              <a:rPr lang="en-US" altLang="zh-TW" dirty="0" err="1"/>
              <a:t>nc</a:t>
            </a:r>
            <a:r>
              <a:rPr lang="en-US" altLang="zh-TW" dirty="0"/>
              <a:t>(x, </a:t>
            </a:r>
            <a:r>
              <a:rPr lang="en-US" altLang="zh-TW" i="1" dirty="0"/>
              <a:t>t</a:t>
            </a:r>
            <a:r>
              <a:rPr lang="en-US" altLang="zh-TW" dirty="0"/>
              <a:t>) of each solution </a:t>
            </a:r>
            <a:r>
              <a:rPr lang="en-US" altLang="zh-TW" i="1" dirty="0"/>
              <a:t>x </a:t>
            </a:r>
            <a:r>
              <a:rPr lang="zh-TW" altLang="en-US" dirty="0"/>
              <a:t>∈ </a:t>
            </a:r>
            <a:r>
              <a:rPr lang="en-US" altLang="zh-TW" i="1" dirty="0"/>
              <a:t>Pt</a:t>
            </a:r>
            <a:r>
              <a:rPr lang="en-US" altLang="zh-TW" dirty="0"/>
              <a:t> using Eq. (4).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88" y="5301664"/>
            <a:ext cx="6268303" cy="935190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89" y="2928683"/>
            <a:ext cx="6268303" cy="1157108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1165588" y="4089712"/>
            <a:ext cx="4676573" cy="1199252"/>
            <a:chOff x="1190989" y="4963451"/>
            <a:chExt cx="4092039" cy="1049355"/>
          </a:xfrm>
        </p:grpSpPr>
        <p:pic>
          <p:nvPicPr>
            <p:cNvPr id="7" name="圖片 6" descr="畫面剪輯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989" y="4963451"/>
              <a:ext cx="3025411" cy="1049355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4598225" y="5290762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TW" dirty="0">
                  <a:solidFill>
                    <a:srgbClr val="FF0000"/>
                  </a:solidFill>
                </a:rPr>
                <a:t>σ</a:t>
              </a:r>
              <a:r>
                <a:rPr lang="en-US" altLang="zh-TW" baseline="-25000" dirty="0">
                  <a:solidFill>
                    <a:srgbClr val="FF0000"/>
                  </a:solidFill>
                </a:rPr>
                <a:t>share</a:t>
              </a:r>
              <a:endParaRPr lang="zh-TW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" name="箭號: 向右 8"/>
            <p:cNvSpPr/>
            <p:nvPr/>
          </p:nvSpPr>
          <p:spPr>
            <a:xfrm rot="10800000">
              <a:off x="4110065" y="5303462"/>
              <a:ext cx="488160" cy="359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460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/>
              <a:t>細講公式 </a:t>
            </a:r>
            <a:r>
              <a:rPr lang="en-US" altLang="zh-TW" dirty="0"/>
              <a:t>(3)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"/>
          <a:stretch/>
        </p:blipFill>
        <p:spPr>
          <a:xfrm>
            <a:off x="4661687" y="1930401"/>
            <a:ext cx="7081134" cy="1320800"/>
          </a:xfrm>
        </p:spPr>
      </p:pic>
      <p:sp>
        <p:nvSpPr>
          <p:cNvPr id="10" name="文字方塊 9"/>
          <p:cNvSpPr txBox="1"/>
          <p:nvPr/>
        </p:nvSpPr>
        <p:spPr>
          <a:xfrm>
            <a:off x="4661686" y="3513221"/>
            <a:ext cx="52677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dz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i="1" dirty="0" err="1">
                <a:solidFill>
                  <a:srgbClr val="FF0000"/>
                </a:solidFill>
              </a:rPr>
              <a:t>x</a:t>
            </a:r>
            <a:r>
              <a:rPr lang="en-US" altLang="zh-TW" dirty="0" err="1">
                <a:solidFill>
                  <a:srgbClr val="FF0000"/>
                </a:solidFill>
              </a:rPr>
              <a:t>,</a:t>
            </a:r>
            <a:r>
              <a:rPr lang="en-US" altLang="zh-TW" i="1" dirty="0" err="1">
                <a:solidFill>
                  <a:srgbClr val="FF0000"/>
                </a:solidFill>
              </a:rPr>
              <a:t>y</a:t>
            </a:r>
            <a:r>
              <a:rPr lang="en-US" altLang="zh-TW" dirty="0">
                <a:solidFill>
                  <a:srgbClr val="FF0000"/>
                </a:solidFill>
              </a:rPr>
              <a:t>) = distance of 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i="1" dirty="0">
                <a:solidFill>
                  <a:srgbClr val="FF0000"/>
                </a:solidFill>
              </a:rPr>
              <a:t>y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但是僅限於</a:t>
            </a:r>
            <a:r>
              <a:rPr lang="en-US" altLang="zh-TW" dirty="0" err="1">
                <a:solidFill>
                  <a:srgbClr val="FF0000"/>
                </a:solidFill>
              </a:rPr>
              <a:t>pareto</a:t>
            </a:r>
            <a:r>
              <a:rPr lang="en-US" altLang="zh-TW" dirty="0">
                <a:solidFill>
                  <a:srgbClr val="FF0000"/>
                </a:solidFill>
              </a:rPr>
              <a:t>-front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而採用歐幾里得距離測量方式，其中        為第</a:t>
            </a:r>
            <a:r>
              <a:rPr lang="en-US" altLang="zh-TW" i="1" dirty="0">
                <a:solidFill>
                  <a:srgbClr val="FF0000"/>
                </a:solidFill>
              </a:rPr>
              <a:t>k</a:t>
            </a:r>
            <a:r>
              <a:rPr lang="zh-TW" altLang="en-US" dirty="0">
                <a:solidFill>
                  <a:srgbClr val="FF0000"/>
                </a:solidFill>
              </a:rPr>
              <a:t>個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維度其解空間的最大值，        為第</a:t>
            </a:r>
            <a:r>
              <a:rPr lang="en-US" altLang="zh-TW" i="1" dirty="0">
                <a:solidFill>
                  <a:srgbClr val="FF0000"/>
                </a:solidFill>
              </a:rPr>
              <a:t>k</a:t>
            </a:r>
            <a:r>
              <a:rPr lang="zh-TW" altLang="en-US" dirty="0">
                <a:solidFill>
                  <a:srgbClr val="FF0000"/>
                </a:solidFill>
              </a:rPr>
              <a:t>個維度解空間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的最小值。</a:t>
            </a:r>
            <a:endParaRPr lang="en-US" altLang="zh-TW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198522"/>
              </p:ext>
            </p:extLst>
          </p:nvPr>
        </p:nvGraphicFramePr>
        <p:xfrm>
          <a:off x="8372642" y="3998913"/>
          <a:ext cx="5429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方程式" r:id="rId4" imgW="279360" imgH="241200" progId="Equation.3">
                  <p:embed/>
                </p:oleObj>
              </mc:Choice>
              <mc:Fallback>
                <p:oleObj name="方程式" r:id="rId4" imgW="2793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72642" y="3998913"/>
                        <a:ext cx="542925" cy="469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568606"/>
              </p:ext>
            </p:extLst>
          </p:nvPr>
        </p:nvGraphicFramePr>
        <p:xfrm>
          <a:off x="7231412" y="4525691"/>
          <a:ext cx="518361" cy="468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方程式" r:id="rId6" imgW="266400" imgH="241200" progId="Equation.3">
                  <p:embed/>
                </p:oleObj>
              </mc:Choice>
              <mc:Fallback>
                <p:oleObj name="方程式" r:id="rId6" imgW="266400" imgH="241200" progId="Equation.3">
                  <p:embed/>
                  <p:pic>
                    <p:nvPicPr>
                      <p:cNvPr id="11" name="物件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31412" y="4525691"/>
                        <a:ext cx="518361" cy="4689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圖片 13" descr="畫面剪輯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3637992" cy="353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34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細講公式 </a:t>
            </a:r>
            <a:r>
              <a:rPr lang="el-GR" altLang="zh-TW" dirty="0"/>
              <a:t>σ</a:t>
            </a:r>
            <a:r>
              <a:rPr lang="en-US" altLang="zh-TW" baseline="-25000" dirty="0"/>
              <a:t>share</a:t>
            </a:r>
            <a:endParaRPr lang="zh-TW" altLang="en-US" baseline="-25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926063" y="4083309"/>
            <a:ext cx="5347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dirty="0">
                <a:solidFill>
                  <a:srgbClr val="FF0000"/>
                </a:solidFill>
              </a:rPr>
              <a:t>σ</a:t>
            </a:r>
            <a:r>
              <a:rPr lang="en-US" altLang="zh-TW" baseline="-25000" dirty="0">
                <a:solidFill>
                  <a:srgbClr val="FF0000"/>
                </a:solidFill>
              </a:rPr>
              <a:t>share</a:t>
            </a:r>
            <a:r>
              <a:rPr lang="zh-TW" altLang="en-US" baseline="-25000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為整個解空間的平均長度，或是可以預先設定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一個數值。</a:t>
            </a:r>
            <a:endParaRPr lang="zh-TW" altLang="en-US" baseline="-25000" dirty="0">
              <a:solidFill>
                <a:srgbClr val="FF0000"/>
              </a:solidFill>
            </a:endParaRPr>
          </a:p>
        </p:txBody>
      </p:sp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57" y="1913088"/>
            <a:ext cx="3148401" cy="3093551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3997234" y="193040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通常為每個目標的  </a:t>
            </a:r>
          </a:p>
        </p:txBody>
      </p:sp>
    </p:spTree>
    <p:extLst>
      <p:ext uri="{BB962C8B-B14F-4D97-AF65-F5344CB8AC3E}">
        <p14:creationId xmlns:p14="http://schemas.microsoft.com/office/powerpoint/2010/main" val="4037361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細講公式 </a:t>
            </a:r>
            <a:r>
              <a:rPr lang="en-US" altLang="zh-TW" dirty="0"/>
              <a:t>(4)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18" y="1930400"/>
            <a:ext cx="7087589" cy="1057423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104859"/>
            <a:ext cx="3286592" cy="329205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303552" y="3447875"/>
            <a:ext cx="5737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只要距離小於</a:t>
            </a:r>
            <a:r>
              <a:rPr lang="el-GR" altLang="zh-TW" dirty="0">
                <a:solidFill>
                  <a:srgbClr val="FF0000"/>
                </a:solidFill>
              </a:rPr>
              <a:t>σ</a:t>
            </a:r>
            <a:r>
              <a:rPr lang="en-US" altLang="zh-TW" baseline="-25000" dirty="0">
                <a:solidFill>
                  <a:srgbClr val="FF0000"/>
                </a:solidFill>
              </a:rPr>
              <a:t>share</a:t>
            </a:r>
            <a:r>
              <a:rPr lang="zh-TW" altLang="en-US" dirty="0"/>
              <a:t>的所有距離組合，都會有一個</a:t>
            </a:r>
            <a:r>
              <a:rPr lang="en-US" altLang="zh-TW" dirty="0"/>
              <a:t>Punish</a:t>
            </a:r>
          </a:p>
          <a:p>
            <a:endParaRPr lang="en-US" altLang="zh-TW" dirty="0"/>
          </a:p>
          <a:p>
            <a:r>
              <a:rPr lang="zh-TW" altLang="en-US" dirty="0"/>
              <a:t>數值加在此 </a:t>
            </a:r>
            <a:r>
              <a:rPr lang="en-US" altLang="zh-TW" dirty="0"/>
              <a:t>chromosome</a:t>
            </a:r>
            <a:r>
              <a:rPr lang="zh-TW" altLang="en-US" dirty="0"/>
              <a:t> 的 </a:t>
            </a:r>
            <a:r>
              <a:rPr lang="en-US" altLang="zh-TW" dirty="0"/>
              <a:t>niche count </a:t>
            </a:r>
            <a:r>
              <a:rPr lang="zh-TW" altLang="en-US" dirty="0"/>
              <a:t>上。</a:t>
            </a:r>
          </a:p>
          <a:p>
            <a:endParaRPr lang="zh-TW" alt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52" y="4607191"/>
            <a:ext cx="3396108" cy="50106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303552" y="5310231"/>
            <a:ext cx="6047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而最終的多目標 </a:t>
            </a:r>
            <a:r>
              <a:rPr lang="en-US" altLang="zh-TW" dirty="0"/>
              <a:t>fitness</a:t>
            </a:r>
            <a:r>
              <a:rPr lang="zh-TW" altLang="en-US" dirty="0"/>
              <a:t> 為 </a:t>
            </a:r>
            <a:r>
              <a:rPr lang="en-US" altLang="zh-TW" dirty="0"/>
              <a:t>f’(x, t)</a:t>
            </a:r>
            <a:r>
              <a:rPr lang="zh-TW" altLang="en-US" dirty="0"/>
              <a:t> ，也就是說</a:t>
            </a:r>
            <a:r>
              <a:rPr lang="en-US" altLang="zh-TW" dirty="0">
                <a:solidFill>
                  <a:srgbClr val="FF0000"/>
                </a:solidFill>
              </a:rPr>
              <a:t>niche count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值越大，其多目標 </a:t>
            </a:r>
            <a:r>
              <a:rPr lang="en-US" altLang="zh-TW" dirty="0">
                <a:solidFill>
                  <a:srgbClr val="FF0000"/>
                </a:solidFill>
              </a:rPr>
              <a:t>fitness</a:t>
            </a:r>
            <a:r>
              <a:rPr lang="zh-TW" altLang="en-US" dirty="0">
                <a:solidFill>
                  <a:srgbClr val="FF0000"/>
                </a:solidFill>
              </a:rPr>
              <a:t> 越小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687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692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</a:t>
            </a:r>
            <a:r>
              <a:rPr lang="zh-TW" altLang="en-US" dirty="0"/>
              <a:t>時間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800" b="1" i="1" dirty="0">
                <a:solidFill>
                  <a:srgbClr val="FF0000"/>
                </a:solidFill>
              </a:rPr>
              <a:t>Demo </a:t>
            </a:r>
            <a:r>
              <a:rPr lang="zh-TW" altLang="en-US" sz="4800" b="1" i="1" dirty="0">
                <a:solidFill>
                  <a:srgbClr val="FF0000"/>
                </a:solidFill>
              </a:rPr>
              <a:t>時間</a:t>
            </a:r>
            <a:endParaRPr lang="en-US" altLang="zh-TW" sz="4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240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097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Multi-objective optimization using genetic algorithms: A tutorial</a:t>
            </a:r>
          </a:p>
          <a:p>
            <a:r>
              <a:rPr lang="en-US" altLang="zh-TW" dirty="0"/>
              <a:t>Genetic Algorithms for </a:t>
            </a:r>
            <a:r>
              <a:rPr lang="en-US" altLang="zh-TW" dirty="0" err="1"/>
              <a:t>Multiobjective</a:t>
            </a:r>
            <a:r>
              <a:rPr lang="en-US" altLang="zh-TW" dirty="0"/>
              <a:t> Optimization: Formulation, Discussion and Generalization </a:t>
            </a:r>
          </a:p>
          <a:p>
            <a:r>
              <a:rPr lang="en-US" altLang="zh-TW" dirty="0"/>
              <a:t>An Investigation of Niche and Species Formation in Genetic Function Optimization</a:t>
            </a:r>
          </a:p>
          <a:p>
            <a:r>
              <a:rPr lang="en-US" altLang="zh-TW" dirty="0"/>
              <a:t>A Fast and Elitist </a:t>
            </a:r>
            <a:r>
              <a:rPr lang="en-US" altLang="zh-TW" dirty="0" err="1"/>
              <a:t>Multiobjective</a:t>
            </a:r>
            <a:r>
              <a:rPr lang="en-US" altLang="zh-TW" dirty="0"/>
              <a:t> Genetic Algorithm: NSGA-II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494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63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多目標問題 </a:t>
            </a:r>
            <a:r>
              <a:rPr lang="en-US" altLang="zh-TW" dirty="0"/>
              <a:t>(Multi-objective problem)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當一工程最佳化設計問題，有兩個或兩個以上設計要求時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把所有設計要求同時列為目標函數，這便是所謂的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「多目標最佳化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(multi-objective optimization)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」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問題。</a:t>
            </a:r>
          </a:p>
        </p:txBody>
      </p:sp>
    </p:spTree>
    <p:extLst>
      <p:ext uri="{BB962C8B-B14F-4D97-AF65-F5344CB8AC3E}">
        <p14:creationId xmlns:p14="http://schemas.microsoft.com/office/powerpoint/2010/main" val="1487916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sz="3600" i="1" dirty="0"/>
              <a:t>					Thanks for listening</a:t>
            </a:r>
            <a:endParaRPr lang="zh-TW" alt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78445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多目標問題 </a:t>
            </a:r>
            <a:r>
              <a:rPr lang="en-US" altLang="zh-TW" dirty="0"/>
              <a:t>(Multi-objective problem)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51" y="1815188"/>
            <a:ext cx="5461233" cy="475151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125063" y="36945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28443" y="49264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95342" y="45571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859967" y="27666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9" name="弧形 8"/>
          <p:cNvSpPr/>
          <p:nvPr/>
        </p:nvSpPr>
        <p:spPr>
          <a:xfrm rot="16200000">
            <a:off x="2359639" y="2806835"/>
            <a:ext cx="5700829" cy="4759639"/>
          </a:xfrm>
          <a:prstGeom prst="arc">
            <a:avLst>
              <a:gd name="adj1" fmla="val 17818195"/>
              <a:gd name="adj2" fmla="val 19880403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315827" y="2194168"/>
            <a:ext cx="2842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Funtion</a:t>
            </a:r>
            <a:r>
              <a:rPr lang="en-US" altLang="zh-TW" dirty="0">
                <a:solidFill>
                  <a:srgbClr val="FF0000"/>
                </a:solidFill>
              </a:rPr>
              <a:t> 1 </a:t>
            </a:r>
            <a:r>
              <a:rPr lang="zh-TW" altLang="en-US" dirty="0">
                <a:solidFill>
                  <a:srgbClr val="FF0000"/>
                </a:solidFill>
              </a:rPr>
              <a:t>耗油量越低越好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>
                <a:solidFill>
                  <a:srgbClr val="FF0000"/>
                </a:solidFill>
              </a:rPr>
              <a:t>Funtion</a:t>
            </a:r>
            <a:r>
              <a:rPr lang="en-US" altLang="zh-TW" dirty="0">
                <a:solidFill>
                  <a:srgbClr val="FF0000"/>
                </a:solidFill>
              </a:rPr>
              <a:t> 2 </a:t>
            </a:r>
            <a:r>
              <a:rPr lang="zh-TW" altLang="en-US" dirty="0">
                <a:solidFill>
                  <a:srgbClr val="FF0000"/>
                </a:solidFill>
              </a:rPr>
              <a:t>舒適度越高越好</a:t>
            </a:r>
          </a:p>
        </p:txBody>
      </p:sp>
      <p:sp>
        <p:nvSpPr>
          <p:cNvPr id="11" name="文字方塊 10"/>
          <p:cNvSpPr txBox="1"/>
          <p:nvPr/>
        </p:nvSpPr>
        <p:spPr>
          <a:xfrm rot="10800000">
            <a:off x="1959480" y="2584717"/>
            <a:ext cx="492443" cy="21571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2000" dirty="0"/>
              <a:t>Function 2</a:t>
            </a:r>
            <a:r>
              <a:rPr lang="zh-TW" altLang="en-US" sz="2000" dirty="0"/>
              <a:t> 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627" y="2840499"/>
            <a:ext cx="2384323" cy="163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3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支配關係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33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何為支配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支配關係有三種，假若今天我們有兩個點，點</a:t>
            </a:r>
            <a:r>
              <a:rPr lang="en-US" altLang="zh-TW" dirty="0"/>
              <a:t>A</a:t>
            </a:r>
            <a:r>
              <a:rPr lang="zh-TW" altLang="en-US" dirty="0"/>
              <a:t>及點</a:t>
            </a:r>
            <a:r>
              <a:rPr lang="en-US" altLang="zh-TW" dirty="0"/>
              <a:t>B</a:t>
            </a:r>
            <a:r>
              <a:rPr lang="zh-TW" altLang="en-US" dirty="0"/>
              <a:t>。判斷其支配的關係，有三種可能出現的狀況</a:t>
            </a:r>
            <a:endParaRPr lang="en-US" altLang="zh-TW" dirty="0"/>
          </a:p>
          <a:p>
            <a:endParaRPr lang="en-US" altLang="zh-TW" dirty="0"/>
          </a:p>
          <a:p>
            <a:pPr marL="742950" indent="-742950">
              <a:buClrTx/>
              <a:buAutoNum type="arabicPeriod"/>
            </a:pPr>
            <a:r>
              <a:rPr lang="zh-TW" altLang="en-US" sz="3600" dirty="0">
                <a:solidFill>
                  <a:srgbClr val="FF0000"/>
                </a:solidFill>
              </a:rPr>
              <a:t>點</a:t>
            </a:r>
            <a:r>
              <a:rPr lang="en-US" altLang="zh-TW" sz="3600" dirty="0">
                <a:solidFill>
                  <a:srgbClr val="FF0000"/>
                </a:solidFill>
              </a:rPr>
              <a:t>A</a:t>
            </a:r>
            <a:r>
              <a:rPr lang="zh-TW" altLang="en-US" sz="3600" dirty="0">
                <a:solidFill>
                  <a:srgbClr val="FF0000"/>
                </a:solidFill>
              </a:rPr>
              <a:t>支配點</a:t>
            </a:r>
            <a:r>
              <a:rPr lang="en-US" altLang="zh-TW" sz="3600" dirty="0">
                <a:solidFill>
                  <a:srgbClr val="FF0000"/>
                </a:solidFill>
              </a:rPr>
              <a:t>B</a:t>
            </a:r>
          </a:p>
          <a:p>
            <a:pPr marL="742950" indent="-742950">
              <a:buClrTx/>
              <a:buAutoNum type="arabicPeriod"/>
            </a:pPr>
            <a:r>
              <a:rPr lang="zh-TW" altLang="en-US" sz="3600" dirty="0">
                <a:solidFill>
                  <a:schemeClr val="tx1"/>
                </a:solidFill>
              </a:rPr>
              <a:t>點</a:t>
            </a:r>
            <a:r>
              <a:rPr lang="en-US" altLang="zh-TW" sz="3600" dirty="0">
                <a:solidFill>
                  <a:schemeClr val="tx1"/>
                </a:solidFill>
              </a:rPr>
              <a:t>A</a:t>
            </a:r>
            <a:r>
              <a:rPr lang="zh-TW" altLang="en-US" sz="3600" dirty="0">
                <a:solidFill>
                  <a:schemeClr val="tx1"/>
                </a:solidFill>
              </a:rPr>
              <a:t>被點</a:t>
            </a:r>
            <a:r>
              <a:rPr lang="en-US" altLang="zh-TW" sz="3600" dirty="0">
                <a:solidFill>
                  <a:schemeClr val="tx1"/>
                </a:solidFill>
              </a:rPr>
              <a:t>B</a:t>
            </a:r>
            <a:r>
              <a:rPr lang="zh-TW" altLang="en-US" sz="3600" dirty="0">
                <a:solidFill>
                  <a:schemeClr val="tx1"/>
                </a:solidFill>
              </a:rPr>
              <a:t>支配</a:t>
            </a:r>
            <a:endParaRPr lang="en-US" altLang="zh-TW" sz="3600" dirty="0">
              <a:solidFill>
                <a:srgbClr val="FF0000"/>
              </a:solidFill>
            </a:endParaRPr>
          </a:p>
          <a:p>
            <a:pPr marL="742950" indent="-742950">
              <a:buClrTx/>
              <a:buAutoNum type="arabicPeriod"/>
            </a:pPr>
            <a:r>
              <a:rPr lang="zh-TW" altLang="en-US" sz="3600" dirty="0">
                <a:solidFill>
                  <a:schemeClr val="tx1"/>
                </a:solidFill>
              </a:rPr>
              <a:t>兩點互不支配</a:t>
            </a:r>
            <a:endParaRPr lang="en-US" altLang="zh-TW" sz="3600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171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19" y="498941"/>
            <a:ext cx="8868294" cy="605004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 rot="10800000">
            <a:off x="348439" y="1834255"/>
            <a:ext cx="492443" cy="21571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2000" dirty="0"/>
              <a:t>fitness2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23181" y="2946645"/>
            <a:ext cx="2247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A 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zh-TW" altLang="en-US" sz="2400" dirty="0">
                <a:solidFill>
                  <a:srgbClr val="FF0000"/>
                </a:solidFill>
              </a:rPr>
              <a:t>21.8, 23.55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344415" y="2508068"/>
            <a:ext cx="3309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B </a:t>
            </a:r>
            <a:r>
              <a:rPr lang="en-US" altLang="zh-TW" sz="2400" dirty="0"/>
              <a:t>(</a:t>
            </a:r>
            <a:r>
              <a:rPr lang="zh-TW" altLang="en-US" sz="2400" dirty="0"/>
              <a:t>29.89, 28.77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2197758" y="2402271"/>
            <a:ext cx="562063" cy="43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552181" y="1752480"/>
            <a:ext cx="562063" cy="43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3323281" y="3683951"/>
            <a:ext cx="562063" cy="43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101092" y="4087453"/>
            <a:ext cx="562063" cy="43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504419" y="4450583"/>
            <a:ext cx="562063" cy="43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969228" y="3991360"/>
            <a:ext cx="562063" cy="43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653710" y="3507887"/>
            <a:ext cx="562063" cy="43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7853336" y="4593196"/>
            <a:ext cx="562063" cy="43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263136" y="373871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Fitness 1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越小越好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Fitness 2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越小越好</a:t>
            </a:r>
          </a:p>
        </p:txBody>
      </p:sp>
      <p:sp>
        <p:nvSpPr>
          <p:cNvPr id="25" name="矩形 24"/>
          <p:cNvSpPr/>
          <p:nvPr/>
        </p:nvSpPr>
        <p:spPr>
          <a:xfrm>
            <a:off x="4682198" y="3680235"/>
            <a:ext cx="17512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{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3136613" y="2720934"/>
            <a:ext cx="201336" cy="20133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2688883" y="3187090"/>
            <a:ext cx="201336" cy="20133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4663155" y="4349769"/>
            <a:ext cx="2524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點</a:t>
            </a:r>
            <a:r>
              <a:rPr lang="en-US" altLang="zh-TW" sz="3200" dirty="0">
                <a:solidFill>
                  <a:srgbClr val="FF0000"/>
                </a:solidFill>
              </a:rPr>
              <a:t>A</a:t>
            </a:r>
            <a:r>
              <a:rPr lang="zh-TW" altLang="en-US" sz="3200" dirty="0">
                <a:solidFill>
                  <a:srgbClr val="FF0000"/>
                </a:solidFill>
              </a:rPr>
              <a:t> 支配 點</a:t>
            </a:r>
            <a:r>
              <a:rPr lang="en-US" altLang="zh-TW" sz="3200" dirty="0">
                <a:solidFill>
                  <a:srgbClr val="FF0000"/>
                </a:solidFill>
              </a:rPr>
              <a:t>B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20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何為支配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支配關係有三種，假若今天我們有兩個點，點</a:t>
            </a:r>
            <a:r>
              <a:rPr lang="en-US" altLang="zh-TW" dirty="0"/>
              <a:t>A</a:t>
            </a:r>
            <a:r>
              <a:rPr lang="zh-TW" altLang="en-US" dirty="0"/>
              <a:t>及點</a:t>
            </a:r>
            <a:r>
              <a:rPr lang="en-US" altLang="zh-TW" dirty="0"/>
              <a:t>B</a:t>
            </a:r>
            <a:r>
              <a:rPr lang="zh-TW" altLang="en-US" dirty="0"/>
              <a:t>。判斷其支配的關係，有三種可能出現的狀況</a:t>
            </a:r>
            <a:endParaRPr lang="en-US" altLang="zh-TW" dirty="0"/>
          </a:p>
          <a:p>
            <a:endParaRPr lang="en-US" altLang="zh-TW" dirty="0"/>
          </a:p>
          <a:p>
            <a:pPr marL="742950" indent="-742950">
              <a:buClr>
                <a:schemeClr val="tx1"/>
              </a:buClr>
              <a:buAutoNum type="arabicPeriod"/>
            </a:pPr>
            <a:r>
              <a:rPr lang="zh-TW" altLang="en-US" sz="3600" dirty="0">
                <a:solidFill>
                  <a:schemeClr val="tx1"/>
                </a:solidFill>
              </a:rPr>
              <a:t>點</a:t>
            </a:r>
            <a:r>
              <a:rPr lang="en-US" altLang="zh-TW" sz="3600" dirty="0">
                <a:solidFill>
                  <a:schemeClr val="tx1"/>
                </a:solidFill>
              </a:rPr>
              <a:t>A</a:t>
            </a:r>
            <a:r>
              <a:rPr lang="zh-TW" altLang="en-US" sz="3600" dirty="0">
                <a:solidFill>
                  <a:schemeClr val="tx1"/>
                </a:solidFill>
              </a:rPr>
              <a:t>支配點</a:t>
            </a:r>
            <a:r>
              <a:rPr lang="en-US" altLang="zh-TW" sz="3600" dirty="0">
                <a:solidFill>
                  <a:schemeClr val="tx1"/>
                </a:solidFill>
              </a:rPr>
              <a:t>B</a:t>
            </a:r>
          </a:p>
          <a:p>
            <a:pPr marL="742950" indent="-742950">
              <a:buClrTx/>
              <a:buAutoNum type="arabicPeriod"/>
            </a:pPr>
            <a:r>
              <a:rPr lang="zh-TW" altLang="en-US" sz="3600" dirty="0">
                <a:solidFill>
                  <a:srgbClr val="FF0000"/>
                </a:solidFill>
              </a:rPr>
              <a:t>點</a:t>
            </a:r>
            <a:r>
              <a:rPr lang="en-US" altLang="zh-TW" sz="3600" dirty="0">
                <a:solidFill>
                  <a:srgbClr val="FF0000"/>
                </a:solidFill>
              </a:rPr>
              <a:t>A</a:t>
            </a:r>
            <a:r>
              <a:rPr lang="zh-TW" altLang="en-US" sz="3600" dirty="0">
                <a:solidFill>
                  <a:srgbClr val="FF0000"/>
                </a:solidFill>
              </a:rPr>
              <a:t>被點</a:t>
            </a:r>
            <a:r>
              <a:rPr lang="en-US" altLang="zh-TW" sz="3600" dirty="0">
                <a:solidFill>
                  <a:srgbClr val="FF0000"/>
                </a:solidFill>
              </a:rPr>
              <a:t>B</a:t>
            </a:r>
            <a:r>
              <a:rPr lang="zh-TW" altLang="en-US" sz="3600" dirty="0">
                <a:solidFill>
                  <a:srgbClr val="FF0000"/>
                </a:solidFill>
              </a:rPr>
              <a:t>支配</a:t>
            </a:r>
            <a:endParaRPr lang="en-US" altLang="zh-TW" sz="3600" dirty="0">
              <a:solidFill>
                <a:srgbClr val="FF0000"/>
              </a:solidFill>
            </a:endParaRPr>
          </a:p>
          <a:p>
            <a:pPr marL="742950" indent="-742950">
              <a:buClrTx/>
              <a:buAutoNum type="arabicPeriod"/>
            </a:pPr>
            <a:r>
              <a:rPr lang="zh-TW" altLang="en-US" sz="3600" dirty="0">
                <a:solidFill>
                  <a:schemeClr val="tx1"/>
                </a:solidFill>
              </a:rPr>
              <a:t>兩點互不支配</a:t>
            </a:r>
            <a:endParaRPr lang="en-US" altLang="zh-TW" sz="3600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945490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16527</TotalTime>
  <Words>1306</Words>
  <Application>Microsoft Office PowerPoint</Application>
  <PresentationFormat>寬螢幕</PresentationFormat>
  <Paragraphs>286</Paragraphs>
  <Slides>40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50" baseType="lpstr">
      <vt:lpstr>微軟正黑體</vt:lpstr>
      <vt:lpstr>新細明體</vt:lpstr>
      <vt:lpstr>標楷體</vt:lpstr>
      <vt:lpstr>Arial</vt:lpstr>
      <vt:lpstr>Calibri</vt:lpstr>
      <vt:lpstr>Times New Roman</vt:lpstr>
      <vt:lpstr>Trebuchet MS</vt:lpstr>
      <vt:lpstr>Wingdings 3</vt:lpstr>
      <vt:lpstr>多面向</vt:lpstr>
      <vt:lpstr>方程式</vt:lpstr>
      <vt:lpstr>MOGA</vt:lpstr>
      <vt:lpstr>大綱</vt:lpstr>
      <vt:lpstr>多目標問題</vt:lpstr>
      <vt:lpstr>多目標問題 (Multi-objective problem)</vt:lpstr>
      <vt:lpstr>多目標問題 (Multi-objective problem)</vt:lpstr>
      <vt:lpstr>支配關係</vt:lpstr>
      <vt:lpstr>何為支配?</vt:lpstr>
      <vt:lpstr>PowerPoint 簡報</vt:lpstr>
      <vt:lpstr>何為支配?</vt:lpstr>
      <vt:lpstr>PowerPoint 簡報</vt:lpstr>
      <vt:lpstr>何為支配?</vt:lpstr>
      <vt:lpstr>PowerPoint 簡報</vt:lpstr>
      <vt:lpstr>前緣方向</vt:lpstr>
      <vt:lpstr>前緣方向</vt:lpstr>
      <vt:lpstr>前緣方向</vt:lpstr>
      <vt:lpstr>前緣方向</vt:lpstr>
      <vt:lpstr>前緣方向</vt:lpstr>
      <vt:lpstr>推算柏拉圖前緣步驟</vt:lpstr>
      <vt:lpstr>演算法步驟</vt:lpstr>
      <vt:lpstr>步驟1 - 列出 ABCD 各數值</vt:lpstr>
      <vt:lpstr>步驟2 - 確認多目標的評估方式後，列出ABCD評估值</vt:lpstr>
      <vt:lpstr>步驟3 - 找尋多目標最佳解 (non-dominate Set) </vt:lpstr>
      <vt:lpstr>柏拉圖前緣</vt:lpstr>
      <vt:lpstr>柏拉圖前緣目的</vt:lpstr>
      <vt:lpstr>柏拉圖前緣差異</vt:lpstr>
      <vt:lpstr>rank 型柏拉圖前緣</vt:lpstr>
      <vt:lpstr>柏拉圖前緣 rank 值</vt:lpstr>
      <vt:lpstr>MOGA</vt:lpstr>
      <vt:lpstr>Procedure MOGA: part A</vt:lpstr>
      <vt:lpstr>Procedure MOGA: part B</vt:lpstr>
      <vt:lpstr>細講MOGA-Step3.3</vt:lpstr>
      <vt:lpstr>細講公式 (3)</vt:lpstr>
      <vt:lpstr>細講公式 σshare</vt:lpstr>
      <vt:lpstr>細講公式 (4)</vt:lpstr>
      <vt:lpstr>DEMO</vt:lpstr>
      <vt:lpstr>Demo 時間</vt:lpstr>
      <vt:lpstr>總結</vt:lpstr>
      <vt:lpstr>參考資料</vt:lpstr>
      <vt:lpstr>Q&amp;A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46</cp:revision>
  <dcterms:created xsi:type="dcterms:W3CDTF">2017-03-17T03:28:18Z</dcterms:created>
  <dcterms:modified xsi:type="dcterms:W3CDTF">2017-04-22T11:22:27Z</dcterms:modified>
</cp:coreProperties>
</file>