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9" d="100"/>
          <a:sy n="49" d="100"/>
        </p:scale>
        <p:origin x="201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E1A1F40-57F6-4AA8-A118-BDEC7DDF6330}" type="datetimeFigureOut">
              <a:rPr lang="es-CO" smtClean="0"/>
              <a:t>4/02/2025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216895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1A1F40-57F6-4AA8-A118-BDEC7DDF6330}" type="datetimeFigureOut">
              <a:rPr lang="es-CO" smtClean="0"/>
              <a:t>4/02/2025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216602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1A1F40-57F6-4AA8-A118-BDEC7DDF6330}" type="datetimeFigureOut">
              <a:rPr lang="es-CO" smtClean="0"/>
              <a:t>4/02/2025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77231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1A1F40-57F6-4AA8-A118-BDEC7DDF6330}" type="datetimeFigureOut">
              <a:rPr lang="es-CO" smtClean="0"/>
              <a:t>4/02/2025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34397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1A1F40-57F6-4AA8-A118-BDEC7DDF6330}" type="datetimeFigureOut">
              <a:rPr lang="es-CO" smtClean="0"/>
              <a:t>4/02/2025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330056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E1A1F40-57F6-4AA8-A118-BDEC7DDF6330}" type="datetimeFigureOut">
              <a:rPr lang="es-CO" smtClean="0"/>
              <a:t>4/02/2025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334351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3340100"/>
            <a:ext cx="3868340"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3340100"/>
            <a:ext cx="3887391"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E1A1F40-57F6-4AA8-A118-BDEC7DDF6330}" type="datetimeFigureOut">
              <a:rPr lang="es-CO" smtClean="0"/>
              <a:t>4/02/2025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81440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E1A1F40-57F6-4AA8-A118-BDEC7DDF6330}" type="datetimeFigureOut">
              <a:rPr lang="es-CO" smtClean="0"/>
              <a:t>4/02/2025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183948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A1F40-57F6-4AA8-A118-BDEC7DDF6330}" type="datetimeFigureOut">
              <a:rPr lang="es-CO" smtClean="0"/>
              <a:t>4/02/2025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406938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E1A1F40-57F6-4AA8-A118-BDEC7DDF6330}" type="datetimeFigureOut">
              <a:rPr lang="es-CO" smtClean="0"/>
              <a:t>4/02/2025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180229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E1A1F40-57F6-4AA8-A118-BDEC7DDF6330}" type="datetimeFigureOut">
              <a:rPr lang="es-CO" smtClean="0"/>
              <a:t>4/02/2025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87943E0-1413-445E-A5FC-C4F672DBCFDB}" type="slidenum">
              <a:rPr lang="es-CO" smtClean="0"/>
              <a:t>‹Nº›</a:t>
            </a:fld>
            <a:endParaRPr lang="es-CO"/>
          </a:p>
        </p:txBody>
      </p:sp>
    </p:spTree>
    <p:extLst>
      <p:ext uri="{BB962C8B-B14F-4D97-AF65-F5344CB8AC3E}">
        <p14:creationId xmlns:p14="http://schemas.microsoft.com/office/powerpoint/2010/main" val="342264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82000"/>
                  </a:schemeClr>
                </a:solidFill>
              </a:defRPr>
            </a:lvl1pPr>
          </a:lstStyle>
          <a:p>
            <a:fld id="{6E1A1F40-57F6-4AA8-A118-BDEC7DDF6330}" type="datetimeFigureOut">
              <a:rPr lang="es-CO" smtClean="0"/>
              <a:t>4/02/2025</a:t>
            </a:fld>
            <a:endParaRPr lang="es-CO"/>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82000"/>
                  </a:schemeClr>
                </a:solidFill>
              </a:defRPr>
            </a:lvl1pPr>
          </a:lstStyle>
          <a:p>
            <a:fld id="{F87943E0-1413-445E-A5FC-C4F672DBCFDB}" type="slidenum">
              <a:rPr lang="es-CO" smtClean="0"/>
              <a:t>‹Nº›</a:t>
            </a:fld>
            <a:endParaRPr lang="es-CO"/>
          </a:p>
        </p:txBody>
      </p:sp>
    </p:spTree>
    <p:extLst>
      <p:ext uri="{BB962C8B-B14F-4D97-AF65-F5344CB8AC3E}">
        <p14:creationId xmlns:p14="http://schemas.microsoft.com/office/powerpoint/2010/main" val="7904253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EFF4B-EE8C-6A46-E7AB-7ED1D731D725}"/>
            </a:ext>
          </a:extLst>
        </p:cNvPr>
        <p:cNvGrpSpPr/>
        <p:nvPr/>
      </p:nvGrpSpPr>
      <p:grpSpPr>
        <a:xfrm>
          <a:off x="0" y="0"/>
          <a:ext cx="0" cy="0"/>
          <a:chOff x="0" y="0"/>
          <a:chExt cx="0" cy="0"/>
        </a:xfrm>
      </p:grpSpPr>
      <p:sp>
        <p:nvSpPr>
          <p:cNvPr id="46" name="Rectángulo 45">
            <a:extLst>
              <a:ext uri="{FF2B5EF4-FFF2-40B4-BE49-F238E27FC236}">
                <a16:creationId xmlns:a16="http://schemas.microsoft.com/office/drawing/2014/main" id="{28939643-5DC9-DFBE-5A85-6F9B8A676EA0}"/>
              </a:ext>
            </a:extLst>
          </p:cNvPr>
          <p:cNvSpPr/>
          <p:nvPr/>
        </p:nvSpPr>
        <p:spPr>
          <a:xfrm>
            <a:off x="0" y="0"/>
            <a:ext cx="9144000" cy="9144000"/>
          </a:xfrm>
          <a:prstGeom prst="rect">
            <a:avLst/>
          </a:prstGeom>
          <a:solidFill>
            <a:srgbClr val="F3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468B9616-ACF2-CC57-5229-0FBB2E0393A0}"/>
              </a:ext>
            </a:extLst>
          </p:cNvPr>
          <p:cNvSpPr/>
          <p:nvPr/>
        </p:nvSpPr>
        <p:spPr>
          <a:xfrm>
            <a:off x="0" y="8494503"/>
            <a:ext cx="9180317" cy="660823"/>
          </a:xfrm>
          <a:prstGeom prst="rect">
            <a:avLst/>
          </a:prstGeom>
          <a:solidFill>
            <a:srgbClr val="1A3A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CO"/>
          </a:p>
        </p:txBody>
      </p:sp>
      <p:pic>
        <p:nvPicPr>
          <p:cNvPr id="32" name="Imagen 31" descr="Logotipo&#10;&#10;Descripción generada automáticamente">
            <a:extLst>
              <a:ext uri="{FF2B5EF4-FFF2-40B4-BE49-F238E27FC236}">
                <a16:creationId xmlns:a16="http://schemas.microsoft.com/office/drawing/2014/main" id="{66B44861-64B7-E6A6-4BB0-1F9D75D86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947" y="8309475"/>
            <a:ext cx="1990213" cy="1139695"/>
          </a:xfrm>
          <a:prstGeom prst="rect">
            <a:avLst/>
          </a:prstGeom>
        </p:spPr>
      </p:pic>
      <p:sp>
        <p:nvSpPr>
          <p:cNvPr id="33" name="Rectangle 6">
            <a:extLst>
              <a:ext uri="{FF2B5EF4-FFF2-40B4-BE49-F238E27FC236}">
                <a16:creationId xmlns:a16="http://schemas.microsoft.com/office/drawing/2014/main" id="{487E4F2C-DF81-9EE7-82F6-608AF73EFC3C}"/>
              </a:ext>
            </a:extLst>
          </p:cNvPr>
          <p:cNvSpPr>
            <a:spLocks/>
          </p:cNvSpPr>
          <p:nvPr/>
        </p:nvSpPr>
        <p:spPr bwMode="auto">
          <a:xfrm>
            <a:off x="-473699" y="8499958"/>
            <a:ext cx="8108596" cy="67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855" tIns="87927" rIns="175855" bIns="87927"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fontAlgn="base">
              <a:spcBef>
                <a:spcPct val="0"/>
              </a:spcBef>
              <a:spcAft>
                <a:spcPct val="0"/>
              </a:spcAft>
            </a:pPr>
            <a:r>
              <a:rPr lang="es-CO" altLang="es-CO" sz="3200" dirty="0">
                <a:solidFill>
                  <a:schemeClr val="bg1"/>
                </a:solidFill>
                <a:latin typeface="Terpel-Sans-ExtraBold-Condensed" pitchFamily="50" charset="0"/>
              </a:rPr>
              <a:t>Escuelas</a:t>
            </a:r>
          </a:p>
        </p:txBody>
      </p:sp>
      <p:pic>
        <p:nvPicPr>
          <p:cNvPr id="48" name="Imagen 47" descr="Logotipo&#10;&#10;Descripción generada automáticamente">
            <a:extLst>
              <a:ext uri="{FF2B5EF4-FFF2-40B4-BE49-F238E27FC236}">
                <a16:creationId xmlns:a16="http://schemas.microsoft.com/office/drawing/2014/main" id="{E6819CB7-D462-7DD0-2D95-55E420B7E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72" y="-55484"/>
            <a:ext cx="3399593" cy="1375069"/>
          </a:xfrm>
          <a:prstGeom prst="rect">
            <a:avLst/>
          </a:prstGeom>
        </p:spPr>
      </p:pic>
      <p:sp>
        <p:nvSpPr>
          <p:cNvPr id="16" name="CuadroTexto 14">
            <a:extLst>
              <a:ext uri="{FF2B5EF4-FFF2-40B4-BE49-F238E27FC236}">
                <a16:creationId xmlns:a16="http://schemas.microsoft.com/office/drawing/2014/main" id="{7C8E3BBD-C52A-044F-89F3-6CF328932834}"/>
              </a:ext>
            </a:extLst>
          </p:cNvPr>
          <p:cNvSpPr txBox="1">
            <a:spLocks/>
          </p:cNvSpPr>
          <p:nvPr/>
        </p:nvSpPr>
        <p:spPr>
          <a:xfrm>
            <a:off x="302133" y="386664"/>
            <a:ext cx="8618444" cy="276998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s-MX" sz="5400" b="1" dirty="0">
              <a:solidFill>
                <a:srgbClr val="1A3A42"/>
              </a:solidFill>
              <a:latin typeface="Terpel-Sans-Display" pitchFamily="50" charset="0"/>
            </a:endParaRPr>
          </a:p>
          <a:p>
            <a:r>
              <a:rPr lang="es-CO" sz="5400" b="1" dirty="0">
                <a:solidFill>
                  <a:srgbClr val="1A3A42"/>
                </a:solidFill>
                <a:latin typeface="Terpel-Sans-Display" pitchFamily="50" charset="0"/>
              </a:rPr>
              <a:t>¡Han llegado las</a:t>
            </a:r>
          </a:p>
          <a:p>
            <a:r>
              <a:rPr lang="es-CO" sz="5400" b="1" dirty="0">
                <a:solidFill>
                  <a:srgbClr val="1A3A42"/>
                </a:solidFill>
                <a:latin typeface="Terpel-Sans-Display" pitchFamily="50" charset="0"/>
              </a:rPr>
              <a:t>Capsulas de Red Virtual!</a:t>
            </a:r>
            <a:br>
              <a:rPr lang="es-CO" sz="5400" b="1" dirty="0">
                <a:solidFill>
                  <a:srgbClr val="1A3A42"/>
                </a:solidFill>
                <a:latin typeface="Terpel-Sans-Display" pitchFamily="50" charset="0"/>
              </a:rPr>
            </a:br>
            <a:r>
              <a:rPr lang="es-CO" sz="1200" b="1" dirty="0">
                <a:solidFill>
                  <a:schemeClr val="bg1"/>
                </a:solidFill>
                <a:latin typeface="Terpel Sans Black" panose="00000A00000000000000" pitchFamily="50" charset="0"/>
              </a:rPr>
              <a:t> </a:t>
            </a:r>
            <a:endParaRPr lang="es-CO" sz="2692" b="1" dirty="0">
              <a:solidFill>
                <a:schemeClr val="bg1"/>
              </a:solidFill>
              <a:latin typeface="Terpel Sans Black" panose="00000A00000000000000" pitchFamily="50" charset="0"/>
            </a:endParaRPr>
          </a:p>
        </p:txBody>
      </p:sp>
      <p:grpSp>
        <p:nvGrpSpPr>
          <p:cNvPr id="63" name="Grupo 62">
            <a:extLst>
              <a:ext uri="{FF2B5EF4-FFF2-40B4-BE49-F238E27FC236}">
                <a16:creationId xmlns:a16="http://schemas.microsoft.com/office/drawing/2014/main" id="{C00391F4-1D8C-D354-E7AD-528FC851D929}"/>
              </a:ext>
            </a:extLst>
          </p:cNvPr>
          <p:cNvGrpSpPr/>
          <p:nvPr/>
        </p:nvGrpSpPr>
        <p:grpSpPr>
          <a:xfrm>
            <a:off x="45437" y="3914479"/>
            <a:ext cx="6450034" cy="4209347"/>
            <a:chOff x="9521836" y="-256907"/>
            <a:chExt cx="6450034" cy="4209347"/>
          </a:xfrm>
        </p:grpSpPr>
        <p:grpSp>
          <p:nvGrpSpPr>
            <p:cNvPr id="62" name="Grupo 61">
              <a:extLst>
                <a:ext uri="{FF2B5EF4-FFF2-40B4-BE49-F238E27FC236}">
                  <a16:creationId xmlns:a16="http://schemas.microsoft.com/office/drawing/2014/main" id="{4AB21DF8-06CB-D60D-5CCA-4980F398F5F4}"/>
                </a:ext>
              </a:extLst>
            </p:cNvPr>
            <p:cNvGrpSpPr/>
            <p:nvPr/>
          </p:nvGrpSpPr>
          <p:grpSpPr>
            <a:xfrm>
              <a:off x="10021317" y="-256907"/>
              <a:ext cx="5950553" cy="4209347"/>
              <a:chOff x="10021317" y="-256907"/>
              <a:chExt cx="5950553" cy="4209347"/>
            </a:xfrm>
          </p:grpSpPr>
          <p:sp>
            <p:nvSpPr>
              <p:cNvPr id="55" name="Rectángulo: esquinas redondeadas 54">
                <a:extLst>
                  <a:ext uri="{FF2B5EF4-FFF2-40B4-BE49-F238E27FC236}">
                    <a16:creationId xmlns:a16="http://schemas.microsoft.com/office/drawing/2014/main" id="{8091787A-4689-8EA4-0DCC-D2CD37AF47D0}"/>
                  </a:ext>
                </a:extLst>
              </p:cNvPr>
              <p:cNvSpPr/>
              <p:nvPr/>
            </p:nvSpPr>
            <p:spPr>
              <a:xfrm>
                <a:off x="10137187" y="676271"/>
                <a:ext cx="3689421" cy="3276169"/>
              </a:xfrm>
              <a:prstGeom prst="roundRect">
                <a:avLst>
                  <a:gd name="adj" fmla="val 11230"/>
                </a:avLst>
              </a:prstGeom>
              <a:solidFill>
                <a:srgbClr val="A9BB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CO"/>
              </a:p>
            </p:txBody>
          </p:sp>
          <p:sp>
            <p:nvSpPr>
              <p:cNvPr id="56" name="Rectángulo 55">
                <a:extLst>
                  <a:ext uri="{FF2B5EF4-FFF2-40B4-BE49-F238E27FC236}">
                    <a16:creationId xmlns:a16="http://schemas.microsoft.com/office/drawing/2014/main" id="{467C9944-74EC-5766-9706-1D11FCD75CEB}"/>
                  </a:ext>
                </a:extLst>
              </p:cNvPr>
              <p:cNvSpPr/>
              <p:nvPr/>
            </p:nvSpPr>
            <p:spPr>
              <a:xfrm>
                <a:off x="10021317" y="257210"/>
                <a:ext cx="3805291" cy="862290"/>
              </a:xfrm>
              <a:prstGeom prst="rect">
                <a:avLst/>
              </a:prstGeom>
              <a:solidFill>
                <a:srgbClr val="1A3A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CO"/>
              </a:p>
            </p:txBody>
          </p:sp>
          <p:sp>
            <p:nvSpPr>
              <p:cNvPr id="57" name="Rectangle 6">
                <a:extLst>
                  <a:ext uri="{FF2B5EF4-FFF2-40B4-BE49-F238E27FC236}">
                    <a16:creationId xmlns:a16="http://schemas.microsoft.com/office/drawing/2014/main" id="{CF84AB67-668B-719D-908F-BAC6A2A4C228}"/>
                  </a:ext>
                </a:extLst>
              </p:cNvPr>
              <p:cNvSpPr>
                <a:spLocks/>
              </p:cNvSpPr>
              <p:nvPr/>
            </p:nvSpPr>
            <p:spPr bwMode="auto">
              <a:xfrm>
                <a:off x="10148584" y="197945"/>
                <a:ext cx="5823286" cy="45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855" tIns="87927" rIns="175855" bIns="87927"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s-MX" b="1" dirty="0">
                    <a:solidFill>
                      <a:schemeClr val="bg1"/>
                    </a:solidFill>
                    <a:latin typeface="Terpel-Sans-Display" pitchFamily="50" charset="0"/>
                  </a:rPr>
                  <a:t>Capsula 1: </a:t>
                </a:r>
              </a:p>
            </p:txBody>
          </p:sp>
          <p:sp>
            <p:nvSpPr>
              <p:cNvPr id="58" name="Rectangle 6">
                <a:extLst>
                  <a:ext uri="{FF2B5EF4-FFF2-40B4-BE49-F238E27FC236}">
                    <a16:creationId xmlns:a16="http://schemas.microsoft.com/office/drawing/2014/main" id="{E1198014-DE2A-97EB-9740-9D5DF6735A85}"/>
                  </a:ext>
                </a:extLst>
              </p:cNvPr>
              <p:cNvSpPr>
                <a:spLocks/>
              </p:cNvSpPr>
              <p:nvPr/>
            </p:nvSpPr>
            <p:spPr bwMode="auto">
              <a:xfrm>
                <a:off x="10157050" y="444940"/>
                <a:ext cx="3702883" cy="73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855" tIns="87927" rIns="175855" bIns="87927"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b="1" dirty="0">
                    <a:solidFill>
                      <a:schemeClr val="bg1"/>
                    </a:solidFill>
                    <a:latin typeface="Terpel Sans" panose="00000500000000000000" pitchFamily="2" charset="0"/>
                  </a:rPr>
                  <a:t>Solución de Novedades en la estación de servicio</a:t>
                </a:r>
                <a:endParaRPr lang="es-MX" dirty="0">
                  <a:solidFill>
                    <a:schemeClr val="bg1"/>
                  </a:solidFill>
                  <a:latin typeface="Terpel Sans" panose="00000500000000000000" pitchFamily="2" charset="0"/>
                </a:endParaRPr>
              </a:p>
            </p:txBody>
          </p:sp>
          <p:sp>
            <p:nvSpPr>
              <p:cNvPr id="59" name="Rectangle 6">
                <a:extLst>
                  <a:ext uri="{FF2B5EF4-FFF2-40B4-BE49-F238E27FC236}">
                    <a16:creationId xmlns:a16="http://schemas.microsoft.com/office/drawing/2014/main" id="{5B359D0F-C3B2-292D-118F-7FE0CB21E43B}"/>
                  </a:ext>
                </a:extLst>
              </p:cNvPr>
              <p:cNvSpPr>
                <a:spLocks/>
              </p:cNvSpPr>
              <p:nvPr/>
            </p:nvSpPr>
            <p:spPr bwMode="auto">
              <a:xfrm>
                <a:off x="10178443" y="1124955"/>
                <a:ext cx="3491038" cy="267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855" tIns="87927" rIns="175855" bIns="87927"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s-MX" dirty="0">
                    <a:solidFill>
                      <a:srgbClr val="1A3A42"/>
                    </a:solidFill>
                    <a:latin typeface="Terpel Sans" panose="00000500000000000000" pitchFamily="2" charset="0"/>
                  </a:rPr>
                  <a:t>En esta capsula se le indica al personal de la EDS como reiniciar la pantalla del POS en los casos que se apaga sin dar respuesta, Por otro lado, si la impresora presenta novedades, se explica el proceso para reiniciarla.</a:t>
                </a:r>
              </a:p>
            </p:txBody>
          </p:sp>
          <p:sp>
            <p:nvSpPr>
              <p:cNvPr id="61" name="Rectángulo 60">
                <a:extLst>
                  <a:ext uri="{FF2B5EF4-FFF2-40B4-BE49-F238E27FC236}">
                    <a16:creationId xmlns:a16="http://schemas.microsoft.com/office/drawing/2014/main" id="{9B905DA7-C468-22F0-E71D-1127794A2F1A}"/>
                  </a:ext>
                </a:extLst>
              </p:cNvPr>
              <p:cNvSpPr/>
              <p:nvPr/>
            </p:nvSpPr>
            <p:spPr>
              <a:xfrm rot="18182744">
                <a:off x="13313650" y="-843825"/>
                <a:ext cx="945020" cy="2118856"/>
              </a:xfrm>
              <a:prstGeom prst="rect">
                <a:avLst/>
              </a:prstGeom>
              <a:solidFill>
                <a:srgbClr val="F3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CO"/>
              </a:p>
            </p:txBody>
          </p:sp>
        </p:grpSp>
        <p:pic>
          <p:nvPicPr>
            <p:cNvPr id="60" name="Imagen 59" descr="Imagen que contiene Interfaz de usuario gráfica&#10;&#10;Descripción generada automáticamente">
              <a:extLst>
                <a:ext uri="{FF2B5EF4-FFF2-40B4-BE49-F238E27FC236}">
                  <a16:creationId xmlns:a16="http://schemas.microsoft.com/office/drawing/2014/main" id="{3B831538-65EF-A07C-17E5-7DEA65999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47414">
              <a:off x="9521836" y="111306"/>
              <a:ext cx="1132854" cy="1132854"/>
            </a:xfrm>
            <a:prstGeom prst="rect">
              <a:avLst/>
            </a:prstGeom>
          </p:spPr>
        </p:pic>
      </p:grpSp>
      <p:grpSp>
        <p:nvGrpSpPr>
          <p:cNvPr id="64" name="Grupo 63">
            <a:extLst>
              <a:ext uri="{FF2B5EF4-FFF2-40B4-BE49-F238E27FC236}">
                <a16:creationId xmlns:a16="http://schemas.microsoft.com/office/drawing/2014/main" id="{6D5C776C-4857-0493-E0AA-DABD11CCA6BB}"/>
              </a:ext>
            </a:extLst>
          </p:cNvPr>
          <p:cNvGrpSpPr/>
          <p:nvPr/>
        </p:nvGrpSpPr>
        <p:grpSpPr>
          <a:xfrm>
            <a:off x="4315309" y="3914479"/>
            <a:ext cx="6450034" cy="2875741"/>
            <a:chOff x="9521836" y="-256907"/>
            <a:chExt cx="6450034" cy="2875741"/>
          </a:xfrm>
        </p:grpSpPr>
        <p:grpSp>
          <p:nvGrpSpPr>
            <p:cNvPr id="65" name="Grupo 64">
              <a:extLst>
                <a:ext uri="{FF2B5EF4-FFF2-40B4-BE49-F238E27FC236}">
                  <a16:creationId xmlns:a16="http://schemas.microsoft.com/office/drawing/2014/main" id="{72C6EEFB-F0F2-EA97-DE1A-DACF645C340B}"/>
                </a:ext>
              </a:extLst>
            </p:cNvPr>
            <p:cNvGrpSpPr/>
            <p:nvPr/>
          </p:nvGrpSpPr>
          <p:grpSpPr>
            <a:xfrm>
              <a:off x="10021317" y="-256907"/>
              <a:ext cx="5950553" cy="2875741"/>
              <a:chOff x="10021317" y="-256907"/>
              <a:chExt cx="5950553" cy="2875741"/>
            </a:xfrm>
          </p:grpSpPr>
          <p:sp>
            <p:nvSpPr>
              <p:cNvPr id="67" name="Rectángulo: esquinas redondeadas 66">
                <a:extLst>
                  <a:ext uri="{FF2B5EF4-FFF2-40B4-BE49-F238E27FC236}">
                    <a16:creationId xmlns:a16="http://schemas.microsoft.com/office/drawing/2014/main" id="{8EB37776-6E33-FBFC-E925-38CEA387A831}"/>
                  </a:ext>
                </a:extLst>
              </p:cNvPr>
              <p:cNvSpPr/>
              <p:nvPr/>
            </p:nvSpPr>
            <p:spPr>
              <a:xfrm>
                <a:off x="10137187" y="676272"/>
                <a:ext cx="3689421" cy="1942562"/>
              </a:xfrm>
              <a:prstGeom prst="roundRect">
                <a:avLst>
                  <a:gd name="adj" fmla="val 11230"/>
                </a:avLst>
              </a:prstGeom>
              <a:solidFill>
                <a:srgbClr val="A9BB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CO"/>
              </a:p>
            </p:txBody>
          </p:sp>
          <p:sp>
            <p:nvSpPr>
              <p:cNvPr id="68" name="Rectángulo 67">
                <a:extLst>
                  <a:ext uri="{FF2B5EF4-FFF2-40B4-BE49-F238E27FC236}">
                    <a16:creationId xmlns:a16="http://schemas.microsoft.com/office/drawing/2014/main" id="{A1D84869-4ED7-AE09-CB08-5C3BD1B6D4A7}"/>
                  </a:ext>
                </a:extLst>
              </p:cNvPr>
              <p:cNvSpPr/>
              <p:nvPr/>
            </p:nvSpPr>
            <p:spPr>
              <a:xfrm>
                <a:off x="10021317" y="257210"/>
                <a:ext cx="3805291" cy="862290"/>
              </a:xfrm>
              <a:prstGeom prst="rect">
                <a:avLst/>
              </a:prstGeom>
              <a:solidFill>
                <a:srgbClr val="1A3A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CO"/>
              </a:p>
            </p:txBody>
          </p:sp>
          <p:sp>
            <p:nvSpPr>
              <p:cNvPr id="69" name="Rectangle 6">
                <a:extLst>
                  <a:ext uri="{FF2B5EF4-FFF2-40B4-BE49-F238E27FC236}">
                    <a16:creationId xmlns:a16="http://schemas.microsoft.com/office/drawing/2014/main" id="{65E3F9AE-7AEA-B9BC-D4B3-B46FFF0F8077}"/>
                  </a:ext>
                </a:extLst>
              </p:cNvPr>
              <p:cNvSpPr>
                <a:spLocks/>
              </p:cNvSpPr>
              <p:nvPr/>
            </p:nvSpPr>
            <p:spPr bwMode="auto">
              <a:xfrm>
                <a:off x="10148584" y="197945"/>
                <a:ext cx="5823286" cy="45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855" tIns="87927" rIns="175855" bIns="87927"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s-MX" b="1" dirty="0">
                    <a:solidFill>
                      <a:schemeClr val="bg1"/>
                    </a:solidFill>
                    <a:latin typeface="Terpel-Sans-Display" pitchFamily="50" charset="0"/>
                  </a:rPr>
                  <a:t>Capsula 2: </a:t>
                </a:r>
              </a:p>
            </p:txBody>
          </p:sp>
          <p:sp>
            <p:nvSpPr>
              <p:cNvPr id="70" name="Rectangle 6">
                <a:extLst>
                  <a:ext uri="{FF2B5EF4-FFF2-40B4-BE49-F238E27FC236}">
                    <a16:creationId xmlns:a16="http://schemas.microsoft.com/office/drawing/2014/main" id="{4291048C-8FC0-E7CA-3999-77A4488FDDBB}"/>
                  </a:ext>
                </a:extLst>
              </p:cNvPr>
              <p:cNvSpPr>
                <a:spLocks/>
              </p:cNvSpPr>
              <p:nvPr/>
            </p:nvSpPr>
            <p:spPr bwMode="auto">
              <a:xfrm>
                <a:off x="10157050" y="583439"/>
                <a:ext cx="3702883" cy="45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855" tIns="87927" rIns="175855" bIns="87927"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MX" b="1" dirty="0">
                    <a:solidFill>
                      <a:schemeClr val="bg1"/>
                    </a:solidFill>
                    <a:latin typeface="Terpel Sans" panose="00000500000000000000" pitchFamily="2" charset="0"/>
                  </a:rPr>
                  <a:t>EDS con bloqueo interno</a:t>
                </a:r>
                <a:endParaRPr lang="es-MX" dirty="0">
                  <a:solidFill>
                    <a:schemeClr val="bg1"/>
                  </a:solidFill>
                  <a:latin typeface="Terpel Sans" panose="00000500000000000000" pitchFamily="2" charset="0"/>
                </a:endParaRPr>
              </a:p>
            </p:txBody>
          </p:sp>
          <p:sp>
            <p:nvSpPr>
              <p:cNvPr id="71" name="Rectangle 6">
                <a:extLst>
                  <a:ext uri="{FF2B5EF4-FFF2-40B4-BE49-F238E27FC236}">
                    <a16:creationId xmlns:a16="http://schemas.microsoft.com/office/drawing/2014/main" id="{1D37BE24-CFB3-3CF4-B95B-2A1B9AB51FBE}"/>
                  </a:ext>
                </a:extLst>
              </p:cNvPr>
              <p:cNvSpPr>
                <a:spLocks/>
              </p:cNvSpPr>
              <p:nvPr/>
            </p:nvSpPr>
            <p:spPr bwMode="auto">
              <a:xfrm>
                <a:off x="10157445" y="1206887"/>
                <a:ext cx="3491038" cy="128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855" tIns="87927" rIns="175855" bIns="87927"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s-MX" dirty="0">
                    <a:solidFill>
                      <a:srgbClr val="1A3A42"/>
                    </a:solidFill>
                    <a:latin typeface="Terpel Sans" panose="00000500000000000000" pitchFamily="2" charset="0"/>
                  </a:rPr>
                  <a:t>Se indica el proceso para reiniciar la interfaz del POS en los casos que se bloquee la pantalla.</a:t>
                </a:r>
              </a:p>
            </p:txBody>
          </p:sp>
          <p:sp>
            <p:nvSpPr>
              <p:cNvPr id="72" name="Rectángulo 71">
                <a:extLst>
                  <a:ext uri="{FF2B5EF4-FFF2-40B4-BE49-F238E27FC236}">
                    <a16:creationId xmlns:a16="http://schemas.microsoft.com/office/drawing/2014/main" id="{8FA15E43-9860-5047-F6D8-C687A1548100}"/>
                  </a:ext>
                </a:extLst>
              </p:cNvPr>
              <p:cNvSpPr/>
              <p:nvPr/>
            </p:nvSpPr>
            <p:spPr>
              <a:xfrm rot="18182744">
                <a:off x="13313650" y="-843825"/>
                <a:ext cx="945020" cy="2118856"/>
              </a:xfrm>
              <a:prstGeom prst="rect">
                <a:avLst/>
              </a:prstGeom>
              <a:solidFill>
                <a:srgbClr val="F3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CO"/>
              </a:p>
            </p:txBody>
          </p:sp>
        </p:grpSp>
        <p:pic>
          <p:nvPicPr>
            <p:cNvPr id="66" name="Imagen 65" descr="Imagen que contiene Interfaz de usuario gráfica&#10;&#10;Descripción generada automáticamente">
              <a:extLst>
                <a:ext uri="{FF2B5EF4-FFF2-40B4-BE49-F238E27FC236}">
                  <a16:creationId xmlns:a16="http://schemas.microsoft.com/office/drawing/2014/main" id="{874F1094-1DA5-5B30-742A-04001CE48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47414">
              <a:off x="9521836" y="111306"/>
              <a:ext cx="1132854" cy="1132854"/>
            </a:xfrm>
            <a:prstGeom prst="rect">
              <a:avLst/>
            </a:prstGeom>
          </p:spPr>
        </p:pic>
      </p:grpSp>
      <p:pic>
        <p:nvPicPr>
          <p:cNvPr id="17" name="Gráfico 16">
            <a:extLst>
              <a:ext uri="{FF2B5EF4-FFF2-40B4-BE49-F238E27FC236}">
                <a16:creationId xmlns:a16="http://schemas.microsoft.com/office/drawing/2014/main" id="{4510210E-3D73-CE0F-BC65-4000D06DF9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33" t="75189" r="393" b="15124"/>
          <a:stretch/>
        </p:blipFill>
        <p:spPr>
          <a:xfrm flipV="1">
            <a:off x="183388" y="3071305"/>
            <a:ext cx="8719030" cy="102804"/>
          </a:xfrm>
          <a:prstGeom prst="rect">
            <a:avLst/>
          </a:prstGeom>
        </p:spPr>
      </p:pic>
      <p:sp>
        <p:nvSpPr>
          <p:cNvPr id="73" name="Rectangle 6">
            <a:extLst>
              <a:ext uri="{FF2B5EF4-FFF2-40B4-BE49-F238E27FC236}">
                <a16:creationId xmlns:a16="http://schemas.microsoft.com/office/drawing/2014/main" id="{D9B004CF-0348-CCCB-9D5F-B5F88CE2A76E}"/>
              </a:ext>
            </a:extLst>
          </p:cNvPr>
          <p:cNvSpPr>
            <a:spLocks/>
          </p:cNvSpPr>
          <p:nvPr/>
        </p:nvSpPr>
        <p:spPr bwMode="auto">
          <a:xfrm>
            <a:off x="487756" y="3310251"/>
            <a:ext cx="8229996" cy="73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855" tIns="87927" rIns="175855" bIns="87927"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s-MX" dirty="0">
                <a:solidFill>
                  <a:srgbClr val="1A3A42"/>
                </a:solidFill>
                <a:latin typeface="Terpel Sans" panose="00000500000000000000" pitchFamily="2" charset="0"/>
              </a:rPr>
              <a:t>Ya puedes encontrar </a:t>
            </a:r>
            <a:r>
              <a:rPr lang="es-MX" b="1" dirty="0">
                <a:solidFill>
                  <a:srgbClr val="1A3A42"/>
                </a:solidFill>
                <a:latin typeface="Terpel Sans" panose="00000500000000000000" pitchFamily="2" charset="0"/>
              </a:rPr>
              <a:t>disponible en Clase T </a:t>
            </a:r>
            <a:r>
              <a:rPr lang="es-MX" dirty="0">
                <a:solidFill>
                  <a:srgbClr val="1A3A42"/>
                </a:solidFill>
                <a:latin typeface="Terpel Sans" panose="00000500000000000000" pitchFamily="2" charset="0"/>
              </a:rPr>
              <a:t>dos capsulas informativas que </a:t>
            </a:r>
            <a:r>
              <a:rPr lang="es-MX" b="1" dirty="0">
                <a:solidFill>
                  <a:srgbClr val="1A3A42"/>
                </a:solidFill>
                <a:latin typeface="Terpel Sans" panose="00000500000000000000" pitchFamily="2" charset="0"/>
              </a:rPr>
              <a:t>te van a ayudar a solucionar contratiempos con el sistema POS.</a:t>
            </a:r>
          </a:p>
        </p:txBody>
      </p:sp>
      <p:sp>
        <p:nvSpPr>
          <p:cNvPr id="74" name="Rectángulo: esquinas redondeadas 73">
            <a:extLst>
              <a:ext uri="{FF2B5EF4-FFF2-40B4-BE49-F238E27FC236}">
                <a16:creationId xmlns:a16="http://schemas.microsoft.com/office/drawing/2014/main" id="{CF6F62A4-F295-A14E-5A9B-D01D29F33741}"/>
              </a:ext>
            </a:extLst>
          </p:cNvPr>
          <p:cNvSpPr/>
          <p:nvPr/>
        </p:nvSpPr>
        <p:spPr>
          <a:xfrm>
            <a:off x="4666781" y="7210811"/>
            <a:ext cx="3953300" cy="882076"/>
          </a:xfrm>
          <a:prstGeom prst="roundRect">
            <a:avLst>
              <a:gd name="adj" fmla="val 50000"/>
            </a:avLst>
          </a:prstGeom>
          <a:solidFill>
            <a:srgbClr val="1A3A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s-CO" sz="2400" b="1" dirty="0">
                <a:latin typeface="Terpel Sans" panose="00000500000000000000" pitchFamily="2" charset="0"/>
              </a:rPr>
              <a:t>¡Accede a las capsulas</a:t>
            </a:r>
          </a:p>
          <a:p>
            <a:pPr algn="ctr"/>
            <a:r>
              <a:rPr lang="es-CO" sz="2400" b="1" dirty="0">
                <a:latin typeface="Terpel Sans" panose="00000500000000000000" pitchFamily="2" charset="0"/>
              </a:rPr>
              <a:t>haciendo clic aquí!</a:t>
            </a:r>
          </a:p>
        </p:txBody>
      </p:sp>
      <p:pic>
        <p:nvPicPr>
          <p:cNvPr id="2" name="Imagen 1">
            <a:extLst>
              <a:ext uri="{FF2B5EF4-FFF2-40B4-BE49-F238E27FC236}">
                <a16:creationId xmlns:a16="http://schemas.microsoft.com/office/drawing/2014/main" id="{E3BEE64B-D987-9709-4495-29D94F6D42EC}"/>
              </a:ext>
            </a:extLst>
          </p:cNvPr>
          <p:cNvPicPr>
            <a:picLocks noChangeAspect="1"/>
          </p:cNvPicPr>
          <p:nvPr/>
        </p:nvPicPr>
        <p:blipFill>
          <a:blip r:embed="rId7">
            <a:duotone>
              <a:prstClr val="black"/>
              <a:schemeClr val="tx2">
                <a:tint val="45000"/>
                <a:satMod val="400000"/>
              </a:schemeClr>
            </a:duotone>
            <a:alphaModFix amt="50000"/>
            <a:extLst>
              <a:ext uri="{28A0092B-C50C-407E-A947-70E740481C1C}">
                <a14:useLocalDpi xmlns:a14="http://schemas.microsoft.com/office/drawing/2010/main" val="0"/>
              </a:ext>
            </a:extLst>
          </a:blip>
          <a:stretch>
            <a:fillRect/>
          </a:stretch>
        </p:blipFill>
        <p:spPr>
          <a:xfrm>
            <a:off x="6753264" y="235280"/>
            <a:ext cx="2088603" cy="1702665"/>
          </a:xfrm>
          <a:prstGeom prst="rect">
            <a:avLst/>
          </a:prstGeom>
        </p:spPr>
      </p:pic>
      <p:pic>
        <p:nvPicPr>
          <p:cNvPr id="2050" name="Picture 2" descr="Icono del cursor del puntero del mouse de la computadora, cursor del mouse,  icono de la mano del puntero del mouse, diverso, ángulo, texto png |  Klipartz">
            <a:extLst>
              <a:ext uri="{FF2B5EF4-FFF2-40B4-BE49-F238E27FC236}">
                <a16:creationId xmlns:a16="http://schemas.microsoft.com/office/drawing/2014/main" id="{7D3666B3-F9CB-2FC1-0A17-1A4BDA91845B}"/>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18406" y="7634066"/>
            <a:ext cx="647099" cy="83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62500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125</Words>
  <Application>Microsoft Office PowerPoint</Application>
  <PresentationFormat>Personalizado</PresentationFormat>
  <Paragraphs>13</Paragraphs>
  <Slides>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vt:i4>
      </vt:variant>
    </vt:vector>
  </HeadingPairs>
  <TitlesOfParts>
    <vt:vector size="9" baseType="lpstr">
      <vt:lpstr>Aptos</vt:lpstr>
      <vt:lpstr>Aptos Display</vt:lpstr>
      <vt:lpstr>Arial</vt:lpstr>
      <vt:lpstr>Terpel Sans</vt:lpstr>
      <vt:lpstr>Terpel Sans Black</vt:lpstr>
      <vt:lpstr>Terpel-Sans-Display</vt:lpstr>
      <vt:lpstr>Terpel-Sans-ExtraBold-Condensed</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David Arevalo Cabiedes</dc:creator>
  <cp:lastModifiedBy>Fanny Lizeth Chaparro</cp:lastModifiedBy>
  <cp:revision>2</cp:revision>
  <dcterms:created xsi:type="dcterms:W3CDTF">2025-02-04T15:23:55Z</dcterms:created>
  <dcterms:modified xsi:type="dcterms:W3CDTF">2025-02-04T17:02:53Z</dcterms:modified>
</cp:coreProperties>
</file>