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47971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414125"/>
            <a:ext cx="11609785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4538401"/>
            <a:ext cx="11609785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0FE5-9F62-4462-BA45-880C160F1497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E558-F570-4BC2-BD2B-6CF413212B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001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0FE5-9F62-4462-BA45-880C160F1497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E558-F570-4BC2-BD2B-6CF413212B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482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460041"/>
            <a:ext cx="3337813" cy="732264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460041"/>
            <a:ext cx="9819943" cy="732264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0FE5-9F62-4462-BA45-880C160F1497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E558-F570-4BC2-BD2B-6CF413212B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105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0FE5-9F62-4462-BA45-880C160F1497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E558-F570-4BC2-BD2B-6CF413212B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080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2154191"/>
            <a:ext cx="13351252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5782512"/>
            <a:ext cx="13351252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0FE5-9F62-4462-BA45-880C160F1497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E558-F570-4BC2-BD2B-6CF413212B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671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2300203"/>
            <a:ext cx="6578878" cy="54824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2300203"/>
            <a:ext cx="6578878" cy="54824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0FE5-9F62-4462-BA45-880C160F1497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E558-F570-4BC2-BD2B-6CF413212B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26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60041"/>
            <a:ext cx="13351252" cy="16701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2118188"/>
            <a:ext cx="6548644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3156278"/>
            <a:ext cx="6548644" cy="46424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2118188"/>
            <a:ext cx="6580894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3156278"/>
            <a:ext cx="6580894" cy="46424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0FE5-9F62-4462-BA45-880C160F1497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E558-F570-4BC2-BD2B-6CF413212B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732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0FE5-9F62-4462-BA45-880C160F1497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E558-F570-4BC2-BD2B-6CF413212B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22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0FE5-9F62-4462-BA45-880C160F1497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E558-F570-4BC2-BD2B-6CF413212B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48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76051"/>
            <a:ext cx="4992610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244111"/>
            <a:ext cx="7836605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592229"/>
            <a:ext cx="4992610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0FE5-9F62-4462-BA45-880C160F1497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E558-F570-4BC2-BD2B-6CF413212B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063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76051"/>
            <a:ext cx="4992610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244111"/>
            <a:ext cx="7836605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592229"/>
            <a:ext cx="4992610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0FE5-9F62-4462-BA45-880C160F1497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E558-F570-4BC2-BD2B-6CF413212B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368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460041"/>
            <a:ext cx="13351252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2300203"/>
            <a:ext cx="13351252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8008708"/>
            <a:ext cx="348293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10FE5-9F62-4462-BA45-880C160F1497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8008708"/>
            <a:ext cx="522440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8008708"/>
            <a:ext cx="348293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E558-F570-4BC2-BD2B-6CF413212B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77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a 36">
            <a:extLst>
              <a:ext uri="{FF2B5EF4-FFF2-40B4-BE49-F238E27FC236}">
                <a16:creationId xmlns:a16="http://schemas.microsoft.com/office/drawing/2014/main" id="{CF950443-B436-48BF-B2F2-97639E1E2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752255"/>
              </p:ext>
            </p:extLst>
          </p:nvPr>
        </p:nvGraphicFramePr>
        <p:xfrm>
          <a:off x="253206" y="319086"/>
          <a:ext cx="14973300" cy="8002589"/>
        </p:xfrm>
        <a:graphic>
          <a:graphicData uri="http://schemas.openxmlformats.org/drawingml/2006/table">
            <a:tbl>
              <a:tblPr/>
              <a:tblGrid>
                <a:gridCol w="1431293">
                  <a:extLst>
                    <a:ext uri="{9D8B030D-6E8A-4147-A177-3AD203B41FA5}">
                      <a16:colId xmlns:a16="http://schemas.microsoft.com/office/drawing/2014/main" val="801694434"/>
                    </a:ext>
                  </a:extLst>
                </a:gridCol>
                <a:gridCol w="1730102">
                  <a:extLst>
                    <a:ext uri="{9D8B030D-6E8A-4147-A177-3AD203B41FA5}">
                      <a16:colId xmlns:a16="http://schemas.microsoft.com/office/drawing/2014/main" val="2408224970"/>
                    </a:ext>
                  </a:extLst>
                </a:gridCol>
                <a:gridCol w="1730102">
                  <a:extLst>
                    <a:ext uri="{9D8B030D-6E8A-4147-A177-3AD203B41FA5}">
                      <a16:colId xmlns:a16="http://schemas.microsoft.com/office/drawing/2014/main" val="2838315200"/>
                    </a:ext>
                  </a:extLst>
                </a:gridCol>
                <a:gridCol w="1730102">
                  <a:extLst>
                    <a:ext uri="{9D8B030D-6E8A-4147-A177-3AD203B41FA5}">
                      <a16:colId xmlns:a16="http://schemas.microsoft.com/office/drawing/2014/main" val="4152490395"/>
                    </a:ext>
                  </a:extLst>
                </a:gridCol>
                <a:gridCol w="1730102">
                  <a:extLst>
                    <a:ext uri="{9D8B030D-6E8A-4147-A177-3AD203B41FA5}">
                      <a16:colId xmlns:a16="http://schemas.microsoft.com/office/drawing/2014/main" val="683348226"/>
                    </a:ext>
                  </a:extLst>
                </a:gridCol>
                <a:gridCol w="1730102">
                  <a:extLst>
                    <a:ext uri="{9D8B030D-6E8A-4147-A177-3AD203B41FA5}">
                      <a16:colId xmlns:a16="http://schemas.microsoft.com/office/drawing/2014/main" val="2462880447"/>
                    </a:ext>
                  </a:extLst>
                </a:gridCol>
                <a:gridCol w="1730102">
                  <a:extLst>
                    <a:ext uri="{9D8B030D-6E8A-4147-A177-3AD203B41FA5}">
                      <a16:colId xmlns:a16="http://schemas.microsoft.com/office/drawing/2014/main" val="940402178"/>
                    </a:ext>
                  </a:extLst>
                </a:gridCol>
                <a:gridCol w="1730102">
                  <a:extLst>
                    <a:ext uri="{9D8B030D-6E8A-4147-A177-3AD203B41FA5}">
                      <a16:colId xmlns:a16="http://schemas.microsoft.com/office/drawing/2014/main" val="2591445504"/>
                    </a:ext>
                  </a:extLst>
                </a:gridCol>
                <a:gridCol w="1431293">
                  <a:extLst>
                    <a:ext uri="{9D8B030D-6E8A-4147-A177-3AD203B41FA5}">
                      <a16:colId xmlns:a16="http://schemas.microsoft.com/office/drawing/2014/main" val="3765863994"/>
                    </a:ext>
                  </a:extLst>
                </a:gridCol>
              </a:tblGrid>
              <a:tr h="17153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6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6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1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66331"/>
                  </a:ext>
                </a:extLst>
              </a:tr>
              <a:tr h="1363367">
                <a:tc>
                  <a:txBody>
                    <a:bodyPr/>
                    <a:lstStyle/>
                    <a:p>
                      <a:pPr algn="ctr" fontAlgn="b"/>
                      <a:r>
                        <a:rPr lang="es-CO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CO" sz="54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Cronograma Junio 2024 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1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626197"/>
                  </a:ext>
                </a:extLst>
              </a:tr>
              <a:tr h="1363367">
                <a:tc>
                  <a:txBody>
                    <a:bodyPr/>
                    <a:lstStyle/>
                    <a:p>
                      <a:pPr algn="ctr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Instructor</a:t>
                      </a:r>
                    </a:p>
                  </a:txBody>
                  <a:tcPr marL="1964" marR="1964" marT="19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64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Ciudad</a:t>
                      </a:r>
                    </a:p>
                  </a:txBody>
                  <a:tcPr marL="1964" marR="1964" marT="1964" marB="0" anchor="ctr">
                    <a:lnL w="1270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64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Lunes</a:t>
                      </a:r>
                    </a:p>
                  </a:txBody>
                  <a:tcPr marL="1964" marR="1964" marT="1964" marB="0" anchor="ctr">
                    <a:lnL w="1270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64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Martes</a:t>
                      </a:r>
                    </a:p>
                  </a:txBody>
                  <a:tcPr marL="1964" marR="1964" marT="1964" marB="0" anchor="ctr">
                    <a:lnL w="1270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64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Miércoles</a:t>
                      </a:r>
                    </a:p>
                  </a:txBody>
                  <a:tcPr marL="1964" marR="1964" marT="1964" marB="0" anchor="ctr">
                    <a:lnL w="1270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64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Jueves</a:t>
                      </a:r>
                    </a:p>
                  </a:txBody>
                  <a:tcPr marL="1964" marR="1964" marT="1964" marB="0" anchor="ctr">
                    <a:lnL w="1270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64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Viernes</a:t>
                      </a:r>
                    </a:p>
                  </a:txBody>
                  <a:tcPr marL="1964" marR="1964" marT="1964" marB="0" anchor="ctr">
                    <a:lnL w="1270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64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1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936201"/>
                  </a:ext>
                </a:extLst>
              </a:tr>
              <a:tr h="155092">
                <a:tc>
                  <a:txBody>
                    <a:bodyPr/>
                    <a:lstStyle/>
                    <a:p>
                      <a:pPr algn="ctr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b="1" i="0" u="none" strike="noStrike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Instructor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b="1" i="0" u="none" strike="noStrike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Ciudad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24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25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26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27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28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1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62597"/>
                  </a:ext>
                </a:extLst>
              </a:tr>
              <a:tr h="1911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400" b="1" i="0" u="none" strike="noStrike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400" b="1" i="0" u="none" strike="noStrike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1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14197"/>
                  </a:ext>
                </a:extLst>
              </a:tr>
              <a:tr h="1969307">
                <a:tc>
                  <a:txBody>
                    <a:bodyPr/>
                    <a:lstStyle/>
                    <a:p>
                      <a:pPr algn="ctr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JUAN PABLO HERNANDEZ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20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Bucaramanga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20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ESCUELA DE PROMOTORES</a:t>
                      </a:r>
                      <a:b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</a:br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Módulo Formativo Líquidos </a:t>
                      </a:r>
                      <a:b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</a:br>
                      <a:r>
                        <a:rPr lang="pt-BR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Presencial - 8:00 a.m. a 5:00 p.m.</a:t>
                      </a:r>
                      <a:b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</a:br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Bucaramanga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ESCUELA DE PROMOTORES</a:t>
                      </a:r>
                      <a:br>
                        <a:rPr lang="es-CO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</a:br>
                      <a:r>
                        <a:rPr lang="es-CO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Módulo de Lubricantes</a:t>
                      </a:r>
                      <a:br>
                        <a:rPr lang="es-CO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</a:br>
                      <a:r>
                        <a:rPr lang="es-CO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Presencial - 8:00 a.m. a 5:00 p.m.</a:t>
                      </a:r>
                      <a:br>
                        <a:rPr lang="es-CO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</a:br>
                      <a:r>
                        <a:rPr lang="es-CO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Bucaranga</a:t>
                      </a:r>
                      <a:endParaRPr lang="es-CO" sz="1600" b="1" i="0" u="none" strike="noStrike" dirty="0">
                        <a:solidFill>
                          <a:srgbClr val="FFFFFF"/>
                        </a:solidFill>
                        <a:effectLst/>
                        <a:latin typeface="Terpel-Sans"/>
                      </a:endParaRP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ESCUELA DE PROMOTORES</a:t>
                      </a:r>
                      <a:br>
                        <a:rPr lang="es-CO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</a:br>
                      <a:r>
                        <a:rPr lang="es-CO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Módulo A Tu Servicio</a:t>
                      </a:r>
                      <a:br>
                        <a:rPr lang="es-CO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</a:br>
                      <a:r>
                        <a:rPr lang="es-CO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Presencial - 8:00 a.m. a 5:00 p.m.</a:t>
                      </a:r>
                      <a:br>
                        <a:rPr lang="es-CO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</a:br>
                      <a:r>
                        <a:rPr lang="es-CO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Bucaramanga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1" i="0" u="none" strike="noStrike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1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64537"/>
                  </a:ext>
                </a:extLst>
              </a:tr>
              <a:tr h="283488">
                <a:tc>
                  <a:txBody>
                    <a:bodyPr/>
                    <a:lstStyle/>
                    <a:p>
                      <a:pPr algn="ctr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1" i="0" u="none" strike="noStrike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24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1" i="0" u="none" strike="noStrike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25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1" i="0" u="none" strike="noStrike" dirty="0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26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1" i="0" u="none" strike="noStrike" dirty="0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27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1" i="0" u="none" strike="noStrike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28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1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0123"/>
                  </a:ext>
                </a:extLst>
              </a:tr>
              <a:tr h="1969307">
                <a:tc>
                  <a:txBody>
                    <a:bodyPr/>
                    <a:lstStyle/>
                    <a:p>
                      <a:pPr algn="ctr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ZULAY VERA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20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Cúcuta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20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NUEVO PROTOCOLO DE SERVICIO TERPEL</a:t>
                      </a:r>
                      <a:br>
                        <a:rPr lang="es-MX" sz="1400" b="0" i="0" u="none" strike="noStrike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</a:br>
                      <a:r>
                        <a:rPr lang="es-MX" sz="1400" b="0" i="0" u="none" strike="noStrike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Sesión Virtual 1 - 8:00 a.m. a 9:30 a.m.</a:t>
                      </a:r>
                      <a:br>
                        <a:rPr lang="es-MX" sz="1400" b="0" i="0" u="none" strike="noStrike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</a:br>
                      <a:r>
                        <a:rPr lang="es-MX" sz="1400" b="0" i="0" u="none" strike="noStrike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Sesión Virtual 2 - 10:30 a.m. a 12:00 p.m.</a:t>
                      </a:r>
                      <a:br>
                        <a:rPr lang="es-MX" sz="1400" b="0" i="0" u="none" strike="noStrike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</a:br>
                      <a:r>
                        <a:rPr lang="es-MX" sz="1400" b="0" i="0" u="none" strike="noStrike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Sesión Virtual 3 - 2:30 p.m. a 4:00 p.m.</a:t>
                      </a:r>
                      <a:br>
                        <a:rPr lang="es-MX" sz="1400" b="0" i="0" u="none" strike="noStrike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</a:br>
                      <a:r>
                        <a:rPr lang="es-MX" sz="1400" b="1" i="0" u="none" strike="noStrike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Todas las Regionales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VIVE TERPEL - VIVEPITS</a:t>
                      </a:r>
                      <a:b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</a:br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Sesión Virtual 1 - 8:00 a.m. a 9:30 a.m.</a:t>
                      </a:r>
                      <a:b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</a:br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Sesión Virtual 2 - 10:30 a.m. a 12:00 p.m.</a:t>
                      </a:r>
                      <a:b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</a:br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Sesión Virtual 3 - 2:30 p.m. a 4:00 p.m.</a:t>
                      </a:r>
                      <a:b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</a:br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Todas las Regionales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1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064336"/>
                  </a:ext>
                </a:extLst>
              </a:tr>
              <a:tr h="283488">
                <a:tc>
                  <a:txBody>
                    <a:bodyPr/>
                    <a:lstStyle/>
                    <a:p>
                      <a:pPr algn="ctr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500" b="1" i="0" u="none" strike="noStrike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24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500" b="1" i="0" u="none" strike="noStrike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25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500" b="1" i="0" u="none" strike="noStrike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26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500" b="1" i="0" u="none" strike="noStrike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27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500" b="1" i="0" u="none" strike="noStrike">
                          <a:solidFill>
                            <a:srgbClr val="1A3A42"/>
                          </a:solidFill>
                          <a:effectLst/>
                          <a:latin typeface="Terpel-Sans"/>
                        </a:rPr>
                        <a:t>28</a:t>
                      </a:r>
                    </a:p>
                  </a:txBody>
                  <a:tcPr marL="1964" marR="1964" marT="1964" marB="0" anchor="ctr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1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776350"/>
                  </a:ext>
                </a:extLst>
              </a:tr>
              <a:tr h="25247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 w="63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 w="63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6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600" b="0" i="0" u="none" strike="noStrike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ctr">
                    <a:lnL>
                      <a:noFill/>
                    </a:lnL>
                    <a:lnR w="63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A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Terpel-Sans"/>
                        </a:rPr>
                        <a:t> </a:t>
                      </a:r>
                    </a:p>
                  </a:txBody>
                  <a:tcPr marL="1964" marR="1964" marT="1964" marB="0" anchor="b">
                    <a:lnL w="6350" cap="flat" cmpd="sng" algn="ctr">
                      <a:solidFill>
                        <a:srgbClr val="1A3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795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84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262</Words>
  <Application>Microsoft Office PowerPoint</Application>
  <PresentationFormat>Personalizado</PresentationFormat>
  <Paragraphs>79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Terpel-Sans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Puentes Garcia</dc:creator>
  <cp:lastModifiedBy>Santiago Puentes Garcia</cp:lastModifiedBy>
  <cp:revision>8</cp:revision>
  <dcterms:created xsi:type="dcterms:W3CDTF">2025-02-10T20:05:04Z</dcterms:created>
  <dcterms:modified xsi:type="dcterms:W3CDTF">2025-02-10T21:20:43Z</dcterms:modified>
</cp:coreProperties>
</file>