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5" r:id="rId10"/>
    <p:sldId id="262" r:id="rId11"/>
    <p:sldId id="268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BEB16-9514-4823-BD30-48D9D67539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FAB336-5A4F-41A4-9421-8BABB597F0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Este análisis se centra en:</a:t>
          </a:r>
        </a:p>
      </dgm:t>
    </dgm:pt>
    <dgm:pt modelId="{C614AFED-2D63-48E8-A734-D26D445D5E93}" type="parTrans" cxnId="{52786069-5E18-40E0-BDDE-8008C09D6C13}">
      <dgm:prSet/>
      <dgm:spPr/>
      <dgm:t>
        <a:bodyPr/>
        <a:lstStyle/>
        <a:p>
          <a:endParaRPr lang="en-US"/>
        </a:p>
      </dgm:t>
    </dgm:pt>
    <dgm:pt modelId="{5C1B8F99-A877-4D46-AB80-FC594FE9007E}" type="sibTrans" cxnId="{52786069-5E18-40E0-BDDE-8008C09D6C13}">
      <dgm:prSet/>
      <dgm:spPr/>
      <dgm:t>
        <a:bodyPr/>
        <a:lstStyle/>
        <a:p>
          <a:endParaRPr lang="en-US"/>
        </a:p>
      </dgm:t>
    </dgm:pt>
    <dgm:pt modelId="{2B666FC2-65FC-4C92-8362-0C6C78B4EF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Plataforma tecnológica de Uber (infraestructura, aplicación móvil y APIs).</a:t>
          </a:r>
        </a:p>
      </dgm:t>
    </dgm:pt>
    <dgm:pt modelId="{4C4BEDB0-8F2E-4B63-A678-2F9C34BA3307}" type="parTrans" cxnId="{D585BAAA-8F68-4F49-B49A-4E540AE8FC06}">
      <dgm:prSet/>
      <dgm:spPr/>
      <dgm:t>
        <a:bodyPr/>
        <a:lstStyle/>
        <a:p>
          <a:endParaRPr lang="en-US"/>
        </a:p>
      </dgm:t>
    </dgm:pt>
    <dgm:pt modelId="{EEE052F1-87ED-47D8-BF22-459BB48E9089}" type="sibTrans" cxnId="{D585BAAA-8F68-4F49-B49A-4E540AE8FC06}">
      <dgm:prSet/>
      <dgm:spPr/>
      <dgm:t>
        <a:bodyPr/>
        <a:lstStyle/>
        <a:p>
          <a:endParaRPr lang="en-US"/>
        </a:p>
      </dgm:t>
    </dgm:pt>
    <dgm:pt modelId="{67485EF1-7717-4D04-A736-543AC17DD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Datos sensibles y personales de usuarios y conductores.</a:t>
          </a:r>
        </a:p>
      </dgm:t>
    </dgm:pt>
    <dgm:pt modelId="{DEC2720E-D03C-478C-B79C-CB94A0420832}" type="parTrans" cxnId="{B8DE1881-02CD-421B-97B2-56218F4F858E}">
      <dgm:prSet/>
      <dgm:spPr/>
      <dgm:t>
        <a:bodyPr/>
        <a:lstStyle/>
        <a:p>
          <a:endParaRPr lang="en-US"/>
        </a:p>
      </dgm:t>
    </dgm:pt>
    <dgm:pt modelId="{97BA51C6-E79F-4C90-BF31-7B98A887E882}" type="sibTrans" cxnId="{B8DE1881-02CD-421B-97B2-56218F4F858E}">
      <dgm:prSet/>
      <dgm:spPr/>
      <dgm:t>
        <a:bodyPr/>
        <a:lstStyle/>
        <a:p>
          <a:endParaRPr lang="en-US"/>
        </a:p>
      </dgm:t>
    </dgm:pt>
    <dgm:pt modelId="{58757E33-E367-4344-8E99-C00A9E8289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Procesos críticos relacionados con el servicio de transporte.</a:t>
          </a:r>
        </a:p>
      </dgm:t>
    </dgm:pt>
    <dgm:pt modelId="{3F523C8C-9E91-40D4-B39C-EFB7D43A0EFA}" type="parTrans" cxnId="{D3D41188-201A-4F54-9CEF-E6E52A9196F2}">
      <dgm:prSet/>
      <dgm:spPr/>
      <dgm:t>
        <a:bodyPr/>
        <a:lstStyle/>
        <a:p>
          <a:endParaRPr lang="en-US"/>
        </a:p>
      </dgm:t>
    </dgm:pt>
    <dgm:pt modelId="{B51E32EE-C583-40AA-B5C0-15F905200A35}" type="sibTrans" cxnId="{D3D41188-201A-4F54-9CEF-E6E52A9196F2}">
      <dgm:prSet/>
      <dgm:spPr/>
      <dgm:t>
        <a:bodyPr/>
        <a:lstStyle/>
        <a:p>
          <a:endParaRPr lang="en-US"/>
        </a:p>
      </dgm:t>
    </dgm:pt>
    <dgm:pt modelId="{3E647DDB-02F2-4628-B4A0-E4EC8245F6A4}" type="pres">
      <dgm:prSet presAssocID="{608BEB16-9514-4823-BD30-48D9D6753991}" presName="root" presStyleCnt="0">
        <dgm:presLayoutVars>
          <dgm:dir/>
          <dgm:resizeHandles val="exact"/>
        </dgm:presLayoutVars>
      </dgm:prSet>
      <dgm:spPr/>
    </dgm:pt>
    <dgm:pt modelId="{C9839EDE-46D0-4AC3-8110-A7EE9054658B}" type="pres">
      <dgm:prSet presAssocID="{1AFAB336-5A4F-41A4-9421-8BABB597F09A}" presName="compNode" presStyleCnt="0"/>
      <dgm:spPr/>
    </dgm:pt>
    <dgm:pt modelId="{7048AF4C-06EE-4382-B81C-2F033EA378FB}" type="pres">
      <dgm:prSet presAssocID="{1AFAB336-5A4F-41A4-9421-8BABB597F09A}" presName="bgRect" presStyleLbl="bgShp" presStyleIdx="0" presStyleCnt="4"/>
      <dgm:spPr/>
    </dgm:pt>
    <dgm:pt modelId="{989CD9F8-A630-4081-89AB-FBEF936B18C3}" type="pres">
      <dgm:prSet presAssocID="{1AFAB336-5A4F-41A4-9421-8BABB597F0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0CCCBB1-6D34-43C2-B9E3-9FB892DBABDF}" type="pres">
      <dgm:prSet presAssocID="{1AFAB336-5A4F-41A4-9421-8BABB597F09A}" presName="spaceRect" presStyleCnt="0"/>
      <dgm:spPr/>
    </dgm:pt>
    <dgm:pt modelId="{A8201C0F-A073-49E2-8D1B-E35C0B3FDF2C}" type="pres">
      <dgm:prSet presAssocID="{1AFAB336-5A4F-41A4-9421-8BABB597F09A}" presName="parTx" presStyleLbl="revTx" presStyleIdx="0" presStyleCnt="4">
        <dgm:presLayoutVars>
          <dgm:chMax val="0"/>
          <dgm:chPref val="0"/>
        </dgm:presLayoutVars>
      </dgm:prSet>
      <dgm:spPr/>
    </dgm:pt>
    <dgm:pt modelId="{89F59DE7-F93C-43CE-AD14-2E0621FB9136}" type="pres">
      <dgm:prSet presAssocID="{5C1B8F99-A877-4D46-AB80-FC594FE9007E}" presName="sibTrans" presStyleCnt="0"/>
      <dgm:spPr/>
    </dgm:pt>
    <dgm:pt modelId="{1E9A79A5-235C-4BBB-821F-2C3504C9B70B}" type="pres">
      <dgm:prSet presAssocID="{2B666FC2-65FC-4C92-8362-0C6C78B4EF1C}" presName="compNode" presStyleCnt="0"/>
      <dgm:spPr/>
    </dgm:pt>
    <dgm:pt modelId="{5C0713C1-A290-4726-8748-B8B83DC21295}" type="pres">
      <dgm:prSet presAssocID="{2B666FC2-65FC-4C92-8362-0C6C78B4EF1C}" presName="bgRect" presStyleLbl="bgShp" presStyleIdx="1" presStyleCnt="4"/>
      <dgm:spPr/>
    </dgm:pt>
    <dgm:pt modelId="{AE8071CF-FD8B-4289-870D-7B98D0F7A399}" type="pres">
      <dgm:prSet presAssocID="{2B666FC2-65FC-4C92-8362-0C6C78B4EF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3C1A34F-B0F8-40E1-AF38-AD988798CB1D}" type="pres">
      <dgm:prSet presAssocID="{2B666FC2-65FC-4C92-8362-0C6C78B4EF1C}" presName="spaceRect" presStyleCnt="0"/>
      <dgm:spPr/>
    </dgm:pt>
    <dgm:pt modelId="{BD9F6219-C947-4765-89CD-3C2D8A325D1E}" type="pres">
      <dgm:prSet presAssocID="{2B666FC2-65FC-4C92-8362-0C6C78B4EF1C}" presName="parTx" presStyleLbl="revTx" presStyleIdx="1" presStyleCnt="4">
        <dgm:presLayoutVars>
          <dgm:chMax val="0"/>
          <dgm:chPref val="0"/>
        </dgm:presLayoutVars>
      </dgm:prSet>
      <dgm:spPr/>
    </dgm:pt>
    <dgm:pt modelId="{68EF8305-63A9-4719-91A6-4089E6889C7F}" type="pres">
      <dgm:prSet presAssocID="{EEE052F1-87ED-47D8-BF22-459BB48E9089}" presName="sibTrans" presStyleCnt="0"/>
      <dgm:spPr/>
    </dgm:pt>
    <dgm:pt modelId="{D2C74DEE-69A3-4A14-9ED1-D441740B2669}" type="pres">
      <dgm:prSet presAssocID="{67485EF1-7717-4D04-A736-543AC17DD19F}" presName="compNode" presStyleCnt="0"/>
      <dgm:spPr/>
    </dgm:pt>
    <dgm:pt modelId="{CB6E0382-B305-4BF9-885D-BC211A365A91}" type="pres">
      <dgm:prSet presAssocID="{67485EF1-7717-4D04-A736-543AC17DD19F}" presName="bgRect" presStyleLbl="bgShp" presStyleIdx="2" presStyleCnt="4"/>
      <dgm:spPr/>
    </dgm:pt>
    <dgm:pt modelId="{DEFD7889-0DE9-4A0E-A65B-38E6F3922BB6}" type="pres">
      <dgm:prSet presAssocID="{67485EF1-7717-4D04-A736-543AC17DD1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61B53157-4B85-4F5B-9DFE-DBEA41CE8627}" type="pres">
      <dgm:prSet presAssocID="{67485EF1-7717-4D04-A736-543AC17DD19F}" presName="spaceRect" presStyleCnt="0"/>
      <dgm:spPr/>
    </dgm:pt>
    <dgm:pt modelId="{960A45D3-DF61-4DB8-BF39-4EA770D5340E}" type="pres">
      <dgm:prSet presAssocID="{67485EF1-7717-4D04-A736-543AC17DD19F}" presName="parTx" presStyleLbl="revTx" presStyleIdx="2" presStyleCnt="4">
        <dgm:presLayoutVars>
          <dgm:chMax val="0"/>
          <dgm:chPref val="0"/>
        </dgm:presLayoutVars>
      </dgm:prSet>
      <dgm:spPr/>
    </dgm:pt>
    <dgm:pt modelId="{19DB85BA-C15E-4591-9F3E-E352AD8DD827}" type="pres">
      <dgm:prSet presAssocID="{97BA51C6-E79F-4C90-BF31-7B98A887E882}" presName="sibTrans" presStyleCnt="0"/>
      <dgm:spPr/>
    </dgm:pt>
    <dgm:pt modelId="{58B11F46-4CC0-46C0-9C00-968D1E6DA4A0}" type="pres">
      <dgm:prSet presAssocID="{58757E33-E367-4344-8E99-C00A9E8289DA}" presName="compNode" presStyleCnt="0"/>
      <dgm:spPr/>
    </dgm:pt>
    <dgm:pt modelId="{0633190A-18A2-4826-81D1-1F5CF3D48D71}" type="pres">
      <dgm:prSet presAssocID="{58757E33-E367-4344-8E99-C00A9E8289DA}" presName="bgRect" presStyleLbl="bgShp" presStyleIdx="3" presStyleCnt="4"/>
      <dgm:spPr/>
    </dgm:pt>
    <dgm:pt modelId="{DBDBDBB2-9E5E-4635-986D-C47CC301B949}" type="pres">
      <dgm:prSet presAssocID="{58757E33-E367-4344-8E99-C00A9E8289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0AC59A58-5379-4744-881E-F2C087EBD519}" type="pres">
      <dgm:prSet presAssocID="{58757E33-E367-4344-8E99-C00A9E8289DA}" presName="spaceRect" presStyleCnt="0"/>
      <dgm:spPr/>
    </dgm:pt>
    <dgm:pt modelId="{8AF3042F-E0BF-47A0-8873-5F88CEF64A03}" type="pres">
      <dgm:prSet presAssocID="{58757E33-E367-4344-8E99-C00A9E8289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F3F706-1E1E-4D52-B5B4-B9CEEFFAF278}" type="presOf" srcId="{1AFAB336-5A4F-41A4-9421-8BABB597F09A}" destId="{A8201C0F-A073-49E2-8D1B-E35C0B3FDF2C}" srcOrd="0" destOrd="0" presId="urn:microsoft.com/office/officeart/2018/2/layout/IconVerticalSolidList"/>
    <dgm:cxn modelId="{4C4FD440-706D-4EA0-A8AD-A1A1BE65E849}" type="presOf" srcId="{58757E33-E367-4344-8E99-C00A9E8289DA}" destId="{8AF3042F-E0BF-47A0-8873-5F88CEF64A03}" srcOrd="0" destOrd="0" presId="urn:microsoft.com/office/officeart/2018/2/layout/IconVerticalSolidList"/>
    <dgm:cxn modelId="{4852AA63-D1CD-4E0F-AC36-BC6A82AB7E5D}" type="presOf" srcId="{608BEB16-9514-4823-BD30-48D9D6753991}" destId="{3E647DDB-02F2-4628-B4A0-E4EC8245F6A4}" srcOrd="0" destOrd="0" presId="urn:microsoft.com/office/officeart/2018/2/layout/IconVerticalSolidList"/>
    <dgm:cxn modelId="{52786069-5E18-40E0-BDDE-8008C09D6C13}" srcId="{608BEB16-9514-4823-BD30-48D9D6753991}" destId="{1AFAB336-5A4F-41A4-9421-8BABB597F09A}" srcOrd="0" destOrd="0" parTransId="{C614AFED-2D63-48E8-A734-D26D445D5E93}" sibTransId="{5C1B8F99-A877-4D46-AB80-FC594FE9007E}"/>
    <dgm:cxn modelId="{7A44534A-F6F2-4FC6-844D-E0D289FCA241}" type="presOf" srcId="{2B666FC2-65FC-4C92-8362-0C6C78B4EF1C}" destId="{BD9F6219-C947-4765-89CD-3C2D8A325D1E}" srcOrd="0" destOrd="0" presId="urn:microsoft.com/office/officeart/2018/2/layout/IconVerticalSolidList"/>
    <dgm:cxn modelId="{B8DE1881-02CD-421B-97B2-56218F4F858E}" srcId="{608BEB16-9514-4823-BD30-48D9D6753991}" destId="{67485EF1-7717-4D04-A736-543AC17DD19F}" srcOrd="2" destOrd="0" parTransId="{DEC2720E-D03C-478C-B79C-CB94A0420832}" sibTransId="{97BA51C6-E79F-4C90-BF31-7B98A887E882}"/>
    <dgm:cxn modelId="{D3D41188-201A-4F54-9CEF-E6E52A9196F2}" srcId="{608BEB16-9514-4823-BD30-48D9D6753991}" destId="{58757E33-E367-4344-8E99-C00A9E8289DA}" srcOrd="3" destOrd="0" parTransId="{3F523C8C-9E91-40D4-B39C-EFB7D43A0EFA}" sibTransId="{B51E32EE-C583-40AA-B5C0-15F905200A35}"/>
    <dgm:cxn modelId="{D585BAAA-8F68-4F49-B49A-4E540AE8FC06}" srcId="{608BEB16-9514-4823-BD30-48D9D6753991}" destId="{2B666FC2-65FC-4C92-8362-0C6C78B4EF1C}" srcOrd="1" destOrd="0" parTransId="{4C4BEDB0-8F2E-4B63-A678-2F9C34BA3307}" sibTransId="{EEE052F1-87ED-47D8-BF22-459BB48E9089}"/>
    <dgm:cxn modelId="{C9E64FBC-EA90-4B57-B01F-B82A1400F6C7}" type="presOf" srcId="{67485EF1-7717-4D04-A736-543AC17DD19F}" destId="{960A45D3-DF61-4DB8-BF39-4EA770D5340E}" srcOrd="0" destOrd="0" presId="urn:microsoft.com/office/officeart/2018/2/layout/IconVerticalSolidList"/>
    <dgm:cxn modelId="{7132272C-D333-47CB-8AE5-C14B126931D5}" type="presParOf" srcId="{3E647DDB-02F2-4628-B4A0-E4EC8245F6A4}" destId="{C9839EDE-46D0-4AC3-8110-A7EE9054658B}" srcOrd="0" destOrd="0" presId="urn:microsoft.com/office/officeart/2018/2/layout/IconVerticalSolidList"/>
    <dgm:cxn modelId="{A88EADD5-2183-4F31-8DBE-CB16F1ED2422}" type="presParOf" srcId="{C9839EDE-46D0-4AC3-8110-A7EE9054658B}" destId="{7048AF4C-06EE-4382-B81C-2F033EA378FB}" srcOrd="0" destOrd="0" presId="urn:microsoft.com/office/officeart/2018/2/layout/IconVerticalSolidList"/>
    <dgm:cxn modelId="{84A22C19-F9EE-4AD6-B173-ABDE8AC0D2E7}" type="presParOf" srcId="{C9839EDE-46D0-4AC3-8110-A7EE9054658B}" destId="{989CD9F8-A630-4081-89AB-FBEF936B18C3}" srcOrd="1" destOrd="0" presId="urn:microsoft.com/office/officeart/2018/2/layout/IconVerticalSolidList"/>
    <dgm:cxn modelId="{84D31725-F9C1-4714-8E18-5BFB2A86BFE8}" type="presParOf" srcId="{C9839EDE-46D0-4AC3-8110-A7EE9054658B}" destId="{40CCCBB1-6D34-43C2-B9E3-9FB892DBABDF}" srcOrd="2" destOrd="0" presId="urn:microsoft.com/office/officeart/2018/2/layout/IconVerticalSolidList"/>
    <dgm:cxn modelId="{B386156D-2B38-4509-B3C3-2F49CDFC0403}" type="presParOf" srcId="{C9839EDE-46D0-4AC3-8110-A7EE9054658B}" destId="{A8201C0F-A073-49E2-8D1B-E35C0B3FDF2C}" srcOrd="3" destOrd="0" presId="urn:microsoft.com/office/officeart/2018/2/layout/IconVerticalSolidList"/>
    <dgm:cxn modelId="{3B4CC881-6329-43A5-A69C-FDA041B5D3CE}" type="presParOf" srcId="{3E647DDB-02F2-4628-B4A0-E4EC8245F6A4}" destId="{89F59DE7-F93C-43CE-AD14-2E0621FB9136}" srcOrd="1" destOrd="0" presId="urn:microsoft.com/office/officeart/2018/2/layout/IconVerticalSolidList"/>
    <dgm:cxn modelId="{4C62F767-9A13-4696-A133-CC7372A9452D}" type="presParOf" srcId="{3E647DDB-02F2-4628-B4A0-E4EC8245F6A4}" destId="{1E9A79A5-235C-4BBB-821F-2C3504C9B70B}" srcOrd="2" destOrd="0" presId="urn:microsoft.com/office/officeart/2018/2/layout/IconVerticalSolidList"/>
    <dgm:cxn modelId="{B25AA65E-CBFE-4084-8BAF-2785CB10B372}" type="presParOf" srcId="{1E9A79A5-235C-4BBB-821F-2C3504C9B70B}" destId="{5C0713C1-A290-4726-8748-B8B83DC21295}" srcOrd="0" destOrd="0" presId="urn:microsoft.com/office/officeart/2018/2/layout/IconVerticalSolidList"/>
    <dgm:cxn modelId="{E7990589-DB67-437D-896D-FF3E5409F95D}" type="presParOf" srcId="{1E9A79A5-235C-4BBB-821F-2C3504C9B70B}" destId="{AE8071CF-FD8B-4289-870D-7B98D0F7A399}" srcOrd="1" destOrd="0" presId="urn:microsoft.com/office/officeart/2018/2/layout/IconVerticalSolidList"/>
    <dgm:cxn modelId="{26CC420D-650D-4571-91D1-53F596972F7A}" type="presParOf" srcId="{1E9A79A5-235C-4BBB-821F-2C3504C9B70B}" destId="{23C1A34F-B0F8-40E1-AF38-AD988798CB1D}" srcOrd="2" destOrd="0" presId="urn:microsoft.com/office/officeart/2018/2/layout/IconVerticalSolidList"/>
    <dgm:cxn modelId="{9E37755A-030D-4977-BEBC-41DFB9516F66}" type="presParOf" srcId="{1E9A79A5-235C-4BBB-821F-2C3504C9B70B}" destId="{BD9F6219-C947-4765-89CD-3C2D8A325D1E}" srcOrd="3" destOrd="0" presId="urn:microsoft.com/office/officeart/2018/2/layout/IconVerticalSolidList"/>
    <dgm:cxn modelId="{5442BC24-9911-409E-A397-7477A8365CF8}" type="presParOf" srcId="{3E647DDB-02F2-4628-B4A0-E4EC8245F6A4}" destId="{68EF8305-63A9-4719-91A6-4089E6889C7F}" srcOrd="3" destOrd="0" presId="urn:microsoft.com/office/officeart/2018/2/layout/IconVerticalSolidList"/>
    <dgm:cxn modelId="{FEF8EF03-B9FE-46D5-98B7-51602CB424B8}" type="presParOf" srcId="{3E647DDB-02F2-4628-B4A0-E4EC8245F6A4}" destId="{D2C74DEE-69A3-4A14-9ED1-D441740B2669}" srcOrd="4" destOrd="0" presId="urn:microsoft.com/office/officeart/2018/2/layout/IconVerticalSolidList"/>
    <dgm:cxn modelId="{49B23C19-CD06-4197-9C6A-14A1BA63CA87}" type="presParOf" srcId="{D2C74DEE-69A3-4A14-9ED1-D441740B2669}" destId="{CB6E0382-B305-4BF9-885D-BC211A365A91}" srcOrd="0" destOrd="0" presId="urn:microsoft.com/office/officeart/2018/2/layout/IconVerticalSolidList"/>
    <dgm:cxn modelId="{407C4405-CCAE-4FBD-88DA-4C9913393A6C}" type="presParOf" srcId="{D2C74DEE-69A3-4A14-9ED1-D441740B2669}" destId="{DEFD7889-0DE9-4A0E-A65B-38E6F3922BB6}" srcOrd="1" destOrd="0" presId="urn:microsoft.com/office/officeart/2018/2/layout/IconVerticalSolidList"/>
    <dgm:cxn modelId="{BB40ACB0-D886-4437-ABCB-723AED1EC129}" type="presParOf" srcId="{D2C74DEE-69A3-4A14-9ED1-D441740B2669}" destId="{61B53157-4B85-4F5B-9DFE-DBEA41CE8627}" srcOrd="2" destOrd="0" presId="urn:microsoft.com/office/officeart/2018/2/layout/IconVerticalSolidList"/>
    <dgm:cxn modelId="{0B46BE0F-AB85-431C-88A3-76B564417182}" type="presParOf" srcId="{D2C74DEE-69A3-4A14-9ED1-D441740B2669}" destId="{960A45D3-DF61-4DB8-BF39-4EA770D5340E}" srcOrd="3" destOrd="0" presId="urn:microsoft.com/office/officeart/2018/2/layout/IconVerticalSolidList"/>
    <dgm:cxn modelId="{C72B7182-38A7-4054-A557-7A64FFB1C3CB}" type="presParOf" srcId="{3E647DDB-02F2-4628-B4A0-E4EC8245F6A4}" destId="{19DB85BA-C15E-4591-9F3E-E352AD8DD827}" srcOrd="5" destOrd="0" presId="urn:microsoft.com/office/officeart/2018/2/layout/IconVerticalSolidList"/>
    <dgm:cxn modelId="{B791310E-C4AF-476C-A2D4-12A5EDCF5A5F}" type="presParOf" srcId="{3E647DDB-02F2-4628-B4A0-E4EC8245F6A4}" destId="{58B11F46-4CC0-46C0-9C00-968D1E6DA4A0}" srcOrd="6" destOrd="0" presId="urn:microsoft.com/office/officeart/2018/2/layout/IconVerticalSolidList"/>
    <dgm:cxn modelId="{FB181BC9-A323-4C41-8465-1CEFB13297D2}" type="presParOf" srcId="{58B11F46-4CC0-46C0-9C00-968D1E6DA4A0}" destId="{0633190A-18A2-4826-81D1-1F5CF3D48D71}" srcOrd="0" destOrd="0" presId="urn:microsoft.com/office/officeart/2018/2/layout/IconVerticalSolidList"/>
    <dgm:cxn modelId="{05DEA5D4-675F-43BC-A7B9-2006245307C9}" type="presParOf" srcId="{58B11F46-4CC0-46C0-9C00-968D1E6DA4A0}" destId="{DBDBDBB2-9E5E-4635-986D-C47CC301B949}" srcOrd="1" destOrd="0" presId="urn:microsoft.com/office/officeart/2018/2/layout/IconVerticalSolidList"/>
    <dgm:cxn modelId="{C9F35656-43EC-4CA7-8D69-7954780CBA3F}" type="presParOf" srcId="{58B11F46-4CC0-46C0-9C00-968D1E6DA4A0}" destId="{0AC59A58-5379-4744-881E-F2C087EBD519}" srcOrd="2" destOrd="0" presId="urn:microsoft.com/office/officeart/2018/2/layout/IconVerticalSolidList"/>
    <dgm:cxn modelId="{B1F50A8E-89FC-4F4A-A6A2-ABD53D8763D2}" type="presParOf" srcId="{58B11F46-4CC0-46C0-9C00-968D1E6DA4A0}" destId="{8AF3042F-E0BF-47A0-8873-5F88CEF64A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8AF4C-06EE-4382-B81C-2F033EA378F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CD9F8-A630-4081-89AB-FBEF936B18C3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01C0F-A073-49E2-8D1B-E35C0B3FDF2C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Este análisis se centra en:</a:t>
          </a:r>
        </a:p>
      </dsp:txBody>
      <dsp:txXfrm>
        <a:off x="1099610" y="1878"/>
        <a:ext cx="7129989" cy="952043"/>
      </dsp:txXfrm>
    </dsp:sp>
    <dsp:sp modelId="{5C0713C1-A290-4726-8748-B8B83DC21295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071CF-FD8B-4289-870D-7B98D0F7A399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F6219-C947-4765-89CD-3C2D8A325D1E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Plataforma tecnológica de Uber (infraestructura, aplicación móvil y APIs).</a:t>
          </a:r>
        </a:p>
      </dsp:txBody>
      <dsp:txXfrm>
        <a:off x="1099610" y="1191932"/>
        <a:ext cx="7129989" cy="952043"/>
      </dsp:txXfrm>
    </dsp:sp>
    <dsp:sp modelId="{CB6E0382-B305-4BF9-885D-BC211A365A9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D7889-0DE9-4A0E-A65B-38E6F3922BB6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A45D3-DF61-4DB8-BF39-4EA770D5340E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Datos sensibles y personales de usuarios y conductores.</a:t>
          </a:r>
        </a:p>
      </dsp:txBody>
      <dsp:txXfrm>
        <a:off x="1099610" y="2381986"/>
        <a:ext cx="7129989" cy="952043"/>
      </dsp:txXfrm>
    </dsp:sp>
    <dsp:sp modelId="{0633190A-18A2-4826-81D1-1F5CF3D48D71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BDBB2-9E5E-4635-986D-C47CC301B949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3042F-E0BF-47A0-8873-5F88CEF64A03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Procesos críticos relacionados con el servicio de transporte.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357" y="2960716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/>
              <a:t>Tecnicatura Universitaria en Ciberseguridad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356" y="953037"/>
            <a:ext cx="3027250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Materia: </a:t>
            </a:r>
            <a:r>
              <a:rPr lang="en-US" sz="1200" dirty="0" err="1"/>
              <a:t>Evaluación</a:t>
            </a:r>
            <a:r>
              <a:rPr lang="en-US" sz="1200" dirty="0"/>
              <a:t> y </a:t>
            </a:r>
            <a:r>
              <a:rPr lang="en-US" sz="1200" dirty="0" err="1"/>
              <a:t>Gestión</a:t>
            </a:r>
            <a:r>
              <a:rPr lang="en-US" sz="1200" dirty="0"/>
              <a:t> de </a:t>
            </a:r>
            <a:r>
              <a:rPr lang="en-US" sz="1200" dirty="0" err="1"/>
              <a:t>Riesgos</a:t>
            </a:r>
            <a:endParaRPr lang="en-US" sz="1200" dirty="0"/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Trabajo</a:t>
            </a:r>
            <a:r>
              <a:rPr lang="en-US" sz="1200" dirty="0"/>
              <a:t> </a:t>
            </a:r>
            <a:r>
              <a:rPr lang="en-US" sz="1200" dirty="0" err="1"/>
              <a:t>Práctico</a:t>
            </a:r>
            <a:r>
              <a:rPr lang="en-US" sz="1200" dirty="0"/>
              <a:t>: </a:t>
            </a:r>
            <a:r>
              <a:rPr lang="en-US" sz="1200" dirty="0" err="1"/>
              <a:t>Análisis</a:t>
            </a:r>
            <a:r>
              <a:rPr lang="en-US" sz="1200" dirty="0"/>
              <a:t> de </a:t>
            </a:r>
            <a:r>
              <a:rPr lang="en-US" sz="1200" dirty="0" err="1"/>
              <a:t>riesgos</a:t>
            </a:r>
            <a:r>
              <a:rPr lang="en-US" sz="1200" dirty="0"/>
              <a:t> para 'Uber'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Grupo: Dist-4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Integrantes</a:t>
            </a:r>
            <a:r>
              <a:rPr lang="en-US" sz="1200" dirty="0"/>
              <a:t>: Federico </a:t>
            </a:r>
            <a:r>
              <a:rPr lang="en-US" sz="1200" dirty="0" err="1"/>
              <a:t>Kidonakis</a:t>
            </a:r>
            <a:r>
              <a:rPr lang="en-US" sz="1200" dirty="0"/>
              <a:t>, Mateo </a:t>
            </a:r>
            <a:r>
              <a:rPr lang="en-US" sz="1200" dirty="0" err="1"/>
              <a:t>Frutos</a:t>
            </a:r>
            <a:r>
              <a:rPr lang="en-US" sz="1200" dirty="0"/>
              <a:t>, Oscar Ferreyra, Felipe Moreno, Dante Balbuena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Fecha</a:t>
            </a:r>
            <a:r>
              <a:rPr lang="en-US" sz="1200" dirty="0"/>
              <a:t>: 15/11/2024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18">
            <a:extLst>
              <a:ext uri="{FF2B5EF4-FFF2-40B4-BE49-F238E27FC236}">
                <a16:creationId xmlns:a16="http://schemas.microsoft.com/office/drawing/2014/main" id="{03BE71BC-D0A7-7A90-84FA-70EA6CF355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86" r="33533"/>
          <a:stretch/>
        </p:blipFill>
        <p:spPr>
          <a:xfrm>
            <a:off x="4900918" y="666728"/>
            <a:ext cx="3233901" cy="546579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s-AR" sz="4200"/>
              <a:t>Análisis de Riesgos Residuales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s-MX" sz="2100"/>
              <a:t>Controles implementados para mitigar los riesgos:</a:t>
            </a:r>
          </a:p>
          <a:p>
            <a:r>
              <a:rPr lang="es-MX" sz="2100"/>
              <a:t>- Cifrado de datos, monitoreo de transacciones, control de acceso basado en roles.</a:t>
            </a:r>
          </a:p>
          <a:p>
            <a:r>
              <a:rPr lang="es-MX" sz="2100"/>
              <a:t>Reducción del Riesgo:</a:t>
            </a:r>
          </a:p>
          <a:p>
            <a:r>
              <a:rPr lang="es-MX" sz="2100"/>
              <a:t>- Disminuye la probabilidad e impacto de riesgos.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1BB38B5-2FA2-3458-0EB0-1E9E7A123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6879" y="0"/>
            <a:ext cx="9287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146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s-AR" sz="4200"/>
              <a:t>Cierre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r>
              <a:rPr sz="1900"/>
              <a:t>Hallazgos:</a:t>
            </a:r>
          </a:p>
          <a:p>
            <a:r>
              <a:rPr sz="1900"/>
              <a:t>- Importancia de los controles en protección de datos y continuidad del servicio.</a:t>
            </a:r>
          </a:p>
          <a:p>
            <a:r>
              <a:rPr sz="1900"/>
              <a:t>Recomendaciones:</a:t>
            </a:r>
          </a:p>
          <a:p>
            <a:r>
              <a:rPr sz="1900"/>
              <a:t>- Mejorar la gestión de riesgos mediante actualización de controles y fortalecimiento de políticas.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s-AR" sz="3100"/>
              <a:t>Índice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es-AR" sz="1600"/>
              <a:t>- Contexto</a:t>
            </a:r>
          </a:p>
          <a:p>
            <a:r>
              <a:rPr lang="es-AR" sz="1600"/>
              <a:t>- Alcance</a:t>
            </a:r>
          </a:p>
          <a:p>
            <a:r>
              <a:rPr lang="es-AR" sz="1600"/>
              <a:t>- Diagrama del proceso o servicio</a:t>
            </a:r>
          </a:p>
          <a:p>
            <a:r>
              <a:rPr lang="es-AR" sz="1600"/>
              <a:t>- Análisis de Riesgos</a:t>
            </a:r>
          </a:p>
          <a:p>
            <a:r>
              <a:rPr lang="es-AR" sz="1600"/>
              <a:t>- Mapa de Calor</a:t>
            </a:r>
          </a:p>
          <a:p>
            <a:r>
              <a:rPr lang="es-AR" sz="1600"/>
              <a:t>- Cierre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olorful pins connected with a thread">
            <a:extLst>
              <a:ext uri="{FF2B5EF4-FFF2-40B4-BE49-F238E27FC236}">
                <a16:creationId xmlns:a16="http://schemas.microsoft.com/office/drawing/2014/main" id="{79C47298-783A-105E-86F4-1C429D1D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82" r="39440" b="-1"/>
          <a:stretch/>
        </p:blipFill>
        <p:spPr>
          <a:xfrm>
            <a:off x="5050823" y="650494"/>
            <a:ext cx="3100973" cy="53241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AR" sz="3500"/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1400" dirty="0"/>
              <a:t>El análisis de riesgos de ciberseguridad se realizó sobre “Uber Technologies Inc.”, una empresa tecnológica que ofrece servicios de transporte, logística, entrega de alimentos y alquiler de vehículos, conectando a usuarios con proveedores a través de una plataforma digital y aplicación móvil.</a:t>
            </a:r>
          </a:p>
          <a:p>
            <a:pPr>
              <a:lnSpc>
                <a:spcPct val="90000"/>
              </a:lnSpc>
            </a:pPr>
            <a:r>
              <a:rPr lang="es-MX" sz="1400" dirty="0"/>
              <a:t>Principales características:</a:t>
            </a:r>
          </a:p>
          <a:p>
            <a:pPr>
              <a:lnSpc>
                <a:spcPct val="90000"/>
              </a:lnSpc>
            </a:pPr>
            <a:r>
              <a:rPr lang="es-MX" sz="1400" dirty="0"/>
              <a:t>- Infraestructura tecnológica robusta.</a:t>
            </a:r>
          </a:p>
          <a:p>
            <a:pPr>
              <a:lnSpc>
                <a:spcPct val="90000"/>
              </a:lnSpc>
            </a:pPr>
            <a:r>
              <a:rPr lang="es-MX" sz="1400" dirty="0"/>
              <a:t>- Datos sensibles de usuarios y conductores.</a:t>
            </a:r>
          </a:p>
          <a:p>
            <a:pPr>
              <a:lnSpc>
                <a:spcPct val="90000"/>
              </a:lnSpc>
            </a:pPr>
            <a:r>
              <a:rPr lang="es-MX" sz="1400" dirty="0"/>
              <a:t>- Sujeto a regulaciones en diversos países.</a:t>
            </a:r>
          </a:p>
        </p:txBody>
      </p:sp>
      <p:pic>
        <p:nvPicPr>
          <p:cNvPr id="43" name="Picture 42" descr="Aerial view of a city skyline">
            <a:extLst>
              <a:ext uri="{FF2B5EF4-FFF2-40B4-BE49-F238E27FC236}">
                <a16:creationId xmlns:a16="http://schemas.microsoft.com/office/drawing/2014/main" id="{7734E9A4-0BED-0AFB-15F4-62860C766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17" r="28332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Alcance</a:t>
            </a:r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DAFF0A33-A183-88C8-6ED3-DEBB16AB6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07323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s-AR" sz="2800"/>
              <a:t>Diagrama del Servicio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rcRect t="9573"/>
          <a:stretch/>
        </p:blipFill>
        <p:spPr>
          <a:xfrm>
            <a:off x="298067" y="-1"/>
            <a:ext cx="8626857" cy="4528283"/>
          </a:xfrm>
          <a:prstGeom prst="rect">
            <a:avLst/>
          </a:prstGeom>
        </p:spPr>
      </p:pic>
      <p:sp>
        <p:nvSpPr>
          <p:cNvPr id="8" name="Rectangle 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r>
              <a:rPr lang="es-MX" sz="1600"/>
              <a:t>diagrama visual del flujo de servicio de Uber, cómo se conectan usuarios y conductores mediante la plataforma.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25" y="2385102"/>
            <a:ext cx="430568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631767"/>
            <a:ext cx="8333796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213" y="1239927"/>
            <a:ext cx="3006440" cy="4680583"/>
          </a:xfrm>
        </p:spPr>
        <p:txBody>
          <a:bodyPr anchor="ctr">
            <a:normAutofit/>
          </a:bodyPr>
          <a:lstStyle/>
          <a:p>
            <a:r>
              <a:rPr lang="es-MX" sz="4500" dirty="0"/>
              <a:t>Análisis de Activos,  Riesgos Inherentes y mapa de calor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942" y="1239927"/>
            <a:ext cx="3728868" cy="4680583"/>
          </a:xfrm>
        </p:spPr>
        <p:txBody>
          <a:bodyPr anchor="ctr">
            <a:normAutofit/>
          </a:bodyPr>
          <a:lstStyle/>
          <a:p>
            <a:r>
              <a:rPr lang="es-MX" sz="1700"/>
              <a:t>Principales Activos:</a:t>
            </a:r>
          </a:p>
          <a:p>
            <a:r>
              <a:rPr lang="es-MX" sz="1700"/>
              <a:t>- Procesamiento de pagos, base de datos de usuarios, asignación de conductores.</a:t>
            </a:r>
          </a:p>
          <a:p>
            <a:r>
              <a:rPr lang="es-MX" sz="1700"/>
              <a:t>Riesgos Asociados:</a:t>
            </a:r>
          </a:p>
          <a:p>
            <a:r>
              <a:rPr lang="es-MX" sz="1700"/>
              <a:t>- Fraude financiero, pérdida de datos, errores operativos, fallos en servidores.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2537DC-E2F6-3D21-993C-C4F0AE62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931" y="2023110"/>
            <a:ext cx="185221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Activos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1FBE7F-DFE7-BDA4-CD42-4D6821B1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28" y="2052187"/>
            <a:ext cx="5706228" cy="2824582"/>
          </a:xfrm>
          <a:prstGeom prst="rect">
            <a:avLst/>
          </a:prstGeom>
        </p:spPr>
      </p:pic>
      <p:sp>
        <p:nvSpPr>
          <p:cNvPr id="20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355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D7AB19-278D-3E15-1C8D-BEA346EE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650111"/>
            <a:ext cx="8178799" cy="3557776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044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riesgo inherente.png">
            <a:extLst>
              <a:ext uri="{FF2B5EF4-FFF2-40B4-BE49-F238E27FC236}">
                <a16:creationId xmlns:a16="http://schemas.microsoft.com/office/drawing/2014/main" id="{8B4559DD-5300-6211-E0A3-F0F652DA9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725"/>
            <a:ext cx="9144000" cy="62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051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319</Words>
  <Application>Microsoft Office PowerPoint</Application>
  <PresentationFormat>Presentación en pantalla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Tecnicatura Universitaria en Ciberseguridad</vt:lpstr>
      <vt:lpstr>Índice</vt:lpstr>
      <vt:lpstr>Contexto</vt:lpstr>
      <vt:lpstr>Alcance</vt:lpstr>
      <vt:lpstr>Diagrama del Servicio</vt:lpstr>
      <vt:lpstr>Análisis de Activos,  Riesgos Inherentes y mapa de calor</vt:lpstr>
      <vt:lpstr>Activos</vt:lpstr>
      <vt:lpstr>Presentación de PowerPoint</vt:lpstr>
      <vt:lpstr>Presentación de PowerPoint</vt:lpstr>
      <vt:lpstr>Análisis de Riesgos Residuales</vt:lpstr>
      <vt:lpstr>Presentación de PowerPoint</vt:lpstr>
      <vt:lpstr>Cierre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mariano balbuena</dc:creator>
  <cp:keywords/>
  <dc:description>generated using python-pptx</dc:description>
  <cp:lastModifiedBy>mariano balbuena</cp:lastModifiedBy>
  <cp:revision>9</cp:revision>
  <dcterms:created xsi:type="dcterms:W3CDTF">2013-01-27T09:14:16Z</dcterms:created>
  <dcterms:modified xsi:type="dcterms:W3CDTF">2024-11-15T10:12:19Z</dcterms:modified>
  <cp:category/>
</cp:coreProperties>
</file>