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ec225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aec225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eae828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eae828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d13578da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d13578da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aeae828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aeae828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ec2251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aec2251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c23489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c23489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ec2251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ec2251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23489b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23489b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c7386eff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c7386eff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c7386eff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c7386eff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13578d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d13578d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d13578da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d13578da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13578da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13578da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eae82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eae82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13578da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13578da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eae828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eae828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eae828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eae828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13578da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13578da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eae828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eae828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9" y="4165925"/>
            <a:ext cx="2932699" cy="9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photos">
  <p:cSld name="TITLE_ONLY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1"/>
          <p:cNvSpPr/>
          <p:nvPr>
            <p:ph idx="3" type="pic"/>
          </p:nvPr>
        </p:nvSpPr>
        <p:spPr>
          <a:xfrm>
            <a:off x="4612200" y="0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/>
          <p:nvPr>
            <p:ph idx="4" type="pic"/>
          </p:nvPr>
        </p:nvSpPr>
        <p:spPr>
          <a:xfrm>
            <a:off x="0" y="2359187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1"/>
          <p:cNvSpPr/>
          <p:nvPr>
            <p:ph idx="5" type="pic"/>
          </p:nvPr>
        </p:nvSpPr>
        <p:spPr>
          <a:xfrm>
            <a:off x="4612200" y="2359187"/>
            <a:ext cx="4531800" cy="228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photo">
  <p:cSld name="TITLE_ONLY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0" y="0"/>
            <a:ext cx="9144000" cy="47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Red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1371600" y="781050"/>
            <a:ext cx="6400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>
            <a:off x="589065" y="1029650"/>
            <a:ext cx="548813" cy="58352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White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371600" y="781050"/>
            <a:ext cx="6400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750"/>
              <a:buNone/>
              <a:defRPr sz="675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9065" y="1029650"/>
            <a:ext cx="548813" cy="58352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 - Questions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 - Thank You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_1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BLANK_1_1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52850" y="1411175"/>
            <a:ext cx="4092300" cy="28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4692025" y="1411175"/>
            <a:ext cx="4092300" cy="28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53375" y="1411175"/>
            <a:ext cx="2651700" cy="28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6138925" y="1411175"/>
            <a:ext cx="2651700" cy="28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4" type="body"/>
          </p:nvPr>
        </p:nvSpPr>
        <p:spPr>
          <a:xfrm>
            <a:off x="3246150" y="1411175"/>
            <a:ext cx="2651700" cy="2886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TITLE_AND_TWO_COLUMNS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576400" y="1536875"/>
            <a:ext cx="4528500" cy="237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0"/>
              <a:buNone/>
              <a:defRPr sz="17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title"/>
          </p:nvPr>
        </p:nvSpPr>
        <p:spPr>
          <a:xfrm>
            <a:off x="5426875" y="1327775"/>
            <a:ext cx="3150600" cy="111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00"/>
              <a:buNone/>
              <a:defRPr sz="8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subTitle"/>
          </p:nvPr>
        </p:nvSpPr>
        <p:spPr>
          <a:xfrm>
            <a:off x="576400" y="3556925"/>
            <a:ext cx="4528500" cy="3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5" type="subTitle"/>
          </p:nvPr>
        </p:nvSpPr>
        <p:spPr>
          <a:xfrm>
            <a:off x="5426875" y="2344704"/>
            <a:ext cx="3150600" cy="2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6" type="title"/>
          </p:nvPr>
        </p:nvSpPr>
        <p:spPr>
          <a:xfrm>
            <a:off x="5426875" y="3002503"/>
            <a:ext cx="3150600" cy="111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00"/>
              <a:buNone/>
              <a:defRPr sz="8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7" type="subTitle"/>
          </p:nvPr>
        </p:nvSpPr>
        <p:spPr>
          <a:xfrm>
            <a:off x="5426875" y="4019432"/>
            <a:ext cx="3150600" cy="2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imeline">
  <p:cSld name="TITLE_AND_TWO_COLUMNS_1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63964" y="1386950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546321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0" name="Google Shape;50;p8"/>
          <p:cNvCxnSpPr/>
          <p:nvPr/>
        </p:nvCxnSpPr>
        <p:spPr>
          <a:xfrm rot="10800000">
            <a:off x="578186" y="2510119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8"/>
          <p:cNvSpPr/>
          <p:nvPr/>
        </p:nvSpPr>
        <p:spPr>
          <a:xfrm>
            <a:off x="1876473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2" name="Google Shape;52;p8"/>
          <p:cNvCxnSpPr/>
          <p:nvPr/>
        </p:nvCxnSpPr>
        <p:spPr>
          <a:xfrm rot="10800000">
            <a:off x="1876488" y="2951644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3224646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4" name="Google Shape;54;p8"/>
          <p:cNvCxnSpPr/>
          <p:nvPr/>
        </p:nvCxnSpPr>
        <p:spPr>
          <a:xfrm rot="10800000">
            <a:off x="3256511" y="2510119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/>
          <p:nvPr/>
        </p:nvSpPr>
        <p:spPr>
          <a:xfrm>
            <a:off x="4554798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6" name="Google Shape;56;p8"/>
          <p:cNvCxnSpPr/>
          <p:nvPr/>
        </p:nvCxnSpPr>
        <p:spPr>
          <a:xfrm rot="10800000">
            <a:off x="4554813" y="2951644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8"/>
          <p:cNvSpPr/>
          <p:nvPr/>
        </p:nvSpPr>
        <p:spPr>
          <a:xfrm>
            <a:off x="5902971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8" name="Google Shape;58;p8"/>
          <p:cNvCxnSpPr/>
          <p:nvPr/>
        </p:nvCxnSpPr>
        <p:spPr>
          <a:xfrm rot="10800000">
            <a:off x="5934836" y="2510119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8"/>
          <p:cNvSpPr/>
          <p:nvPr/>
        </p:nvSpPr>
        <p:spPr>
          <a:xfrm>
            <a:off x="7233123" y="2737200"/>
            <a:ext cx="1337219" cy="214458"/>
          </a:xfrm>
          <a:custGeom>
            <a:rect b="b" l="l" r="r" t="t"/>
            <a:pathLst>
              <a:path extrusionOk="0" h="34716" w="216466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0" name="Google Shape;60;p8"/>
          <p:cNvCxnSpPr/>
          <p:nvPr/>
        </p:nvCxnSpPr>
        <p:spPr>
          <a:xfrm rot="10800000">
            <a:off x="7233138" y="2951644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3242289" y="1386950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5920614" y="1386950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3" name="Google Shape;63;p8"/>
          <p:cNvSpPr txBox="1"/>
          <p:nvPr>
            <p:ph idx="5" type="body"/>
          </p:nvPr>
        </p:nvSpPr>
        <p:spPr>
          <a:xfrm>
            <a:off x="1847077" y="3303727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4" name="Google Shape;64;p8"/>
          <p:cNvSpPr txBox="1"/>
          <p:nvPr>
            <p:ph idx="6" type="body"/>
          </p:nvPr>
        </p:nvSpPr>
        <p:spPr>
          <a:xfrm>
            <a:off x="4525402" y="3303727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5" name="Google Shape;65;p8"/>
          <p:cNvSpPr txBox="1"/>
          <p:nvPr>
            <p:ph idx="7" type="body"/>
          </p:nvPr>
        </p:nvSpPr>
        <p:spPr>
          <a:xfrm>
            <a:off x="7203727" y="3303727"/>
            <a:ext cx="1549200" cy="10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photo">
  <p:cSld name="TITLE_AND_TWO_COLUMNS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4612100" y="1418725"/>
            <a:ext cx="45318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576400" y="1371050"/>
            <a:ext cx="3657600" cy="29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hree photos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/>
          <p:nvPr>
            <p:ph idx="3" type="pic"/>
          </p:nvPr>
        </p:nvSpPr>
        <p:spPr>
          <a:xfrm>
            <a:off x="614100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/>
          <p:nvPr>
            <p:ph idx="4" type="pic"/>
          </p:nvPr>
        </p:nvSpPr>
        <p:spPr>
          <a:xfrm>
            <a:off x="307540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urce Sans Pro"/>
              <a:buNone/>
              <a:defRPr sz="4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mc:AlternateContent>
    <mc:Choice Requires="p14">
      <p:transition spd="slow" p14:dur="7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mterps.com/sports/2018/7/31/maryland-mens-soccer-statistics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Abdoulay Lashley, Alexis Herbert, Dante Caraballo, Tia Tran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October 18, 2024</a:t>
            </a:r>
            <a:endParaRPr sz="1400"/>
          </a:p>
        </p:txBody>
      </p:sp>
      <p:pic>
        <p:nvPicPr>
          <p:cNvPr id="117" name="Google Shape;117;p21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9" y="4165925"/>
            <a:ext cx="2932699" cy="9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46975" y="1500000"/>
            <a:ext cx="64494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</a:t>
            </a:r>
            <a:r>
              <a:rPr b="1"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700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teamName, teamCity, teamCoach)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Player (</a:t>
            </a:r>
            <a:r>
              <a:rPr b="1" lang="en" sz="1700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playerId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playerName, playerPosition, </a:t>
            </a:r>
            <a:r>
              <a:rPr i="1"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 (</a:t>
            </a:r>
            <a:r>
              <a:rPr b="1" lang="en" sz="1700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stadiumName, stadiumCapacity, stadiumLocation)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(</a:t>
            </a:r>
            <a:r>
              <a:rPr b="1" lang="en" sz="1700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gameDate, gameScore1, gameScore2,</a:t>
            </a:r>
            <a:r>
              <a:rPr i="1"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teamId1, teamId2,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30"/>
          <p:cNvSpPr txBox="1"/>
          <p:nvPr>
            <p:ph idx="4294967295" type="title"/>
          </p:nvPr>
        </p:nvSpPr>
        <p:spPr>
          <a:xfrm>
            <a:off x="576400" y="419950"/>
            <a:ext cx="50325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Relational Schema</a:t>
            </a:r>
            <a:r>
              <a:rPr lang="en" sz="4000"/>
              <a:t> 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Create Tables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353375" y="1411175"/>
            <a:ext cx="2651700" cy="311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CREATE TABLE Team (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 CHAR(3) PRIMARY KEY,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teamName VARCHAR(150),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teamCity VARCHAR(100),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teamCoach VARCHAR(200)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solidFill>
                <a:srgbClr val="569CD6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8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6" name="Google Shape;186;p32"/>
          <p:cNvSpPr txBox="1"/>
          <p:nvPr>
            <p:ph idx="3" type="body"/>
          </p:nvPr>
        </p:nvSpPr>
        <p:spPr>
          <a:xfrm>
            <a:off x="6138925" y="1411175"/>
            <a:ext cx="2651700" cy="311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CREATE TABLE Game (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gameId CHAR(3) PRIMARY KEY,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gameDate DATE,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gameScore1 INT,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gameScore2 INT,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teamId1 CHAR(3),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teamId2 CHAR(3),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stadiumId CHAR (3),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(teamId1) REFERENCES Team(teamId) ON DELETE CASCADE ON UPDATE CASCADE,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(teamId2) REFERENCES Team(teamId) ON DELETE NO ACTION ON UPDATE NO ACTION,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(stadiumId) REFERENCES Stadium(stadiumId) ON DELETE NO ACTION ON UPDATE NO ACTION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A9955"/>
              </a:solidFill>
              <a:highlight>
                <a:srgbClr val="1F1F1F"/>
              </a:highlight>
            </a:endParaRPr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3246150" y="1411175"/>
            <a:ext cx="2651700" cy="311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CREATE TABLE Player (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playerId CHAR(3) PRIMARY KEY,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playerName VARCHAR(255),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playerPosition VARCHAR(100),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playerDOB DATE,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teamId CHAR(3),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FOREIGN KEY (teamId) REFERENCES Team(teamId) ON DELETE CASCADE ON UPDATE CASCADE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);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CREATE TABLE Stadium (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stadiumId CHAR(3) PRIMARY KEY,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stadiumName VARCHAR(100),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stadiumCapacity INT,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stadiumCity VARCHAR(255)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6A9955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Transactions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175100" y="635400"/>
            <a:ext cx="4804200" cy="247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Who are the players on 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MD soccer team?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playerId AS "Player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	 playerName AS "Player Name"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Player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teamId = '1';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25" y="391800"/>
            <a:ext cx="2978125" cy="44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365500" y="448675"/>
            <a:ext cx="4723200" cy="284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Which games took place in a specific s</a:t>
            </a: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tadium?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	 teamId1 AS "Team 1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teamId2 AS "Team 2 ID"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= '003';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50" y="2911000"/>
            <a:ext cx="5182400" cy="1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404950" y="600475"/>
            <a:ext cx="4421100" cy="2042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What was the score of a particular game?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gameScore1 AS "Team 1 Score",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gameScore2 AS "Team 2 Score"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gameId = '1001';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5969" l="0" r="1594" t="5070"/>
          <a:stretch/>
        </p:blipFill>
        <p:spPr>
          <a:xfrm>
            <a:off x="3545725" y="2285425"/>
            <a:ext cx="4738600" cy="1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327500" y="781850"/>
            <a:ext cx="4827000" cy="2042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Which teams are assigned to a specific coach?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teamName AS "Team Name",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   teamCity AS "Team City"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Team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teamCoach = 'Tim O Donohue';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7383" l="0" r="0" t="4928"/>
          <a:stretch/>
        </p:blipFill>
        <p:spPr>
          <a:xfrm>
            <a:off x="3672175" y="2298150"/>
            <a:ext cx="4261925" cy="10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305600" y="197000"/>
            <a:ext cx="4651800" cy="433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What games were played in stadiums with a capacity exceeding 5000?</a:t>
            </a:r>
            <a:endParaRPr b="1"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teamId1 AS "Team 1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teamId2 AS "Team 2 ID"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IN (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SELECT stadiumId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FROM Stadium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WHERE stadiumCapacity &gt; 5000);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75" y="1320550"/>
            <a:ext cx="3351175" cy="3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152400" y="142275"/>
            <a:ext cx="4750500" cy="459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D3B4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-- What is the highest scoring game in a specific stadium?</a:t>
            </a:r>
            <a:endParaRPr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TOP 1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(gameScore1 + gameScore2) AS "Total Score"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= (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SELECT stadiumId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FROM Stadium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WHERE stadiumName = 'Ludwig Field')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BY (gameScore1 + gameScore2) DESC;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0" y="4062025"/>
            <a:ext cx="4796775" cy="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576075" y="485275"/>
            <a:ext cx="55752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52850" y="1411175"/>
            <a:ext cx="4092300" cy="2886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Coaches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Managers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Team Data Analysts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Recruiters/Trade Staff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3" type="body"/>
          </p:nvPr>
        </p:nvSpPr>
        <p:spPr>
          <a:xfrm>
            <a:off x="4692025" y="1411175"/>
            <a:ext cx="4092300" cy="2886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37150" lIns="228600" spcFirstLastPara="1" rIns="228600" wrap="square" tIns="1371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Data Sources: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Maryland Men's Soccer Statistics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2022, 2023 and 2024 Data</a:t>
            </a:r>
            <a:endParaRPr sz="1600"/>
          </a:p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576075" y="485275"/>
            <a:ext cx="55752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3B45"/>
                </a:solidFill>
              </a:rPr>
              <a:t>StatArena Incorporation is a sports organization that requires a database to manage its teams, players, stadiums, and games. The database will help manage the logistics and records for all teams, players, stadiums, and games within the organization.</a:t>
            </a:r>
            <a:endParaRPr sz="16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Objectives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Each team uniquely identifies and stores the team name, city, and the coach's name. 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Players are assigned unique identifiers and must have their full name, position, and date of birth recorded. Additionally, each player belongs to a specific team. 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The organization also tracks various stadiums, each having a unique identifier, name, capacity, and location. 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Games are organized with a unique game ID, and the database must store the game date, scores for both teams and which teams participated. Each game is associated with a specific stadium.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6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576075" y="485275"/>
            <a:ext cx="5984400" cy="22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Database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Entity-Relationship Diagram (ERD)</a:t>
            </a:r>
            <a:endParaRPr sz="4000"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34531" l="9803" r="2898" t="22272"/>
          <a:stretch/>
        </p:blipFill>
        <p:spPr>
          <a:xfrm>
            <a:off x="268113" y="1930050"/>
            <a:ext cx="8607775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154000" y="1643700"/>
            <a:ext cx="8845800" cy="185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Fearlessly Forward">
  <a:themeElements>
    <a:clrScheme name="Simple Light">
      <a:dk1>
        <a:srgbClr val="E31933"/>
      </a:dk1>
      <a:lt1>
        <a:srgbClr val="FFFFFF"/>
      </a:lt1>
      <a:dk2>
        <a:srgbClr val="000000"/>
      </a:dk2>
      <a:lt2>
        <a:srgbClr val="FFD200"/>
      </a:lt2>
      <a:accent1>
        <a:srgbClr val="E31933"/>
      </a:accent1>
      <a:accent2>
        <a:srgbClr val="FFD200"/>
      </a:accent2>
      <a:accent3>
        <a:srgbClr val="454545"/>
      </a:accent3>
      <a:accent4>
        <a:srgbClr val="7F7F7F"/>
      </a:accent4>
      <a:accent5>
        <a:srgbClr val="E6E6E6"/>
      </a:accent5>
      <a:accent6>
        <a:srgbClr val="B37231"/>
      </a:accent6>
      <a:hlink>
        <a:srgbClr val="E319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