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aec2251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aec2251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aeae8281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aeae8281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d13578da4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d13578da4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aeae8281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aeae8281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aec2251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aec2251d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c23489b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c23489b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aec2251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aec2251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c23489b4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c23489b4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c7386effb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c7386effb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c7386effb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c7386effb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d13578da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d13578da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d13578da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d13578da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13578da4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13578da4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aeae828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aeae828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d13578da4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d13578da4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eae8281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eae8281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eae8281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eae8281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d13578da4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d13578da4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eae8281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eae8281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76072" y="485275"/>
            <a:ext cx="5029200" cy="223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76075" y="2772975"/>
            <a:ext cx="45720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9" y="4165925"/>
            <a:ext cx="2932699" cy="9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photos">
  <p:cSld name="TITLE_ONLY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4531800" cy="22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1"/>
          <p:cNvSpPr>
            <a:spLocks noGrp="1"/>
          </p:cNvSpPr>
          <p:nvPr>
            <p:ph type="pic" idx="3"/>
          </p:nvPr>
        </p:nvSpPr>
        <p:spPr>
          <a:xfrm>
            <a:off x="4612200" y="0"/>
            <a:ext cx="4531800" cy="22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>
            <a:spLocks noGrp="1"/>
          </p:cNvSpPr>
          <p:nvPr>
            <p:ph type="pic" idx="4"/>
          </p:nvPr>
        </p:nvSpPr>
        <p:spPr>
          <a:xfrm>
            <a:off x="0" y="2359187"/>
            <a:ext cx="4531800" cy="22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1"/>
          <p:cNvSpPr>
            <a:spLocks noGrp="1"/>
          </p:cNvSpPr>
          <p:nvPr>
            <p:ph type="pic" idx="5"/>
          </p:nvPr>
        </p:nvSpPr>
        <p:spPr>
          <a:xfrm>
            <a:off x="4612200" y="2359187"/>
            <a:ext cx="4531800" cy="228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big photo">
  <p:cSld name="TITLE_ONLY_2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7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- Red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371600" y="781050"/>
            <a:ext cx="6400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89065" y="1029650"/>
            <a:ext cx="548813" cy="58352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- White">
  <p:cSld name="MAIN_POIN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1371600" y="781050"/>
            <a:ext cx="6400800" cy="32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750"/>
              <a:buNone/>
              <a:defRPr sz="675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89065" y="1029650"/>
            <a:ext cx="548813" cy="583529"/>
          </a:xfrm>
          <a:custGeom>
            <a:avLst/>
            <a:gdLst/>
            <a:ahLst/>
            <a:cxnLst/>
            <a:rect l="l" t="t" r="r" b="b"/>
            <a:pathLst>
              <a:path w="310942" h="310801" extrusionOk="0">
                <a:moveTo>
                  <a:pt x="48578" y="0"/>
                </a:moveTo>
                <a:lnTo>
                  <a:pt x="204216" y="0"/>
                </a:lnTo>
                <a:lnTo>
                  <a:pt x="310942" y="145691"/>
                </a:lnTo>
                <a:lnTo>
                  <a:pt x="155448" y="310801"/>
                </a:lnTo>
                <a:lnTo>
                  <a:pt x="0" y="310801"/>
                </a:lnTo>
                <a:lnTo>
                  <a:pt x="155448" y="1456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er - Questions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5" y="3449038"/>
            <a:ext cx="3489201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er - Thank You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5" y="3449038"/>
            <a:ext cx="3489201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oter">
  <p:cSld name="BLANK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_1">
    <p:bg>
      <p:bgPr>
        <a:solidFill>
          <a:schemeClr val="dk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">
  <p:cSld name="BLANK_1_1_1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76072" y="485275"/>
            <a:ext cx="5029200" cy="223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76075" y="2772975"/>
            <a:ext cx="45720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52850" y="1411175"/>
            <a:ext cx="4092300" cy="2886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4692025" y="1411175"/>
            <a:ext cx="4092300" cy="2886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53375" y="1411175"/>
            <a:ext cx="2651700" cy="2886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6138925" y="1411175"/>
            <a:ext cx="2651700" cy="2886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3246150" y="1411175"/>
            <a:ext cx="2651700" cy="28869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s">
  <p:cSld name="TITLE_AND_TWO_COLUMNS_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 idx="2"/>
          </p:nvPr>
        </p:nvSpPr>
        <p:spPr>
          <a:xfrm>
            <a:off x="576400" y="1536875"/>
            <a:ext cx="4528500" cy="237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500"/>
              <a:buNone/>
              <a:defRPr sz="17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 idx="3"/>
          </p:nvPr>
        </p:nvSpPr>
        <p:spPr>
          <a:xfrm>
            <a:off x="5426875" y="1327775"/>
            <a:ext cx="3150600" cy="111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00"/>
              <a:buNone/>
              <a:defRPr sz="8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4"/>
          </p:nvPr>
        </p:nvSpPr>
        <p:spPr>
          <a:xfrm>
            <a:off x="576400" y="3556925"/>
            <a:ext cx="4528500" cy="32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5"/>
          </p:nvPr>
        </p:nvSpPr>
        <p:spPr>
          <a:xfrm>
            <a:off x="5426875" y="2344704"/>
            <a:ext cx="3150600" cy="22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6"/>
          </p:nvPr>
        </p:nvSpPr>
        <p:spPr>
          <a:xfrm>
            <a:off x="5426875" y="3002503"/>
            <a:ext cx="3150600" cy="111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700"/>
              <a:buNone/>
              <a:defRPr sz="8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7"/>
          </p:nvPr>
        </p:nvSpPr>
        <p:spPr>
          <a:xfrm>
            <a:off x="5426875" y="4019432"/>
            <a:ext cx="3150600" cy="22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50"/>
              <a:buNone/>
              <a:defRPr sz="135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imeline">
  <p:cSld name="TITLE_AND_TWO_COLUMNS_1_2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63964" y="1386950"/>
            <a:ext cx="1549200" cy="10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546321" y="2737200"/>
            <a:ext cx="1337219" cy="214458"/>
          </a:xfrm>
          <a:custGeom>
            <a:avLst/>
            <a:gdLst/>
            <a:ahLst/>
            <a:cxnLst/>
            <a:rect l="l" t="t" r="r" b="b"/>
            <a:pathLst>
              <a:path w="216466" h="34716" extrusionOk="0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0" name="Google Shape;50;p8"/>
          <p:cNvCxnSpPr/>
          <p:nvPr/>
        </p:nvCxnSpPr>
        <p:spPr>
          <a:xfrm rot="10800000">
            <a:off x="578186" y="2510119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51;p8"/>
          <p:cNvSpPr/>
          <p:nvPr/>
        </p:nvSpPr>
        <p:spPr>
          <a:xfrm>
            <a:off x="1876473" y="2737200"/>
            <a:ext cx="1337219" cy="214458"/>
          </a:xfrm>
          <a:custGeom>
            <a:avLst/>
            <a:gdLst/>
            <a:ahLst/>
            <a:cxnLst/>
            <a:rect l="l" t="t" r="r" b="b"/>
            <a:pathLst>
              <a:path w="216466" h="34716" extrusionOk="0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2" name="Google Shape;52;p8"/>
          <p:cNvCxnSpPr/>
          <p:nvPr/>
        </p:nvCxnSpPr>
        <p:spPr>
          <a:xfrm rot="10800000">
            <a:off x="1876488" y="2951644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3224646" y="2737200"/>
            <a:ext cx="1337219" cy="214458"/>
          </a:xfrm>
          <a:custGeom>
            <a:avLst/>
            <a:gdLst/>
            <a:ahLst/>
            <a:cxnLst/>
            <a:rect l="l" t="t" r="r" b="b"/>
            <a:pathLst>
              <a:path w="216466" h="34716" extrusionOk="0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4" name="Google Shape;54;p8"/>
          <p:cNvCxnSpPr/>
          <p:nvPr/>
        </p:nvCxnSpPr>
        <p:spPr>
          <a:xfrm rot="10800000">
            <a:off x="3256511" y="2510119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/>
          <p:nvPr/>
        </p:nvSpPr>
        <p:spPr>
          <a:xfrm>
            <a:off x="4554798" y="2737200"/>
            <a:ext cx="1337219" cy="214458"/>
          </a:xfrm>
          <a:custGeom>
            <a:avLst/>
            <a:gdLst/>
            <a:ahLst/>
            <a:cxnLst/>
            <a:rect l="l" t="t" r="r" b="b"/>
            <a:pathLst>
              <a:path w="216466" h="34716" extrusionOk="0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6" name="Google Shape;56;p8"/>
          <p:cNvCxnSpPr/>
          <p:nvPr/>
        </p:nvCxnSpPr>
        <p:spPr>
          <a:xfrm rot="10800000">
            <a:off x="4554813" y="2951644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8"/>
          <p:cNvSpPr/>
          <p:nvPr/>
        </p:nvSpPr>
        <p:spPr>
          <a:xfrm>
            <a:off x="5902971" y="2737200"/>
            <a:ext cx="1337219" cy="214458"/>
          </a:xfrm>
          <a:custGeom>
            <a:avLst/>
            <a:gdLst/>
            <a:ahLst/>
            <a:cxnLst/>
            <a:rect l="l" t="t" r="r" b="b"/>
            <a:pathLst>
              <a:path w="216466" h="34716" extrusionOk="0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58" name="Google Shape;58;p8"/>
          <p:cNvCxnSpPr/>
          <p:nvPr/>
        </p:nvCxnSpPr>
        <p:spPr>
          <a:xfrm rot="10800000">
            <a:off x="5934836" y="2510119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8"/>
          <p:cNvSpPr/>
          <p:nvPr/>
        </p:nvSpPr>
        <p:spPr>
          <a:xfrm>
            <a:off x="7233123" y="2737200"/>
            <a:ext cx="1337219" cy="214458"/>
          </a:xfrm>
          <a:custGeom>
            <a:avLst/>
            <a:gdLst/>
            <a:ahLst/>
            <a:cxnLst/>
            <a:rect l="l" t="t" r="r" b="b"/>
            <a:pathLst>
              <a:path w="216466" h="34716" extrusionOk="0">
                <a:moveTo>
                  <a:pt x="5091" y="0"/>
                </a:moveTo>
                <a:lnTo>
                  <a:pt x="204635" y="0"/>
                </a:lnTo>
                <a:lnTo>
                  <a:pt x="216466" y="16443"/>
                </a:lnTo>
                <a:lnTo>
                  <a:pt x="199020" y="34691"/>
                </a:lnTo>
                <a:lnTo>
                  <a:pt x="0" y="34716"/>
                </a:lnTo>
                <a:lnTo>
                  <a:pt x="16291" y="1626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0" name="Google Shape;60;p8"/>
          <p:cNvCxnSpPr/>
          <p:nvPr/>
        </p:nvCxnSpPr>
        <p:spPr>
          <a:xfrm rot="10800000">
            <a:off x="7233138" y="2951644"/>
            <a:ext cx="0" cy="22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3242289" y="1386950"/>
            <a:ext cx="1549200" cy="10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5920614" y="1386950"/>
            <a:ext cx="1549200" cy="10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5"/>
          </p:nvPr>
        </p:nvSpPr>
        <p:spPr>
          <a:xfrm>
            <a:off x="1847077" y="3303727"/>
            <a:ext cx="1549200" cy="10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6"/>
          </p:nvPr>
        </p:nvSpPr>
        <p:spPr>
          <a:xfrm>
            <a:off x="4525402" y="3303727"/>
            <a:ext cx="1549200" cy="10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7"/>
          </p:nvPr>
        </p:nvSpPr>
        <p:spPr>
          <a:xfrm>
            <a:off x="7203727" y="3303727"/>
            <a:ext cx="1549200" cy="10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photo">
  <p:cSld name="TITLE_AND_TWO_COLUMNS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>
            <a:spLocks noGrp="1"/>
          </p:cNvSpPr>
          <p:nvPr>
            <p:ph type="pic" idx="2"/>
          </p:nvPr>
        </p:nvSpPr>
        <p:spPr>
          <a:xfrm>
            <a:off x="4612100" y="1418725"/>
            <a:ext cx="4531800" cy="2831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9"/>
          <p:cNvSpPr txBox="1">
            <a:spLocks noGrp="1"/>
          </p:cNvSpPr>
          <p:nvPr>
            <p:ph type="body" idx="3"/>
          </p:nvPr>
        </p:nvSpPr>
        <p:spPr>
          <a:xfrm>
            <a:off x="576400" y="1371050"/>
            <a:ext cx="3657600" cy="29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three photos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0" y="1418725"/>
            <a:ext cx="3003000" cy="2831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>
            <a:spLocks noGrp="1"/>
          </p:cNvSpPr>
          <p:nvPr>
            <p:ph type="pic" idx="3"/>
          </p:nvPr>
        </p:nvSpPr>
        <p:spPr>
          <a:xfrm>
            <a:off x="6141000" y="1418725"/>
            <a:ext cx="3003000" cy="2831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>
            <a:spLocks noGrp="1"/>
          </p:cNvSpPr>
          <p:nvPr>
            <p:ph type="pic" idx="4"/>
          </p:nvPr>
        </p:nvSpPr>
        <p:spPr>
          <a:xfrm>
            <a:off x="3075400" y="1418725"/>
            <a:ext cx="3003000" cy="283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Source Sans Pro"/>
              <a:buNone/>
              <a:defRPr sz="45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○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5560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■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728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mterps.com/sports/2018/7/31/maryland-mens-soccer-statistics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>
            <a:off x="576072" y="485275"/>
            <a:ext cx="5029200" cy="223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1"/>
          </p:nvPr>
        </p:nvSpPr>
        <p:spPr>
          <a:xfrm>
            <a:off x="576075" y="2772975"/>
            <a:ext cx="4572000" cy="6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Dante Caraballo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October 18, 2024</a:t>
            </a:r>
            <a:endParaRPr sz="1400" dirty="0"/>
          </a:p>
        </p:txBody>
      </p:sp>
      <p:pic>
        <p:nvPicPr>
          <p:cNvPr id="117" name="Google Shape;117;p21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9" y="4165925"/>
            <a:ext cx="2932699" cy="97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46975" y="1500000"/>
            <a:ext cx="6449400" cy="2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</a:t>
            </a:r>
            <a:r>
              <a:rPr lang="en" sz="1700" b="1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1700" b="1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teamName, teamCity, teamCoach)</a:t>
            </a:r>
            <a:endParaRPr sz="1700">
              <a:solidFill>
                <a:srgbClr val="2D3B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Player (</a:t>
            </a:r>
            <a:r>
              <a:rPr lang="en" sz="1700" b="1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playerId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playerName, playerPosition, </a:t>
            </a:r>
            <a:r>
              <a:rPr lang="en" sz="1700" i="1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1700">
              <a:solidFill>
                <a:srgbClr val="2D3B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Stadium (</a:t>
            </a:r>
            <a:r>
              <a:rPr lang="en" sz="1700" b="1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stadiumId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stadiumName, stadiumCapacity, stadiumLocation)</a:t>
            </a:r>
            <a:endParaRPr sz="1700">
              <a:solidFill>
                <a:srgbClr val="2D3B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 (</a:t>
            </a:r>
            <a:r>
              <a:rPr lang="en" sz="1700" b="1" u="sng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gameId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gameDate, gameScore1, gameScore2,</a:t>
            </a:r>
            <a:r>
              <a:rPr lang="en" sz="1700" i="1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teamId1, teamId2,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700" i="1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stadiumId</a:t>
            </a:r>
            <a:r>
              <a:rPr lang="en" sz="1700">
                <a:solidFill>
                  <a:srgbClr val="2D3B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title" idx="4294967295"/>
          </p:nvPr>
        </p:nvSpPr>
        <p:spPr>
          <a:xfrm>
            <a:off x="576400" y="419950"/>
            <a:ext cx="50325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Relational Schema </a:t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ctrTitle"/>
          </p:nvPr>
        </p:nvSpPr>
        <p:spPr>
          <a:xfrm>
            <a:off x="385250" y="963125"/>
            <a:ext cx="6413400" cy="198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Create Tables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353375" y="1411175"/>
            <a:ext cx="2651700" cy="3110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CREATE TABLE Team (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teamId CHAR(3) PRIMARY KEY,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teamName VARCHAR(150),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teamCity VARCHAR(100),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teamCoach VARCHAR(200)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);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800">
              <a:solidFill>
                <a:srgbClr val="569CD6"/>
              </a:solidFill>
              <a:highlight>
                <a:srgbClr val="1F1F1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endParaRPr sz="8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>
              <a:solidFill>
                <a:srgbClr val="2D3B4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3"/>
          </p:nvPr>
        </p:nvSpPr>
        <p:spPr>
          <a:xfrm>
            <a:off x="6138925" y="1411175"/>
            <a:ext cx="2651700" cy="3110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CREATE TABLE Game (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gameId CHAR(3) PRIMARY KEY,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gameDate DATE,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gameScore1 INT,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gameScore2 INT,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teamId1 CHAR(3),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teamId2 CHAR(3),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stadiumId CHAR (3),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FOREIGN KEY (teamId1) REFERENCES Team(teamId) ON DELETE CASCADE ON UPDATE CASCADE,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FOREIGN KEY (teamId2) REFERENCES Team(teamId) ON DELETE NO ACTION ON UPDATE NO ACTION,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    FOREIGN KEY (stadiumId) REFERENCES Stadium(stadiumId) ON DELETE NO ACTION ON UPDATE NO ACTION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5"/>
              <a:buFont typeface="Arial"/>
              <a:buNone/>
            </a:pPr>
            <a:r>
              <a:rPr lang="en" sz="800">
                <a:highlight>
                  <a:srgbClr val="FFFFFF"/>
                </a:highlight>
              </a:rPr>
              <a:t>);</a:t>
            </a:r>
            <a:endParaRPr sz="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A9955"/>
              </a:solidFill>
              <a:highlight>
                <a:srgbClr val="1F1F1F"/>
              </a:highlight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4"/>
          </p:nvPr>
        </p:nvSpPr>
        <p:spPr>
          <a:xfrm>
            <a:off x="3246150" y="1411175"/>
            <a:ext cx="2651700" cy="3110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CREATE TABLE Player (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playerId CHAR(3) PRIMARY KEY,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playerName VARCHAR(255),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playerPosition VARCHAR(100),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playerDOB DATE,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teamId CHAR(3),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FOREIGN KEY (teamId) REFERENCES Team(teamId) ON DELETE CASCADE ON UPDATE CASCADE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);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CREATE TABLE Stadium (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stadiumId CHAR(3) PRIMARY KEY,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stadiumName VARCHAR(100),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stadiumCapacity INT,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6190"/>
              <a:buFont typeface="Arial"/>
              <a:buNone/>
            </a:pPr>
            <a:r>
              <a:rPr lang="en" sz="1050">
                <a:highlight>
                  <a:srgbClr val="FFFFFF"/>
                </a:highlight>
              </a:rPr>
              <a:t>    stadiumCity VARCHAR(255)</a:t>
            </a:r>
            <a:endParaRPr sz="10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>
              <a:solidFill>
                <a:srgbClr val="6A9955"/>
              </a:solidFill>
              <a:highlight>
                <a:srgbClr val="1F1F1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ctrTitle"/>
          </p:nvPr>
        </p:nvSpPr>
        <p:spPr>
          <a:xfrm>
            <a:off x="385250" y="963125"/>
            <a:ext cx="6413400" cy="198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Transactions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175100" y="635400"/>
            <a:ext cx="4804200" cy="2479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Who are the players on </a:t>
            </a:r>
            <a:endParaRPr sz="1600" b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MD soccer team?</a:t>
            </a:r>
            <a:endParaRPr sz="1600" b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playerId AS "Player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		 playerName AS "Player Name"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Player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teamId = '1';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25" y="391800"/>
            <a:ext cx="2978125" cy="44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365500" y="448675"/>
            <a:ext cx="4723200" cy="2846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Which games took place in a specific stadium?</a:t>
            </a:r>
            <a:endParaRPr sz="1600" b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gameId AS "Game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		gameDate AS "Game Date",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		 teamId1 AS "Team 1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		teamId2 AS "Team 2 ID"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stadiumId = '003';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250" y="2911000"/>
            <a:ext cx="5182400" cy="14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404950" y="600475"/>
            <a:ext cx="4421100" cy="2042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What was the score of a particular game?</a:t>
            </a:r>
            <a:endParaRPr sz="1600" b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gameScore1 AS "Team 1 Score",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gameScore2 AS "Team 2 Score"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gameId = '1001';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0" name="Google Shape;210;p36"/>
          <p:cNvPicPr preferRelativeResize="0"/>
          <p:nvPr/>
        </p:nvPicPr>
        <p:blipFill rotWithShape="1">
          <a:blip r:embed="rId3">
            <a:alphaModFix/>
          </a:blip>
          <a:srcRect t="5070" r="1594" b="5969"/>
          <a:stretch/>
        </p:blipFill>
        <p:spPr>
          <a:xfrm>
            <a:off x="3545725" y="2285425"/>
            <a:ext cx="4738600" cy="1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327500" y="781850"/>
            <a:ext cx="4827000" cy="2042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Which teams are assigned to a specific coach?</a:t>
            </a:r>
            <a:endParaRPr sz="1600" b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teamName AS "Team Name",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		   teamCity AS "Team City"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Team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teamCoach = 'Tim O Donohue';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6" name="Google Shape;216;p37"/>
          <p:cNvPicPr preferRelativeResize="0"/>
          <p:nvPr/>
        </p:nvPicPr>
        <p:blipFill rotWithShape="1">
          <a:blip r:embed="rId3">
            <a:alphaModFix/>
          </a:blip>
          <a:srcRect t="4928" b="7383"/>
          <a:stretch/>
        </p:blipFill>
        <p:spPr>
          <a:xfrm>
            <a:off x="3672175" y="2298150"/>
            <a:ext cx="4261925" cy="10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/>
        </p:nvSpPr>
        <p:spPr>
          <a:xfrm>
            <a:off x="305600" y="197000"/>
            <a:ext cx="4651800" cy="4334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-- What games were played in stadiums with a capacity exceeding 5000?</a:t>
            </a:r>
            <a:endParaRPr sz="1600" b="1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gameId AS "Game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gameDate AS "Game Date",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teamId1 AS "Team 1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teamId2 AS "Team 2 ID"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stadiumId IN (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SELECT stadiumId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FROM Stadium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WHERE stadiumCapacity &gt; 5000);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75" y="1320550"/>
            <a:ext cx="3351175" cy="36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/>
        </p:nvSpPr>
        <p:spPr>
          <a:xfrm>
            <a:off x="152400" y="142275"/>
            <a:ext cx="4750500" cy="4599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2D3B45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-- What is the highest scoring game in a specific stadium?</a:t>
            </a:r>
            <a:endParaRPr sz="1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TOP 1 gameId AS "Game ID",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gameDate AS "Game Date", 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(gameScore1 + gameScore2) AS "Total Score"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FROM Game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stadiumId = (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SELECT stadiumId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FROM Stadium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WHERE stadiumName = 'Ludwig Field')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ORDER BY (gameScore1 + gameScore2) DESC;</a:t>
            </a:r>
            <a:endParaRPr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750" y="4062025"/>
            <a:ext cx="4796775" cy="9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576075" y="485275"/>
            <a:ext cx="5575200" cy="223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40" title="FF_UnitLockups_Whi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7525" y="3449038"/>
            <a:ext cx="3489201" cy="11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352850" y="1411175"/>
            <a:ext cx="4092300" cy="2886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Users: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Soccer Coaches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Soccer Managers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Soccer Team Data Analysts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UMD Recruiters/Trade Staff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3"/>
          </p:nvPr>
        </p:nvSpPr>
        <p:spPr>
          <a:xfrm>
            <a:off x="4692025" y="1411175"/>
            <a:ext cx="4092300" cy="2886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228600" tIns="137150" rIns="228600" bIns="1371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b="1"/>
              <a:t>Data Sources: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Maryland Men's Soccer Statistics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2022, 2023 and 2024 Data</a:t>
            </a:r>
            <a:endParaRPr sz="1600"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576075" y="485275"/>
            <a:ext cx="5575200" cy="223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Statement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D3B45"/>
                </a:solidFill>
              </a:rPr>
              <a:t>StatArena Incorporation is a sports organization that requires a database to manage its teams, players, stadiums, and games. The database will help manage the logistics and records for all teams, players, stadiums, and games within the organization.</a:t>
            </a:r>
            <a:endParaRPr sz="1600">
              <a:solidFill>
                <a:srgbClr val="2D3B4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Mission Objectives</a:t>
            </a: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576400" y="1371049"/>
            <a:ext cx="8001000" cy="29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Each team uniquely identifies and stores the team name, city, and the coach's name. </a:t>
            </a:r>
            <a:endParaRPr sz="1600">
              <a:solidFill>
                <a:srgbClr val="2D3B4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Players are assigned unique identifiers and must have their full name, position, and date of birth recorded. Additionally, each player belongs to a specific team. </a:t>
            </a:r>
            <a:endParaRPr sz="1600">
              <a:solidFill>
                <a:srgbClr val="2D3B4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The organization also tracks various stadiums, each having a unique identifier, name, capacity, and location. </a:t>
            </a:r>
            <a:endParaRPr sz="1600">
              <a:solidFill>
                <a:srgbClr val="2D3B45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600"/>
              <a:buChar char="●"/>
            </a:pPr>
            <a:r>
              <a:rPr lang="en" sz="1600">
                <a:solidFill>
                  <a:srgbClr val="2D3B45"/>
                </a:solidFill>
              </a:rPr>
              <a:t>Games are organized with a unique game ID, and the database must store the game date, scores for both teams and which teams participated. Each game is associated with a specific stadium.</a:t>
            </a:r>
            <a:endParaRPr sz="14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ctrTitle"/>
          </p:nvPr>
        </p:nvSpPr>
        <p:spPr>
          <a:xfrm>
            <a:off x="576075" y="485275"/>
            <a:ext cx="5984400" cy="2235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Database Design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576400" y="419959"/>
            <a:ext cx="8001000" cy="7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Entity-Relationship Diagram (ERD)</a:t>
            </a:r>
            <a:endParaRPr sz="4000"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9803" t="22272" r="2898" b="34531"/>
          <a:stretch/>
        </p:blipFill>
        <p:spPr>
          <a:xfrm>
            <a:off x="268113" y="1930050"/>
            <a:ext cx="8607775" cy="12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>
            <a:spLocks noGrp="1"/>
          </p:cNvSpPr>
          <p:nvPr>
            <p:ph type="subTitle" idx="2"/>
          </p:nvPr>
        </p:nvSpPr>
        <p:spPr>
          <a:xfrm>
            <a:off x="576400" y="4857750"/>
            <a:ext cx="3093000" cy="1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StatArena Incorporation</a:t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154000" y="1643700"/>
            <a:ext cx="8845800" cy="18561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ctrTitle"/>
          </p:nvPr>
        </p:nvSpPr>
        <p:spPr>
          <a:xfrm>
            <a:off x="385250" y="963125"/>
            <a:ext cx="6413400" cy="1983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Fearlessly Forward">
  <a:themeElements>
    <a:clrScheme name="Simple Light">
      <a:dk1>
        <a:srgbClr val="E31933"/>
      </a:dk1>
      <a:lt1>
        <a:srgbClr val="FFFFFF"/>
      </a:lt1>
      <a:dk2>
        <a:srgbClr val="000000"/>
      </a:dk2>
      <a:lt2>
        <a:srgbClr val="FFD200"/>
      </a:lt2>
      <a:accent1>
        <a:srgbClr val="E31933"/>
      </a:accent1>
      <a:accent2>
        <a:srgbClr val="FFD200"/>
      </a:accent2>
      <a:accent3>
        <a:srgbClr val="454545"/>
      </a:accent3>
      <a:accent4>
        <a:srgbClr val="7F7F7F"/>
      </a:accent4>
      <a:accent5>
        <a:srgbClr val="E6E6E6"/>
      </a:accent5>
      <a:accent6>
        <a:srgbClr val="B37231"/>
      </a:accent6>
      <a:hlink>
        <a:srgbClr val="E319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On-screen Show (16:9)</PresentationFormat>
  <Paragraphs>122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Source Sans Pro</vt:lpstr>
      <vt:lpstr>Bold Fearlessly Forward</vt:lpstr>
      <vt:lpstr>StatArena Incorporation</vt:lpstr>
      <vt:lpstr>Background</vt:lpstr>
      <vt:lpstr>Background</vt:lpstr>
      <vt:lpstr>Introduction</vt:lpstr>
      <vt:lpstr>Mission Statement</vt:lpstr>
      <vt:lpstr>Mission Objectives</vt:lpstr>
      <vt:lpstr>Conceptual Database Design</vt:lpstr>
      <vt:lpstr>Entity-Relationship Diagram (ERD)</vt:lpstr>
      <vt:lpstr>Logical  Database Design</vt:lpstr>
      <vt:lpstr>Relational Schema  </vt:lpstr>
      <vt:lpstr>Physical Database Design</vt:lpstr>
      <vt:lpstr>SQL Create Tables</vt:lpstr>
      <vt:lpstr>Business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Dante Bruce Caraballo</cp:lastModifiedBy>
  <cp:revision>1</cp:revision>
  <dcterms:modified xsi:type="dcterms:W3CDTF">2025-06-04T21:43:56Z</dcterms:modified>
</cp:coreProperties>
</file>