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f7783ba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cf7783b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f7783bab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cf7783bab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f7783bab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4cf7783bab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cf7783bab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cf7783bab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cf7783bab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4cf7783bab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f7783bab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cf7783bab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f7783bab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4cf7783bab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cf7783ba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4cf7783bab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-3779" y="-1"/>
            <a:ext cx="9147900" cy="4055700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371600" y="2914650"/>
            <a:ext cx="64008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7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28540" t="0"/>
          <a:stretch/>
        </p:blipFill>
        <p:spPr>
          <a:xfrm>
            <a:off x="685800" y="4308632"/>
            <a:ext cx="3154994" cy="567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60" name="Google Shape;60;p14"/>
          <p:cNvPicPr preferRelativeResize="0"/>
          <p:nvPr/>
        </p:nvPicPr>
        <p:blipFill rotWithShape="1">
          <a:blip r:embed="rId3">
            <a:alphaModFix/>
          </a:blip>
          <a:srcRect b="19464" l="59362" r="0" t="31081"/>
          <a:stretch/>
        </p:blipFill>
        <p:spPr>
          <a:xfrm>
            <a:off x="4991436" y="4308632"/>
            <a:ext cx="3466766" cy="59208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705600" y="4767263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716989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»"/>
              <a:defRPr>
                <a:solidFill>
                  <a:srgbClr val="535353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23859" y="4803219"/>
            <a:ext cx="262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2312" y="3305175"/>
            <a:ext cx="6587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4000"/>
              <a:buFont typeface="Arial"/>
              <a:buNone/>
              <a:defRPr sz="4000" cap="none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2312" y="2180035"/>
            <a:ext cx="6587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-1" y="4337806"/>
            <a:ext cx="9144000" cy="816600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23859" y="4803219"/>
            <a:ext cx="262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-3779" y="-1"/>
            <a:ext cx="9257400" cy="4055700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1371600" y="2914650"/>
            <a:ext cx="64008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7"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3999" y="4299236"/>
            <a:ext cx="3311340" cy="56767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2716989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D8C"/>
              </a:buClr>
              <a:buSzPts val="2800"/>
              <a:buFont typeface="Arial"/>
              <a:buNone/>
              <a:defRPr>
                <a:solidFill>
                  <a:srgbClr val="888D8C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•"/>
              <a:defRPr sz="2800">
                <a:solidFill>
                  <a:srgbClr val="696A6A"/>
                </a:solidFill>
              </a:defRPr>
            </a:lvl1pPr>
            <a:lvl2pPr indent="-4064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–"/>
              <a:defRPr sz="2800">
                <a:solidFill>
                  <a:srgbClr val="696A6A"/>
                </a:solidFill>
              </a:defRPr>
            </a:lvl2pPr>
            <a:lvl3pPr indent="-4064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•"/>
              <a:defRPr sz="2800">
                <a:solidFill>
                  <a:srgbClr val="696A6A"/>
                </a:solidFill>
              </a:defRPr>
            </a:lvl3pPr>
            <a:lvl4pPr indent="-4064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–"/>
              <a:defRPr sz="2800">
                <a:solidFill>
                  <a:srgbClr val="696A6A"/>
                </a:solidFill>
              </a:defRPr>
            </a:lvl4pPr>
            <a:lvl5pPr indent="-4064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»"/>
              <a:defRPr sz="2800">
                <a:solidFill>
                  <a:srgbClr val="696A6A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19896" y="4812744"/>
            <a:ext cx="267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2716989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19896" y="4812744"/>
            <a:ext cx="267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2716989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23859" y="4803219"/>
            <a:ext cx="262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19896" y="4812744"/>
            <a:ext cx="267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000"/>
              <a:buFont typeface="Arial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•"/>
              <a:defRPr sz="3200">
                <a:solidFill>
                  <a:srgbClr val="535353"/>
                </a:solidFill>
              </a:defRPr>
            </a:lvl1pPr>
            <a:lvl2pPr indent="-4318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–"/>
              <a:defRPr sz="3200">
                <a:solidFill>
                  <a:srgbClr val="535353"/>
                </a:solidFill>
              </a:defRPr>
            </a:lvl2pPr>
            <a:lvl3pPr indent="-4318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•"/>
              <a:defRPr sz="3200">
                <a:solidFill>
                  <a:srgbClr val="535353"/>
                </a:solidFill>
              </a:defRPr>
            </a:lvl3pPr>
            <a:lvl4pPr indent="-4318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–"/>
              <a:defRPr sz="3200">
                <a:solidFill>
                  <a:srgbClr val="535353"/>
                </a:solidFill>
              </a:defRPr>
            </a:lvl4pPr>
            <a:lvl5pPr indent="-4318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»"/>
              <a:defRPr sz="3200">
                <a:solidFill>
                  <a:srgbClr val="535353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57199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19896" y="4812744"/>
            <a:ext cx="267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000"/>
              <a:buFont typeface="Arial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19896" y="4812744"/>
            <a:ext cx="267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2716989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»"/>
              <a:defRPr>
                <a:solidFill>
                  <a:srgbClr val="535353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19896" y="4812744"/>
            <a:ext cx="267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629400" y="205978"/>
            <a:ext cx="2057400" cy="43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57200" y="1006078"/>
            <a:ext cx="6019800" cy="4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»"/>
              <a:defRPr>
                <a:solidFill>
                  <a:srgbClr val="535353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19896" y="4812744"/>
            <a:ext cx="267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-3779" y="0"/>
            <a:ext cx="9147900" cy="4055700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1371600" y="2914650"/>
            <a:ext cx="64008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2">
            <a:alphaModFix/>
          </a:blip>
          <a:srcRect b="0" l="0" r="42676" t="15247"/>
          <a:stretch/>
        </p:blipFill>
        <p:spPr>
          <a:xfrm>
            <a:off x="132894" y="4137509"/>
            <a:ext cx="4415108" cy="91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 rotWithShape="1">
          <a:blip r:embed="rId2">
            <a:alphaModFix/>
          </a:blip>
          <a:srcRect b="19464" l="59362" r="0" t="31081"/>
          <a:stretch/>
        </p:blipFill>
        <p:spPr>
          <a:xfrm>
            <a:off x="5345826" y="4308633"/>
            <a:ext cx="3466765" cy="59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2716990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722313" y="3305175"/>
            <a:ext cx="6587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4000"/>
              <a:buFont typeface="Arial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722313" y="2180035"/>
            <a:ext cx="6587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29"/>
          <p:cNvSpPr/>
          <p:nvPr/>
        </p:nvSpPr>
        <p:spPr>
          <a:xfrm>
            <a:off x="0" y="4337807"/>
            <a:ext cx="9144000" cy="816600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/>
          <p:nvPr/>
        </p:nvSpPr>
        <p:spPr>
          <a:xfrm>
            <a:off x="-3779" y="0"/>
            <a:ext cx="9257400" cy="4055700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subTitle"/>
          </p:nvPr>
        </p:nvSpPr>
        <p:spPr>
          <a:xfrm>
            <a:off x="1371600" y="2914650"/>
            <a:ext cx="64008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2">
            <a:alphaModFix/>
          </a:blip>
          <a:srcRect b="0" l="0" r="42676" t="15247"/>
          <a:stretch/>
        </p:blipFill>
        <p:spPr>
          <a:xfrm>
            <a:off x="2274000" y="4125038"/>
            <a:ext cx="4415108" cy="91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2716990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6" name="Google Shape;146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2716990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3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3" name="Google Shape;153;p32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3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5" name="Google Shape;155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2716990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0" name="Google Shape;170;p35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2716990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416" y="243044"/>
            <a:ext cx="1712497" cy="4292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19896" y="4812744"/>
            <a:ext cx="267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2716990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1">
            <a:alphaModFix/>
          </a:blip>
          <a:srcRect b="10638" l="3902" r="42567" t="32133"/>
          <a:stretch/>
        </p:blipFill>
        <p:spPr>
          <a:xfrm>
            <a:off x="285416" y="241066"/>
            <a:ext cx="2283327" cy="433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4294967295"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GB" sz="4400">
                <a:solidFill>
                  <a:srgbClr val="FFFFFF"/>
                </a:solidFill>
              </a:rPr>
              <a:t>OpenData Day 2019</a:t>
            </a:r>
            <a:endParaRPr b="1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9"/>
          <p:cNvSpPr txBox="1"/>
          <p:nvPr/>
        </p:nvSpPr>
        <p:spPr>
          <a:xfrm>
            <a:off x="2519625" y="130325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9"/>
          <p:cNvSpPr txBox="1"/>
          <p:nvPr>
            <p:ph idx="4294967295" type="ctrTitle"/>
          </p:nvPr>
        </p:nvSpPr>
        <p:spPr>
          <a:xfrm>
            <a:off x="685800" y="98309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Participación de la SEMOVI en el</a:t>
            </a:r>
            <a:endParaRPr b="1" i="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9"/>
          <p:cNvSpPr txBox="1"/>
          <p:nvPr>
            <p:ph idx="4294967295" type="ctrTitle"/>
          </p:nvPr>
        </p:nvSpPr>
        <p:spPr>
          <a:xfrm>
            <a:off x="685800" y="26413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2 de marzo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2716989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</a:pPr>
            <a:r>
              <a:rPr lang="en-GB"/>
              <a:t>Objetivos</a:t>
            </a:r>
            <a:r>
              <a:rPr lang="en-GB"/>
              <a:t> </a:t>
            </a:r>
            <a:endParaRPr/>
          </a:p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531250" y="1144601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Difundir en un espacio organizado por la Sociedad Civil la nueva forma de trabajo de la secretaría basado en evidencia.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Presentar un poco del trabajo que lleva a cabo el equipo de datos de la secretaría teniendo como hilo conductor la Seguridad Vial. 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Fortalecer la comunicación y los vínculos entre las distintas áreas de la secretaría que trabajan con datos.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2716989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</a:pPr>
            <a:r>
              <a:rPr lang="en-GB"/>
              <a:t>Datos SEMOVI a utilizar</a:t>
            </a:r>
            <a:endParaRPr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457200" y="1179351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GB">
                <a:solidFill>
                  <a:srgbClr val="595959"/>
                </a:solidFill>
              </a:rPr>
              <a:t>Archivo geográfico de rutas y corredores de transporte público concesionado.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GB">
                <a:solidFill>
                  <a:srgbClr val="595959"/>
                </a:solidFill>
              </a:rPr>
              <a:t>Archivo de intersecciones únicas de la ciudad de México.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GB">
                <a:solidFill>
                  <a:srgbClr val="595959"/>
                </a:solidFill>
              </a:rPr>
              <a:t>Archivo de calles de la CDMX.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GB">
                <a:solidFill>
                  <a:srgbClr val="595959"/>
                </a:solidFill>
              </a:rPr>
              <a:t>Base de datos 2017 y 2018 de hechos de tránsito donde el transporte público estuvo involucrado.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2716989" y="205978"/>
            <a:ext cx="5969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</a:pPr>
            <a:r>
              <a:rPr lang="en-GB"/>
              <a:t>Actividad 1. Taller básico de QGis</a:t>
            </a:r>
            <a:endParaRPr/>
          </a:p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457200" y="1179351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Ponentes: Elizabeth Olvera y Arturo Sánchez.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Objetivo: </a:t>
            </a:r>
            <a:endParaRPr>
              <a:solidFill>
                <a:srgbClr val="595959"/>
              </a:solidFill>
            </a:endParaRPr>
          </a:p>
          <a:p>
            <a:pPr indent="0" lvl="0" marL="167640" marR="376123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706F6F"/>
                </a:solidFill>
              </a:rPr>
              <a:t>Metodología de elaboración de mapas</a:t>
            </a:r>
            <a:r>
              <a:rPr b="1" lang="en-GB" sz="1400">
                <a:solidFill>
                  <a:srgbClr val="706F6F"/>
                </a:solidFill>
              </a:rPr>
              <a:t> t</a:t>
            </a:r>
            <a:r>
              <a:rPr b="1" lang="en-GB" sz="1400">
                <a:solidFill>
                  <a:srgbClr val="706F6F"/>
                </a:solidFill>
              </a:rPr>
              <a:t>emáticos </a:t>
            </a:r>
            <a:endParaRPr b="1" sz="1400">
              <a:solidFill>
                <a:srgbClr val="706F6F"/>
              </a:solidFill>
            </a:endParaRPr>
          </a:p>
          <a:p>
            <a:pPr indent="0" lvl="0" marL="396240" marR="161544" rtl="0" algn="l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6F6F"/>
                </a:solidFill>
              </a:rPr>
              <a:t>1. Descarga de las bases de datos.</a:t>
            </a:r>
            <a:endParaRPr sz="1400">
              <a:solidFill>
                <a:srgbClr val="706F6F"/>
              </a:solidFill>
            </a:endParaRPr>
          </a:p>
          <a:p>
            <a:pPr indent="0" lvl="0" marL="396240" marR="167640" rtl="0" algn="l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6F6F"/>
                </a:solidFill>
              </a:rPr>
              <a:t>2. Limpieza y homologación de las bases de datos. </a:t>
            </a:r>
            <a:endParaRPr sz="1400">
              <a:solidFill>
                <a:srgbClr val="706F6F"/>
              </a:solidFill>
            </a:endParaRPr>
          </a:p>
          <a:p>
            <a:pPr indent="0" lvl="0" marL="396240" marR="164592" rtl="0" algn="l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6F6F"/>
                </a:solidFill>
              </a:rPr>
              <a:t>3. Aplicación de las bases de datos. </a:t>
            </a:r>
            <a:endParaRPr sz="1400">
              <a:solidFill>
                <a:srgbClr val="706F6F"/>
              </a:solidFill>
            </a:endParaRPr>
          </a:p>
          <a:p>
            <a:pPr indent="0" lvl="0" marL="396240" marR="164592" rtl="0" algn="l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6F6F"/>
                </a:solidFill>
              </a:rPr>
              <a:t>4. Catalogación y diseño temático del mapa. </a:t>
            </a:r>
            <a:endParaRPr sz="1400">
              <a:solidFill>
                <a:srgbClr val="706F6F"/>
              </a:solidFill>
            </a:endParaRPr>
          </a:p>
          <a:p>
            <a:pPr indent="0" lvl="0" marL="396240" marR="167640" rtl="0" algn="l">
              <a:lnSpc>
                <a:spcPct val="115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6F6F"/>
                </a:solidFill>
              </a:rPr>
              <a:t>5. Exportación de los mapas. </a:t>
            </a:r>
            <a:endParaRPr sz="1400">
              <a:solidFill>
                <a:srgbClr val="706F6F"/>
              </a:solidFill>
            </a:endParaRPr>
          </a:p>
          <a:p>
            <a:pPr indent="0" lvl="0" marL="396240" marR="161544" rtl="0" algn="l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type="title"/>
          </p:nvPr>
        </p:nvSpPr>
        <p:spPr>
          <a:xfrm>
            <a:off x="2407225" y="205975"/>
            <a:ext cx="6279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</a:pPr>
            <a:r>
              <a:rPr lang="en-GB" sz="2000"/>
              <a:t>Actividad 2. Reto: Hechos de tránsito y transporte público en la Ciudad de México</a:t>
            </a:r>
            <a:r>
              <a:rPr lang="en-GB"/>
              <a:t> </a:t>
            </a:r>
            <a:endParaRPr/>
          </a:p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457200" y="1037525"/>
            <a:ext cx="82296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06F6F"/>
                </a:solidFill>
              </a:rPr>
              <a:t>Ponentes: Alejandro García y Enrique Gómez</a:t>
            </a:r>
            <a:endParaRPr sz="1200">
              <a:solidFill>
                <a:srgbClr val="706F6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6F6F"/>
                </a:solidFill>
              </a:rPr>
              <a:t>Objetivo: Explorar los datos espaciales de los hechos de tránsito de la Ciudad de México donde se ve involucrado el transporte público para identificar. </a:t>
            </a:r>
            <a:endParaRPr sz="1600">
              <a:solidFill>
                <a:srgbClr val="706F6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706F6F"/>
                </a:solidFill>
              </a:rPr>
              <a:t>Instrucciones</a:t>
            </a:r>
            <a:r>
              <a:rPr lang="en-GB" sz="1300">
                <a:solidFill>
                  <a:srgbClr val="706F6F"/>
                </a:solidFill>
              </a:rPr>
              <a:t>: Los participantes recibirán el paquete de datos y podrán explorar la información contenida en los cuatro archivos anteriores. Se proponen las siguientes preguntas detonantes de reflexión analitica: </a:t>
            </a:r>
            <a:endParaRPr sz="1300">
              <a:solidFill>
                <a:srgbClr val="706F6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706F6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300"/>
              <a:buAutoNum type="arabicPeriod"/>
            </a:pPr>
            <a:r>
              <a:rPr lang="en-GB" sz="1300">
                <a:solidFill>
                  <a:srgbClr val="706F6F"/>
                </a:solidFill>
              </a:rPr>
              <a:t>¿Cuáles son las rutas de transporte público involucradas en el mayor número de hechos de tránsito? </a:t>
            </a:r>
            <a:endParaRPr sz="1300">
              <a:solidFill>
                <a:srgbClr val="706F6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300"/>
              <a:buAutoNum type="arabicPeriod"/>
            </a:pPr>
            <a:r>
              <a:rPr lang="en-GB" sz="1300">
                <a:solidFill>
                  <a:srgbClr val="706F6F"/>
                </a:solidFill>
              </a:rPr>
              <a:t>¿Cuáles son las intersecciones donde se reportan el mayor número de hechos de tránsito donde el transporte público estuvo involucrado?</a:t>
            </a:r>
            <a:endParaRPr sz="1300">
              <a:solidFill>
                <a:srgbClr val="706F6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300"/>
              <a:buAutoNum type="arabicPeriod"/>
            </a:pPr>
            <a:r>
              <a:rPr lang="en-GB" sz="1300">
                <a:solidFill>
                  <a:srgbClr val="706F6F"/>
                </a:solidFill>
              </a:rPr>
              <a:t>De los afectados por hechos de tránsito (lesionados y muertos) del transporte público, ¿cuáles son las edades y el sexo más propenso a ser víctima de algún hecho de tránsito?</a:t>
            </a:r>
            <a:endParaRPr sz="1300">
              <a:solidFill>
                <a:srgbClr val="706F6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300"/>
              <a:buAutoNum type="arabicPeriod"/>
            </a:pPr>
            <a:r>
              <a:rPr lang="en-GB" sz="1300">
                <a:solidFill>
                  <a:srgbClr val="706F6F"/>
                </a:solidFill>
              </a:rPr>
              <a:t>¿Las rutas y corredores con mayor densidad de hechos viales varían según las características demográficas de los afectados varía según género y edad?</a:t>
            </a:r>
            <a:endParaRPr sz="1300">
              <a:solidFill>
                <a:srgbClr val="706F6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rgbClr val="706F6F"/>
                </a:solidFill>
              </a:rPr>
              <a:t>¿El patrón geográfico de las rutas con mayor densidad varía según las variables de conteo de hechos, de número de personas lesionadas o de personas occisas?</a:t>
            </a:r>
            <a:br>
              <a:rPr lang="en-GB" sz="1300">
                <a:solidFill>
                  <a:srgbClr val="706F6F"/>
                </a:solidFill>
              </a:rPr>
            </a:br>
            <a:endParaRPr sz="1300">
              <a:solidFill>
                <a:srgbClr val="706F6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2717100" y="171348"/>
            <a:ext cx="5969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</a:pPr>
            <a:r>
              <a:rPr lang="en-GB" sz="2400"/>
              <a:t>Recomendaciones de operaciones geográficas</a:t>
            </a:r>
            <a:br>
              <a:rPr lang="en-GB" sz="2400"/>
            </a:br>
            <a:endParaRPr sz="2400"/>
          </a:p>
        </p:txBody>
      </p:sp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457200" y="1567300"/>
            <a:ext cx="82296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GB">
                <a:solidFill>
                  <a:srgbClr val="595959"/>
                </a:solidFill>
              </a:rPr>
              <a:t>Subir archivo de coordenadas a QGIS.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GB">
                <a:solidFill>
                  <a:srgbClr val="595959"/>
                </a:solidFill>
              </a:rPr>
              <a:t>Uso de Buffers, Count in Polygons y Nearest Neighbor.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GB">
                <a:solidFill>
                  <a:srgbClr val="595959"/>
                </a:solidFill>
              </a:rPr>
              <a:t>Determinar método de estimación de hechos viales por ruta o corredor.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GB">
                <a:solidFill>
                  <a:srgbClr val="595959"/>
                </a:solidFill>
              </a:rPr>
              <a:t>Uso de libreria MMQGIS y NNjoin.</a:t>
            </a:r>
            <a:br>
              <a:rPr lang="en-GB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type="title"/>
          </p:nvPr>
        </p:nvSpPr>
        <p:spPr>
          <a:xfrm>
            <a:off x="2717100" y="171348"/>
            <a:ext cx="5969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</a:pPr>
            <a:r>
              <a:rPr lang="en-GB" sz="2400"/>
              <a:t>Actividad 3. Hechos de tránsito y estrategia de Seguridad Vial </a:t>
            </a:r>
            <a:endParaRPr sz="2400"/>
          </a:p>
        </p:txBody>
      </p:sp>
      <p:sp>
        <p:nvSpPr>
          <p:cNvPr id="236" name="Google Shape;236;p45"/>
          <p:cNvSpPr txBox="1"/>
          <p:nvPr>
            <p:ph idx="1" type="body"/>
          </p:nvPr>
        </p:nvSpPr>
        <p:spPr>
          <a:xfrm>
            <a:off x="457200" y="1153376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06F6F"/>
                </a:solidFill>
              </a:rPr>
              <a:t>Ponente: Daniela Muñoz</a:t>
            </a:r>
            <a:endParaRPr sz="1800">
              <a:solidFill>
                <a:srgbClr val="706F6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06F6F"/>
                </a:solidFill>
              </a:rPr>
              <a:t>Objetivo: Explicar el reto de política pública que para la SEMOVI representa tener mejores datos de hechos de tránsito.</a:t>
            </a:r>
            <a:endParaRPr sz="1800">
              <a:solidFill>
                <a:srgbClr val="706F6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706F6F"/>
                </a:solidFill>
              </a:rPr>
              <a:t>Descripción: </a:t>
            </a:r>
            <a:br>
              <a:rPr lang="en-GB" sz="1600">
                <a:solidFill>
                  <a:srgbClr val="706F6F"/>
                </a:solidFill>
              </a:rPr>
            </a:br>
            <a:r>
              <a:rPr lang="en-GB" sz="1600">
                <a:solidFill>
                  <a:srgbClr val="706F6F"/>
                </a:solidFill>
              </a:rPr>
              <a:t>La presentación hará una breve explicación de cómo se han modificado el número de hechos viales en la Ciudad de México en los últimos 8 años. En un primer momento se hará énfasis en los tipos de personas y vehículos involucrados como pueden ser peatón, ciclista, conductor, auto particular, transporte público, etc. Posteriormente, se explicará la fragmentación que existe de los conteos de hechos de tránsito y como un reto de política pública para la SEMOVI es mejorar este conteo de tal manera que se tenga la evidencia necesaria para disminuir los hechos y su gravedad.</a:t>
            </a:r>
            <a:endParaRPr sz="1600">
              <a:solidFill>
                <a:srgbClr val="706F6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MOVI_template">
  <a:themeElements>
    <a:clrScheme name="SEMOVI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MOVI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