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6858000" cx="9144000"/>
  <p:notesSz cx="6858000" cy="9144000"/>
  <p:embeddedFontLst>
    <p:embeddedFont>
      <p:font typeface="Cabin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Stephane Keil"/>
  <p:cmAuthor clrIdx="1" id="1" initials="" lastIdx="1" name="Álvaro Madrig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19C420-EB92-4ED8-A083-604B169F3BFE}">
  <a:tblStyle styleId="{B519C420-EB92-4ED8-A083-604B169F3BF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Cabin-bold.fntdata"/><Relationship Id="rId12" Type="http://schemas.openxmlformats.org/officeDocument/2006/relationships/font" Target="fonts/Cab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Cabin-boldItalic.fntdata"/><Relationship Id="rId14" Type="http://schemas.openxmlformats.org/officeDocument/2006/relationships/font" Target="fonts/Cabin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2-28T05:57:58.059">
    <p:pos x="6000" y="0"/>
    <p:text>Llevense esta presentación impresa pero para la que les mandemos deben ser solo slides 3 y 4. Todo lo demás se debe de decir. Piensen TedTalks en 5 minutos.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9-03-02T00:46:38.067">
    <p:pos x="6000" y="0"/>
    <p:text>Pues igual y quita la gráfica. Con el cuadro es suficiente para ilustrar las diferencias.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SEMOVI es la dependencia de la administración pública de la Ciudad de México, responsable del desarrollo integral del transporte así como de atender las necesidades en movilidad de la ciudad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la conducción de esta política pública, la SEMOVI elabora dos programas sectoriales por los cuales rige dicha política: el Plan de Movilidad Integral y el Plan de Seguridad Vial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sentido un elemento esencial para la planeación, segumiento y evaluación de esta política  Sistema de información y seguimiento de seguridad vial es el acceso a datos sobre los hechos viales; datos que nos permitan tener una fotografía exacta de lo que ocurre en las calles: flujos, patrones de viajes, choques colisiones…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ello, la Ley de Movilidad establece como obligación el que la Secretaría integre y opere un sistema de información geoestadística e indicadores sobre seguridad vial, infracciones y hechos de tránsito, así como información sobre el avance de proyectos y programas.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10464a65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10464a65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Pareciera una tarea sencilla, sin embargo desde la publicación de la Ley en 2014 no ha sido posible crear una base unificada y 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confiable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hechos de tránsito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9b691f7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9b691f72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3779" y="-1"/>
            <a:ext cx="9147779" cy="5407923"/>
          </a:xfrm>
          <a:prstGeom prst="rect">
            <a:avLst/>
          </a:prstGeom>
          <a:solidFill>
            <a:srgbClr val="00A8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371600" y="3886200"/>
            <a:ext cx="6400800" cy="1253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7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28541" t="0"/>
          <a:stretch/>
        </p:blipFill>
        <p:spPr>
          <a:xfrm>
            <a:off x="685800" y="5744843"/>
            <a:ext cx="3154996" cy="756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5" name="Google Shape;15;p2"/>
          <p:cNvPicPr preferRelativeResize="0"/>
          <p:nvPr/>
        </p:nvPicPr>
        <p:blipFill rotWithShape="1">
          <a:blip r:embed="rId3">
            <a:alphaModFix/>
          </a:blip>
          <a:srcRect b="19462" l="59362" r="0" t="31083"/>
          <a:stretch/>
        </p:blipFill>
        <p:spPr>
          <a:xfrm>
            <a:off x="4991436" y="5744843"/>
            <a:ext cx="3466764" cy="78944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705600" y="635635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000"/>
              <a:buFont typeface="Arial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1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None/>
              <a:defRPr sz="1400">
                <a:solidFill>
                  <a:srgbClr val="53535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None/>
              <a:defRPr sz="1400">
                <a:solidFill>
                  <a:srgbClr val="53535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None/>
              <a:defRPr sz="1400">
                <a:solidFill>
                  <a:srgbClr val="53535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None/>
              <a:defRPr sz="1400">
                <a:solidFill>
                  <a:srgbClr val="53535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Arial"/>
              <a:buNone/>
              <a:defRPr sz="1400">
                <a:solidFill>
                  <a:srgbClr val="535353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19896" y="6416992"/>
            <a:ext cx="2669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2716989" y="274638"/>
            <a:ext cx="5969810" cy="62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•"/>
              <a:defRPr>
                <a:solidFill>
                  <a:srgbClr val="535353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–"/>
              <a:defRPr>
                <a:solidFill>
                  <a:srgbClr val="535353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•"/>
              <a:defRPr>
                <a:solidFill>
                  <a:srgbClr val="535353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–"/>
              <a:defRPr>
                <a:solidFill>
                  <a:srgbClr val="535353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»"/>
              <a:defRPr>
                <a:solidFill>
                  <a:srgbClr val="535353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19896" y="6416992"/>
            <a:ext cx="2669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3414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•"/>
              <a:defRPr>
                <a:solidFill>
                  <a:srgbClr val="535353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–"/>
              <a:defRPr>
                <a:solidFill>
                  <a:srgbClr val="535353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•"/>
              <a:defRPr>
                <a:solidFill>
                  <a:srgbClr val="535353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–"/>
              <a:defRPr>
                <a:solidFill>
                  <a:srgbClr val="535353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»"/>
              <a:defRPr>
                <a:solidFill>
                  <a:srgbClr val="535353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19896" y="6416992"/>
            <a:ext cx="2669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716989" y="274638"/>
            <a:ext cx="5969810" cy="62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•"/>
              <a:defRPr>
                <a:solidFill>
                  <a:srgbClr val="535353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–"/>
              <a:defRPr>
                <a:solidFill>
                  <a:srgbClr val="535353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•"/>
              <a:defRPr>
                <a:solidFill>
                  <a:srgbClr val="535353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–"/>
              <a:defRPr>
                <a:solidFill>
                  <a:srgbClr val="535353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Char char="»"/>
              <a:defRPr>
                <a:solidFill>
                  <a:srgbClr val="535353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23859" y="6404292"/>
            <a:ext cx="262942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2312" y="4406900"/>
            <a:ext cx="658698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4000"/>
              <a:buFont typeface="Arial"/>
              <a:buNone/>
              <a:defRPr sz="4000" cap="none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2312" y="2906713"/>
            <a:ext cx="6586982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Arial"/>
              <a:buNone/>
              <a:defRPr sz="2000">
                <a:solidFill>
                  <a:srgbClr val="53535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Arial"/>
              <a:buNone/>
              <a:defRPr sz="2000">
                <a:solidFill>
                  <a:srgbClr val="53535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Arial"/>
              <a:buNone/>
              <a:defRPr sz="2000">
                <a:solidFill>
                  <a:srgbClr val="53535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Arial"/>
              <a:buNone/>
              <a:defRPr sz="2000">
                <a:solidFill>
                  <a:srgbClr val="53535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Arial"/>
              <a:buNone/>
              <a:defRPr sz="2000">
                <a:solidFill>
                  <a:srgbClr val="535353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-1" y="5783741"/>
            <a:ext cx="9144001" cy="1089026"/>
          </a:xfrm>
          <a:prstGeom prst="rect">
            <a:avLst/>
          </a:prstGeom>
          <a:solidFill>
            <a:srgbClr val="00A8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23859" y="6404292"/>
            <a:ext cx="262942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3779" y="-1"/>
            <a:ext cx="9257401" cy="5407923"/>
          </a:xfrm>
          <a:prstGeom prst="rect">
            <a:avLst/>
          </a:prstGeom>
          <a:solidFill>
            <a:srgbClr val="00A8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371600" y="3886200"/>
            <a:ext cx="6400800" cy="1253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7"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3999" y="5732314"/>
            <a:ext cx="4415111" cy="7568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716989" y="274638"/>
            <a:ext cx="5969810" cy="62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D8C"/>
              </a:buClr>
              <a:buSzPts val="2800"/>
              <a:buFont typeface="Arial"/>
              <a:buNone/>
              <a:defRPr>
                <a:solidFill>
                  <a:srgbClr val="888D8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6A6A"/>
              </a:buClr>
              <a:buSzPts val="2800"/>
              <a:buChar char="•"/>
              <a:defRPr sz="2800">
                <a:solidFill>
                  <a:srgbClr val="696A6A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6A6A"/>
              </a:buClr>
              <a:buSzPts val="2800"/>
              <a:buChar char="–"/>
              <a:defRPr sz="2800">
                <a:solidFill>
                  <a:srgbClr val="696A6A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6A6A"/>
              </a:buClr>
              <a:buSzPts val="2800"/>
              <a:buChar char="•"/>
              <a:defRPr sz="2800">
                <a:solidFill>
                  <a:srgbClr val="696A6A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6A6A"/>
              </a:buClr>
              <a:buSzPts val="2800"/>
              <a:buChar char="–"/>
              <a:defRPr sz="2800">
                <a:solidFill>
                  <a:srgbClr val="696A6A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96A6A"/>
              </a:buClr>
              <a:buSzPts val="2800"/>
              <a:buChar char="»"/>
              <a:defRPr sz="2800">
                <a:solidFill>
                  <a:srgbClr val="696A6A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19896" y="6416992"/>
            <a:ext cx="2669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716989" y="274638"/>
            <a:ext cx="5969810" cy="62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Arial"/>
              <a:buNone/>
              <a:defRPr b="1">
                <a:solidFill>
                  <a:srgbClr val="53535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Arial"/>
              <a:buNone/>
              <a:defRPr b="1">
                <a:solidFill>
                  <a:srgbClr val="53535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Arial"/>
              <a:buNone/>
              <a:defRPr b="1">
                <a:solidFill>
                  <a:srgbClr val="53535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Arial"/>
              <a:buNone/>
              <a:defRPr b="1">
                <a:solidFill>
                  <a:srgbClr val="53535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Arial"/>
              <a:buNone/>
              <a:defRPr b="1">
                <a:solidFill>
                  <a:srgbClr val="535353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19896" y="6416992"/>
            <a:ext cx="2669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716989" y="274638"/>
            <a:ext cx="5969810" cy="62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23859" y="6404292"/>
            <a:ext cx="262942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19896" y="6416992"/>
            <a:ext cx="2669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000"/>
              <a:buFont typeface="Arial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318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35353"/>
              </a:buClr>
              <a:buSzPts val="3200"/>
              <a:buChar char="•"/>
              <a:defRPr sz="3200">
                <a:solidFill>
                  <a:srgbClr val="535353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35353"/>
              </a:buClr>
              <a:buSzPts val="3200"/>
              <a:buChar char="–"/>
              <a:defRPr sz="3200">
                <a:solidFill>
                  <a:srgbClr val="535353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35353"/>
              </a:buClr>
              <a:buSzPts val="3200"/>
              <a:buChar char="•"/>
              <a:defRPr sz="3200">
                <a:solidFill>
                  <a:srgbClr val="535353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35353"/>
              </a:buClr>
              <a:buSzPts val="3200"/>
              <a:buChar char="–"/>
              <a:defRPr sz="3200">
                <a:solidFill>
                  <a:srgbClr val="535353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35353"/>
              </a:buClr>
              <a:buSzPts val="3200"/>
              <a:buChar char="»"/>
              <a:defRPr sz="3200">
                <a:solidFill>
                  <a:srgbClr val="535353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19896" y="6416992"/>
            <a:ext cx="2669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416" y="324058"/>
            <a:ext cx="2283326" cy="5723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06F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19896" y="6416992"/>
            <a:ext cx="2669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OpenData Day</a:t>
            </a:r>
            <a:endParaRPr b="1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4294967295" type="subTitle"/>
          </p:nvPr>
        </p:nvSpPr>
        <p:spPr>
          <a:xfrm>
            <a:off x="1371600" y="3886199"/>
            <a:ext cx="6400800" cy="1253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Hechos </a:t>
            </a:r>
            <a:r>
              <a:rPr lang="en-US">
                <a:solidFill>
                  <a:srgbClr val="FFFFFF"/>
                </a:solidFill>
              </a:rPr>
              <a:t>de tránsito y estrategia de seguridad vial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755200" y="183725"/>
            <a:ext cx="6473400" cy="544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Datos dependen del proceso de recolección</a:t>
            </a:r>
            <a:endParaRPr sz="3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525" y="1906650"/>
            <a:ext cx="5424324" cy="369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716989" y="274638"/>
            <a:ext cx="5969811" cy="62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F6F"/>
              </a:buClr>
              <a:buSzPts val="2800"/>
              <a:buFont typeface="Arial"/>
              <a:buNone/>
            </a:pPr>
            <a:r>
              <a:rPr lang="en-US"/>
              <a:t>Fuentes de hechos de tránsito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256125" y="114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{B519C420-EB92-4ED8-A083-604B169F3BFE}</a:tableStyleId>
              </a:tblPr>
              <a:tblGrid>
                <a:gridCol w="1430825"/>
                <a:gridCol w="7126625"/>
              </a:tblGrid>
              <a:tr h="56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Fuente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C9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82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Metodología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DC9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DC9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DC9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DC9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82D"/>
                    </a:solidFill>
                  </a:tcPr>
                </a:tc>
              </a:tr>
              <a:tr h="68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SSC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C932">
                        <a:alpha val="43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bin"/>
                          <a:ea typeface="Cabin"/>
                          <a:cs typeface="Cabin"/>
                          <a:sym typeface="Cabin"/>
                        </a:rPr>
                        <a:t>I</a:t>
                      </a:r>
                      <a:r>
                        <a:rPr lang="en-US">
                          <a:latin typeface="Cabin"/>
                          <a:ea typeface="Cabin"/>
                          <a:cs typeface="Cabin"/>
                          <a:sym typeface="Cabin"/>
                        </a:rPr>
                        <a:t>nformación de hechos de tránsito a partir de los reportes de los oficiales en el lugar. Una vez en hospitales, SSC pierde contacto con el paciente.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68575" marL="68575">
                    <a:lnR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DC9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C932">
                        <a:alpha val="43800"/>
                      </a:srgbClr>
                    </a:solidFill>
                  </a:tcPr>
                </a:tc>
              </a:tr>
              <a:tr h="87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PGJ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bin"/>
                          <a:ea typeface="Cabin"/>
                          <a:cs typeface="Cabin"/>
                          <a:sym typeface="Cabin"/>
                        </a:rPr>
                        <a:t> No reporta hechos, sino carpetas de investigación. Esto quiere decir que la mayoría de sus reportes implican lesiones graves, daños a la propiedad, y homicidios culposos.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68575" marL="68575">
                    <a:lnR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 C5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C932">
                        <a:alpha val="43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Cabin"/>
                          <a:ea typeface="Cabin"/>
                          <a:cs typeface="Cabin"/>
                          <a:sym typeface="Cabin"/>
                        </a:rPr>
                        <a:t>Los registros de la C5 sólo incluyen aquellos que se pueden identificar por las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bin"/>
                          <a:ea typeface="Cabin"/>
                          <a:cs typeface="Cabin"/>
                          <a:sym typeface="Cabin"/>
                        </a:rPr>
                        <a:t>cámaras. El C5 tiene más registros que la SSC.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68575" marL="68575">
                    <a:lnR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C932">
                        <a:alpha val="43800"/>
                      </a:srgbClr>
                    </a:solidFill>
                  </a:tcPr>
                </a:tc>
              </a:tr>
              <a:tr h="46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Hospitalarias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bin"/>
                          <a:ea typeface="Cabin"/>
                          <a:cs typeface="Cabin"/>
                          <a:sym typeface="Cabin"/>
                        </a:rPr>
                        <a:t> Registros hospitalarios reportados por el Observatorio de Lesiones de CONAPRA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68575" marL="68575">
                    <a:lnR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 INEGI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C932">
                        <a:alpha val="43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bin"/>
                          <a:ea typeface="Cabin"/>
                          <a:cs typeface="Cabin"/>
                          <a:sym typeface="Cabin"/>
                        </a:rPr>
                        <a:t> Obtienen sus datos de hechos de tránsito de las Agencias del Ministerio Público o Juzgados Cívicos, por lo cual los datos de INEGI no están georreferenciados.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68575" marL="68575">
                    <a:lnR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C932">
                        <a:alpha val="43800"/>
                      </a:srgbClr>
                    </a:solidFill>
                  </a:tcPr>
                </a:tc>
              </a:tr>
              <a:tr h="64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 AXA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bin"/>
                          <a:ea typeface="Cabin"/>
                          <a:cs typeface="Cabin"/>
                          <a:sym typeface="Cabin"/>
                        </a:rPr>
                        <a:t>Tiene datos georreferenciados para incidentes que involucran vehículos asegurados por AXA.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68575" marL="68575">
                    <a:lnR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Repubikla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C932">
                        <a:alpha val="43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bin"/>
                          <a:ea typeface="Cabin"/>
                          <a:cs typeface="Cabin"/>
                          <a:sym typeface="Cabin"/>
                        </a:rPr>
                        <a:t>Plataforma internacional de colaboración abierta que reporta incidentes viales a partir de reportes en redes sociales. 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68575" marL="68575">
                    <a:lnR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CC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C932">
                        <a:alpha val="438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716989" y="274638"/>
            <a:ext cx="5969700" cy="624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 de apertura de datos de SEMOVI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Publicación del informe trimestral de hechos de tránsito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Cartografía digital única de los sistemas de transporte de la Ciudad de México.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Maqueta digital única de la Ciudad (GTFS estático).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Afluencia diaria de los sistemas de transporte con telepeaje.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Mantenimiento semestral de la cartografía digital del archivo de Rutas y Corredores de transporte concesionado de la Ciudad.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MOVI_template">
  <a:themeElements>
    <a:clrScheme name="SEMOVI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MOVI_template">
  <a:themeElements>
    <a:clrScheme name="SEMOVI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