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8DF3-FC93-484A-ADF7-65B9BFDF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30321-655D-40CF-8A6B-B7F5781A8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8A062-5F6B-4C9A-9A33-40FC2BB0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EB7B-58A6-4CCF-9791-3AEA3C57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A5CB-D72C-4CCD-96BF-7A93C579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D999-8380-4F67-8AA3-00F60E96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FC922-8733-47D0-9A8D-130B63CFC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B5A1-E271-49BC-BB20-6EF9AD27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8B12-7CA7-4B1B-9B0C-936FD55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3E5A-E70C-4819-82C2-FF04AAB8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9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1CFCF-598E-4E6E-B12E-E9308BA67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4D5F7-B5CA-4AB4-834B-F0D3A7AD3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E3740-50F1-4082-8F60-45DC73C7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CBC1-F8BB-4DA9-89DD-66392F31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294F-766E-48AB-9337-71EA1A3E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D3AA-5FDD-4353-836C-3D55CF43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F2F3-6A2C-46B3-B959-BB201E5F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BCEC-F093-42D2-BE79-1755C823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7914-02BF-4334-A522-0D5E662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486F-1EE2-476D-B4BB-4C45B81E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3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AD13-EF5A-448F-9B3C-5CC5126F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834FB-BD37-4341-8553-A3CFE213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31AA-0C8A-4328-90FA-632FFEC8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B532-34DE-4EB6-9305-AA8F7948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02BA-2807-4FA5-9C28-4474BA1C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94D0-D870-474B-8429-E4E4406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53E9-D798-41DC-89A1-91AA71716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2D6FA-55B8-42EA-9471-3715C6CDC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DB1B-1A8E-461D-805B-73447693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F8E0F-BE97-4726-AF74-CF4D77A9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C2C0E-CF3E-43AA-8F1C-250C0D8E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2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7D9D-F714-42FF-B9A0-E4E607DD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DB086-6468-446A-B2BF-FDEA471A0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34793-99E5-4FAA-B931-6491B2FB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78D44-042A-4F9D-B4FB-ED63B1B9B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E71ED-BC2B-447D-99DE-A0798D237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CA031-0B0C-4A6F-BE56-945B3769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CB5D5-E80F-49CB-AE4B-8872B4CD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F9A0F-7AA8-4DE9-B2BB-7096E451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5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1E5B-A32A-468D-AFE6-0CB95988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7AFAB-398B-448A-9C28-B2113E81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21A5-096F-4F72-86CD-BFCB364F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0B9AE-6C3F-4DAD-B8D9-A1AF7F95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4923E-73DB-4100-A545-5A2DBE1B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A257F-0EB4-473D-86A9-41520C33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C101-F4BE-409B-8DFF-FEE0504F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A176-308E-4C4E-8FA7-1BE49915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EA16-D0A0-450E-A43E-7D2C2887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EBC10-F782-4D6A-BA60-9A95DA85F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AFCB9-FFC0-4F43-AEE7-41A19555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B1D61-F37E-4331-B5CD-A1D96DCD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DE001-8325-4721-B37C-DC29917B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1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9F4F-022B-42B4-977B-5F466BDF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963DB-DB98-4246-96B4-19EBB8FE1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25B5-1ABD-492D-A553-E4AFDCBC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ACE0-AD42-435E-A611-8F4A83E9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B201-A082-44A8-B4E6-EB5A0A2B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619B1-A2E5-43B5-BD01-B20578C8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DEA08-ADB7-4CEB-8DCC-1B41C69B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06E8C-217D-4ECF-8F8C-B389E09C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E55A-7B1F-415F-A308-3C6D7E98B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3071-68AA-49A3-9228-5A7A1150142A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45744-FF73-4DAB-8075-CB84992EA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9C76-0353-4EEA-85FF-FE4D0C91A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1AE45-E688-4A76-AFE1-4055D5D3C8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5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BC3A-4639-4840-A86F-D7CAFD70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A6ED8-B086-4F58-A865-D31C69481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64703FE0-7FFC-4DB7-9246-3C010F4DF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12" y="2736491"/>
            <a:ext cx="2494536" cy="20600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5767B-6936-4794-923D-2CDCEBD5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4" y="3203518"/>
            <a:ext cx="1287293" cy="547633"/>
          </a:xfrm>
          <a:prstGeom prst="rect">
            <a:avLst/>
          </a:prstGeom>
        </p:spPr>
      </p:pic>
      <p:pic>
        <p:nvPicPr>
          <p:cNvPr id="9" name="Picture 8" descr="A close up of a computer&#10;&#10;Description automatically generated">
            <a:extLst>
              <a:ext uri="{FF2B5EF4-FFF2-40B4-BE49-F238E27FC236}">
                <a16:creationId xmlns:a16="http://schemas.microsoft.com/office/drawing/2014/main" id="{E1270D64-9F3A-498C-9222-D1C399024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7" y="1475791"/>
            <a:ext cx="12192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D1C9EC-7A50-4961-9F60-280E88118523}"/>
              </a:ext>
            </a:extLst>
          </p:cNvPr>
          <p:cNvSpPr txBox="1"/>
          <p:nvPr/>
        </p:nvSpPr>
        <p:spPr>
          <a:xfrm>
            <a:off x="8834375" y="909011"/>
            <a:ext cx="2889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Service Provider</a:t>
            </a:r>
          </a:p>
          <a:p>
            <a:r>
              <a:rPr lang="de-DE" sz="1200" dirty="0"/>
              <a:t>SAML, </a:t>
            </a:r>
            <a:r>
              <a:rPr lang="de-DE" sz="1200" dirty="0" err="1"/>
              <a:t>OpenId</a:t>
            </a:r>
            <a:r>
              <a:rPr lang="de-DE" sz="1200" dirty="0"/>
              <a:t>, RADIUS, Management, </a:t>
            </a:r>
            <a:r>
              <a:rPr lang="de-DE" sz="1200" dirty="0" err="1"/>
              <a:t>UserPortal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 REST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2C7A9-FAA7-491E-B181-193EF0880746}"/>
              </a:ext>
            </a:extLst>
          </p:cNvPr>
          <p:cNvCxnSpPr>
            <a:cxnSpLocks/>
          </p:cNvCxnSpPr>
          <p:nvPr/>
        </p:nvCxnSpPr>
        <p:spPr>
          <a:xfrm flipH="1">
            <a:off x="7608465" y="2591589"/>
            <a:ext cx="1764246" cy="1771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B46053-33A9-41CF-9084-24451835573D}"/>
              </a:ext>
            </a:extLst>
          </p:cNvPr>
          <p:cNvCxnSpPr>
            <a:cxnSpLocks/>
          </p:cNvCxnSpPr>
          <p:nvPr/>
        </p:nvCxnSpPr>
        <p:spPr>
          <a:xfrm flipH="1" flipV="1">
            <a:off x="2143063" y="3606421"/>
            <a:ext cx="3175557" cy="100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E71C08-7E08-4DF4-99A7-5CA8D6A0C01D}"/>
              </a:ext>
            </a:extLst>
          </p:cNvPr>
          <p:cNvSpPr txBox="1"/>
          <p:nvPr/>
        </p:nvSpPr>
        <p:spPr>
          <a:xfrm>
            <a:off x="2655040" y="3065122"/>
            <a:ext cx="194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Verify</a:t>
            </a:r>
            <a:r>
              <a:rPr lang="de-DE" sz="1400" dirty="0"/>
              <a:t> User </a:t>
            </a:r>
            <a:r>
              <a:rPr lang="de-DE" sz="1400" dirty="0" err="1"/>
              <a:t>Credentials</a:t>
            </a:r>
            <a:r>
              <a:rPr lang="de-DE" sz="1400" dirty="0"/>
              <a:t> (ROPC) </a:t>
            </a:r>
            <a:r>
              <a:rPr lang="de-DE" sz="1400" dirty="0" err="1"/>
              <a:t>with</a:t>
            </a:r>
            <a:r>
              <a:rPr lang="de-DE" sz="1400" dirty="0"/>
              <a:t> OAuth2</a:t>
            </a:r>
            <a:endParaRPr lang="en-US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3DEE1C-70DF-4880-AC9F-59D1860ED13C}"/>
              </a:ext>
            </a:extLst>
          </p:cNvPr>
          <p:cNvSpPr/>
          <p:nvPr/>
        </p:nvSpPr>
        <p:spPr>
          <a:xfrm>
            <a:off x="8327245" y="2717268"/>
            <a:ext cx="343949" cy="3639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6CCE7-5676-437A-92B7-D853D7D611F4}"/>
              </a:ext>
            </a:extLst>
          </p:cNvPr>
          <p:cNvSpPr txBox="1"/>
          <p:nvPr/>
        </p:nvSpPr>
        <p:spPr>
          <a:xfrm>
            <a:off x="7172900" y="2332082"/>
            <a:ext cx="194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Request </a:t>
            </a:r>
            <a:r>
              <a:rPr lang="de-DE" sz="1400" dirty="0" err="1"/>
              <a:t>for</a:t>
            </a:r>
            <a:r>
              <a:rPr lang="de-DE" sz="1400" dirty="0"/>
              <a:t> Authentication</a:t>
            </a:r>
            <a:endParaRPr lang="en-US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869C5D-C90C-4949-B524-B0599D10122B}"/>
              </a:ext>
            </a:extLst>
          </p:cNvPr>
          <p:cNvSpPr/>
          <p:nvPr/>
        </p:nvSpPr>
        <p:spPr>
          <a:xfrm>
            <a:off x="2655040" y="3929487"/>
            <a:ext cx="343949" cy="3639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CE11E4-74B9-4AE8-A232-2C22212D6D72}"/>
              </a:ext>
            </a:extLst>
          </p:cNvPr>
          <p:cNvSpPr txBox="1"/>
          <p:nvPr/>
        </p:nvSpPr>
        <p:spPr>
          <a:xfrm>
            <a:off x="5478602" y="5270722"/>
            <a:ext cx="13947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Do Multi-</a:t>
            </a:r>
            <a:r>
              <a:rPr lang="de-DE" sz="1400" dirty="0" err="1"/>
              <a:t>Factor</a:t>
            </a:r>
            <a:r>
              <a:rPr lang="de-DE" sz="1400" dirty="0"/>
              <a:t> Authentication</a:t>
            </a:r>
            <a:endParaRPr lang="en-US" sz="1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0CAE47F-94E7-4E4B-B8D8-1E3499EAB2C9}"/>
              </a:ext>
            </a:extLst>
          </p:cNvPr>
          <p:cNvSpPr/>
          <p:nvPr/>
        </p:nvSpPr>
        <p:spPr>
          <a:xfrm>
            <a:off x="7018017" y="5330091"/>
            <a:ext cx="343949" cy="3639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BF3C97-2018-4351-8047-68AE7BBBF60C}"/>
              </a:ext>
            </a:extLst>
          </p:cNvPr>
          <p:cNvCxnSpPr>
            <a:cxnSpLocks/>
          </p:cNvCxnSpPr>
          <p:nvPr/>
        </p:nvCxnSpPr>
        <p:spPr>
          <a:xfrm flipV="1">
            <a:off x="7556237" y="2815514"/>
            <a:ext cx="2194482" cy="2293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AFD845-68B9-48B8-B78C-4CE61B41D84C}"/>
              </a:ext>
            </a:extLst>
          </p:cNvPr>
          <p:cNvSpPr txBox="1"/>
          <p:nvPr/>
        </p:nvSpPr>
        <p:spPr>
          <a:xfrm>
            <a:off x="9230257" y="4163010"/>
            <a:ext cx="1416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Response</a:t>
            </a:r>
            <a:endParaRPr lang="en-US" sz="1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367109-6F39-40A0-9BEB-D16C5A7A8DA8}"/>
              </a:ext>
            </a:extLst>
          </p:cNvPr>
          <p:cNvSpPr/>
          <p:nvPr/>
        </p:nvSpPr>
        <p:spPr>
          <a:xfrm>
            <a:off x="8671194" y="4086732"/>
            <a:ext cx="326362" cy="347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45F01C-6CEC-4C25-84FC-DCCB7091477F}"/>
              </a:ext>
            </a:extLst>
          </p:cNvPr>
          <p:cNvSpPr/>
          <p:nvPr/>
        </p:nvSpPr>
        <p:spPr>
          <a:xfrm>
            <a:off x="7000926" y="4484753"/>
            <a:ext cx="343949" cy="3639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6E6AA0-18E3-40D7-B714-744D8F49FB48}"/>
              </a:ext>
            </a:extLst>
          </p:cNvPr>
          <p:cNvSpPr txBox="1"/>
          <p:nvPr/>
        </p:nvSpPr>
        <p:spPr>
          <a:xfrm>
            <a:off x="5472466" y="4487740"/>
            <a:ext cx="14009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Prompt User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Credentials</a:t>
            </a:r>
            <a:endParaRPr lang="en-US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75F438-151D-4A90-9D24-998644D9EE8A}"/>
              </a:ext>
            </a:extLst>
          </p:cNvPr>
          <p:cNvCxnSpPr>
            <a:cxnSpLocks/>
          </p:cNvCxnSpPr>
          <p:nvPr/>
        </p:nvCxnSpPr>
        <p:spPr>
          <a:xfrm>
            <a:off x="1983929" y="4110183"/>
            <a:ext cx="3216423" cy="1209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AF450AF-6361-4453-B92F-F3844F51FC3A}"/>
              </a:ext>
            </a:extLst>
          </p:cNvPr>
          <p:cNvSpPr txBox="1"/>
          <p:nvPr/>
        </p:nvSpPr>
        <p:spPr>
          <a:xfrm>
            <a:off x="1040235" y="528506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Azure - </a:t>
            </a:r>
            <a:r>
              <a:rPr lang="en-GB" dirty="0"/>
              <a:t>Resource Owner Password Credentials 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7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64703FE0-7FFC-4DB7-9246-3C010F4DF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94" y="926213"/>
            <a:ext cx="2494536" cy="20600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5767B-6936-4794-923D-2CDCEBD5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14" y="3165817"/>
            <a:ext cx="1911790" cy="81330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2C7A9-FAA7-491E-B181-193EF0880746}"/>
              </a:ext>
            </a:extLst>
          </p:cNvPr>
          <p:cNvCxnSpPr>
            <a:cxnSpLocks/>
          </p:cNvCxnSpPr>
          <p:nvPr/>
        </p:nvCxnSpPr>
        <p:spPr>
          <a:xfrm flipV="1">
            <a:off x="5452844" y="2432807"/>
            <a:ext cx="2149890" cy="996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3DEE1C-70DF-4880-AC9F-59D1860ED13C}"/>
              </a:ext>
            </a:extLst>
          </p:cNvPr>
          <p:cNvSpPr/>
          <p:nvPr/>
        </p:nvSpPr>
        <p:spPr>
          <a:xfrm>
            <a:off x="3377740" y="1596670"/>
            <a:ext cx="343949" cy="3639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BF3C97-2018-4351-8047-68AE7BBBF60C}"/>
              </a:ext>
            </a:extLst>
          </p:cNvPr>
          <p:cNvCxnSpPr>
            <a:cxnSpLocks/>
          </p:cNvCxnSpPr>
          <p:nvPr/>
        </p:nvCxnSpPr>
        <p:spPr>
          <a:xfrm flipH="1" flipV="1">
            <a:off x="4107651" y="4084500"/>
            <a:ext cx="3025018" cy="2019676"/>
          </a:xfrm>
          <a:prstGeom prst="straightConnector1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AFD845-68B9-48B8-B78C-4CE61B41D84C}"/>
              </a:ext>
            </a:extLst>
          </p:cNvPr>
          <p:cNvSpPr txBox="1"/>
          <p:nvPr/>
        </p:nvSpPr>
        <p:spPr>
          <a:xfrm>
            <a:off x="8555599" y="4278278"/>
            <a:ext cx="141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Verify</a:t>
            </a:r>
            <a:r>
              <a:rPr lang="de-DE" sz="1400" dirty="0" smtClean="0"/>
              <a:t> </a:t>
            </a:r>
            <a:r>
              <a:rPr lang="de-DE" sz="1400" dirty="0"/>
              <a:t>User </a:t>
            </a:r>
            <a:r>
              <a:rPr lang="de-DE" sz="1400" dirty="0" err="1"/>
              <a:t>Credentials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LDAP</a:t>
            </a:r>
            <a:endParaRPr lang="en-US" sz="1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367109-6F39-40A0-9BEB-D16C5A7A8DA8}"/>
              </a:ext>
            </a:extLst>
          </p:cNvPr>
          <p:cNvSpPr/>
          <p:nvPr/>
        </p:nvSpPr>
        <p:spPr>
          <a:xfrm>
            <a:off x="7839081" y="3457712"/>
            <a:ext cx="326362" cy="347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450AF-6361-4453-B92F-F3844F51FC3A}"/>
              </a:ext>
            </a:extLst>
          </p:cNvPr>
          <p:cNvSpPr txBox="1"/>
          <p:nvPr/>
        </p:nvSpPr>
        <p:spPr>
          <a:xfrm>
            <a:off x="1040235" y="528506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Azure – Hybrid </a:t>
            </a:r>
            <a:r>
              <a:rPr lang="en-GB" dirty="0"/>
              <a:t> with Active Directory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AE78B-1C2D-4CE4-A29B-C572671A96A4}"/>
              </a:ext>
            </a:extLst>
          </p:cNvPr>
          <p:cNvSpPr txBox="1"/>
          <p:nvPr/>
        </p:nvSpPr>
        <p:spPr>
          <a:xfrm>
            <a:off x="528506" y="1862356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Office 365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E9AEE-C28C-45AB-9E62-3B582BFD8492}"/>
              </a:ext>
            </a:extLst>
          </p:cNvPr>
          <p:cNvSpPr txBox="1"/>
          <p:nvPr/>
        </p:nvSpPr>
        <p:spPr>
          <a:xfrm>
            <a:off x="528506" y="2630848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3CD01-A7D3-498D-A940-290DA0BB6329}"/>
              </a:ext>
            </a:extLst>
          </p:cNvPr>
          <p:cNvSpPr txBox="1"/>
          <p:nvPr/>
        </p:nvSpPr>
        <p:spPr>
          <a:xfrm>
            <a:off x="528505" y="3387803"/>
            <a:ext cx="19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Skype </a:t>
            </a:r>
            <a:r>
              <a:rPr lang="de-DE" dirty="0" err="1"/>
              <a:t>for</a:t>
            </a:r>
            <a:r>
              <a:rPr lang="de-DE" dirty="0"/>
              <a:t> Business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E95F1-B140-4611-A81B-4F2CD2CABD89}"/>
              </a:ext>
            </a:extLst>
          </p:cNvPr>
          <p:cNvSpPr txBox="1"/>
          <p:nvPr/>
        </p:nvSpPr>
        <p:spPr>
          <a:xfrm>
            <a:off x="528504" y="4253965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Other </a:t>
            </a:r>
            <a:r>
              <a:rPr lang="de-DE" dirty="0" err="1" smtClean="0"/>
              <a:t>Azure</a:t>
            </a:r>
            <a:r>
              <a:rPr lang="de-DE" dirty="0" smtClean="0"/>
              <a:t> </a:t>
            </a:r>
            <a:r>
              <a:rPr lang="de-DE" dirty="0" err="1"/>
              <a:t>Applications</a:t>
            </a:r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4A1F6A8-DD3B-4B57-A6FB-8ADA22C9E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724" y="4930175"/>
            <a:ext cx="1714500" cy="17145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DBF1C3-6AE3-4BE9-AA0B-74113E9B93B0}"/>
              </a:ext>
            </a:extLst>
          </p:cNvPr>
          <p:cNvCxnSpPr>
            <a:cxnSpLocks/>
          </p:cNvCxnSpPr>
          <p:nvPr/>
        </p:nvCxnSpPr>
        <p:spPr>
          <a:xfrm>
            <a:off x="1921286" y="2155971"/>
            <a:ext cx="1328228" cy="1149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7A02D0-A4EB-4353-85D9-26D14F28AC29}"/>
              </a:ext>
            </a:extLst>
          </p:cNvPr>
          <p:cNvCxnSpPr>
            <a:cxnSpLocks/>
          </p:cNvCxnSpPr>
          <p:nvPr/>
        </p:nvCxnSpPr>
        <p:spPr>
          <a:xfrm>
            <a:off x="1543278" y="2899226"/>
            <a:ext cx="1613750" cy="586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2C0D54-A1DB-4D42-A410-C60D9E7ED063}"/>
              </a:ext>
            </a:extLst>
          </p:cNvPr>
          <p:cNvCxnSpPr>
            <a:cxnSpLocks/>
          </p:cNvCxnSpPr>
          <p:nvPr/>
        </p:nvCxnSpPr>
        <p:spPr>
          <a:xfrm flipV="1">
            <a:off x="1881028" y="3721548"/>
            <a:ext cx="1166684" cy="32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F73E71-D74D-4F62-BD76-A7F076A8B18D}"/>
              </a:ext>
            </a:extLst>
          </p:cNvPr>
          <p:cNvCxnSpPr>
            <a:cxnSpLocks/>
          </p:cNvCxnSpPr>
          <p:nvPr/>
        </p:nvCxnSpPr>
        <p:spPr>
          <a:xfrm flipV="1">
            <a:off x="2030602" y="3873096"/>
            <a:ext cx="1109596" cy="622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28712E-0AA2-4BBF-8778-92431FF7E321}"/>
              </a:ext>
            </a:extLst>
          </p:cNvPr>
          <p:cNvSpPr txBox="1"/>
          <p:nvPr/>
        </p:nvSpPr>
        <p:spPr>
          <a:xfrm>
            <a:off x="2107904" y="1527379"/>
            <a:ext cx="194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Request </a:t>
            </a:r>
            <a:r>
              <a:rPr lang="de-DE" sz="1400" dirty="0" err="1"/>
              <a:t>for</a:t>
            </a:r>
            <a:r>
              <a:rPr lang="de-DE" sz="1400" dirty="0"/>
              <a:t> Authentication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4D0F6B-6A26-45C2-ABB0-80C9624FEC05}"/>
              </a:ext>
            </a:extLst>
          </p:cNvPr>
          <p:cNvSpPr txBox="1"/>
          <p:nvPr/>
        </p:nvSpPr>
        <p:spPr>
          <a:xfrm>
            <a:off x="5655679" y="2268814"/>
            <a:ext cx="194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SAML Request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1130A2-3CA5-4895-8561-D8C243753B08}"/>
              </a:ext>
            </a:extLst>
          </p:cNvPr>
          <p:cNvSpPr txBox="1"/>
          <p:nvPr/>
        </p:nvSpPr>
        <p:spPr>
          <a:xfrm>
            <a:off x="7977692" y="2815514"/>
            <a:ext cx="140091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Prompt User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Credentials</a:t>
            </a:r>
            <a:endParaRPr lang="en-US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873493-5BC5-46A7-8F95-C9496C9F6BCC}"/>
              </a:ext>
            </a:extLst>
          </p:cNvPr>
          <p:cNvSpPr/>
          <p:nvPr/>
        </p:nvSpPr>
        <p:spPr>
          <a:xfrm>
            <a:off x="6844807" y="2207259"/>
            <a:ext cx="343949" cy="3693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2ED09DA-D19A-4008-8451-E3A6C0235AD6}"/>
              </a:ext>
            </a:extLst>
          </p:cNvPr>
          <p:cNvCxnSpPr>
            <a:cxnSpLocks/>
          </p:cNvCxnSpPr>
          <p:nvPr/>
        </p:nvCxnSpPr>
        <p:spPr>
          <a:xfrm flipH="1">
            <a:off x="8322281" y="3572468"/>
            <a:ext cx="177247" cy="1686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05E0CDB-FD93-4432-BD92-204FD2079041}"/>
              </a:ext>
            </a:extLst>
          </p:cNvPr>
          <p:cNvSpPr/>
          <p:nvPr/>
        </p:nvSpPr>
        <p:spPr>
          <a:xfrm>
            <a:off x="9967284" y="4439857"/>
            <a:ext cx="326362" cy="347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88ADB9-C5DB-462F-9888-544D912B41F2}"/>
              </a:ext>
            </a:extLst>
          </p:cNvPr>
          <p:cNvCxnSpPr>
            <a:cxnSpLocks/>
          </p:cNvCxnSpPr>
          <p:nvPr/>
        </p:nvCxnSpPr>
        <p:spPr>
          <a:xfrm flipH="1">
            <a:off x="5517142" y="2630848"/>
            <a:ext cx="2321464" cy="1089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83D3091-5A34-4A81-9C25-8804820E3EBC}"/>
              </a:ext>
            </a:extLst>
          </p:cNvPr>
          <p:cNvSpPr/>
          <p:nvPr/>
        </p:nvSpPr>
        <p:spPr>
          <a:xfrm flipH="1">
            <a:off x="6759750" y="3175537"/>
            <a:ext cx="388747" cy="3750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F255E7-41F8-4670-B05B-F7CC1C6354D0}"/>
              </a:ext>
            </a:extLst>
          </p:cNvPr>
          <p:cNvSpPr/>
          <p:nvPr/>
        </p:nvSpPr>
        <p:spPr>
          <a:xfrm>
            <a:off x="5891624" y="3475691"/>
            <a:ext cx="1337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SAML Response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8F9917-21D2-4AC8-8B9E-8013AF47EF63}"/>
              </a:ext>
            </a:extLst>
          </p:cNvPr>
          <p:cNvSpPr/>
          <p:nvPr/>
        </p:nvSpPr>
        <p:spPr>
          <a:xfrm>
            <a:off x="4346989" y="5195432"/>
            <a:ext cx="171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AD-Connect Synchronisation</a:t>
            </a:r>
            <a:endParaRPr lang="en-US" dirty="0"/>
          </a:p>
        </p:txBody>
      </p:sp>
      <p:sp>
        <p:nvSpPr>
          <p:cNvPr id="32" name="TextBox 55">
            <a:extLst>
              <a:ext uri="{FF2B5EF4-FFF2-40B4-BE49-F238E27FC236}">
                <a16:creationId xmlns:a16="http://schemas.microsoft.com/office/drawing/2014/main" id="{337473C0-FF62-4732-B449-00599F4383E6}"/>
              </a:ext>
            </a:extLst>
          </p:cNvPr>
          <p:cNvSpPr txBox="1"/>
          <p:nvPr/>
        </p:nvSpPr>
        <p:spPr>
          <a:xfrm>
            <a:off x="9584887" y="2815514"/>
            <a:ext cx="15690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Confirm</a:t>
            </a:r>
            <a:r>
              <a:rPr lang="de-DE" sz="1400" dirty="0" smtClean="0"/>
              <a:t> </a:t>
            </a:r>
            <a:r>
              <a:rPr lang="de-DE" sz="1400" dirty="0" err="1" smtClean="0"/>
              <a:t>identity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smtClean="0"/>
              <a:t>MFA</a:t>
            </a:r>
            <a:endParaRPr lang="en-US" sz="14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5BA6ACD-BDD5-4A52-9297-95F156EA6CAB}"/>
              </a:ext>
            </a:extLst>
          </p:cNvPr>
          <p:cNvSpPr/>
          <p:nvPr/>
        </p:nvSpPr>
        <p:spPr>
          <a:xfrm>
            <a:off x="10827533" y="2583217"/>
            <a:ext cx="326362" cy="347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421130A2-3CA5-4895-8561-D8C243753B08}"/>
              </a:ext>
            </a:extLst>
          </p:cNvPr>
          <p:cNvSpPr txBox="1"/>
          <p:nvPr/>
        </p:nvSpPr>
        <p:spPr>
          <a:xfrm>
            <a:off x="7863391" y="2994360"/>
            <a:ext cx="15261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Prompt User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Credentials</a:t>
            </a:r>
            <a:endParaRPr lang="en-US" sz="1600" dirty="0"/>
          </a:p>
        </p:txBody>
      </p:sp>
      <p:pic>
        <p:nvPicPr>
          <p:cNvPr id="5" name="Content Placeholder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64703FE0-7FFC-4DB7-9246-3C010F4DF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594" y="926213"/>
            <a:ext cx="2494536" cy="20600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5767B-6936-4794-923D-2CDCEBD5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514" y="3165817"/>
            <a:ext cx="1911790" cy="81330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C2C7A9-FAA7-491E-B181-193EF0880746}"/>
              </a:ext>
            </a:extLst>
          </p:cNvPr>
          <p:cNvCxnSpPr>
            <a:cxnSpLocks/>
          </p:cNvCxnSpPr>
          <p:nvPr/>
        </p:nvCxnSpPr>
        <p:spPr>
          <a:xfrm flipV="1">
            <a:off x="5452844" y="2432807"/>
            <a:ext cx="2149890" cy="996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43DEE1C-70DF-4880-AC9F-59D1860ED13C}"/>
              </a:ext>
            </a:extLst>
          </p:cNvPr>
          <p:cNvSpPr/>
          <p:nvPr/>
        </p:nvSpPr>
        <p:spPr>
          <a:xfrm>
            <a:off x="3377740" y="1596670"/>
            <a:ext cx="343949" cy="3639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AFD845-68B9-48B8-B78C-4CE61B41D84C}"/>
              </a:ext>
            </a:extLst>
          </p:cNvPr>
          <p:cNvSpPr txBox="1"/>
          <p:nvPr/>
        </p:nvSpPr>
        <p:spPr>
          <a:xfrm>
            <a:off x="8626483" y="4070525"/>
            <a:ext cx="1416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Verify</a:t>
            </a:r>
            <a:r>
              <a:rPr lang="de-DE" sz="1400" dirty="0" smtClean="0"/>
              <a:t> </a:t>
            </a:r>
            <a:r>
              <a:rPr lang="de-DE" sz="1400" dirty="0"/>
              <a:t>User </a:t>
            </a:r>
            <a:r>
              <a:rPr lang="de-DE" sz="1400" dirty="0" err="1"/>
              <a:t>Credentials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Database</a:t>
            </a:r>
            <a:endParaRPr lang="en-US" sz="1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9367109-6F39-40A0-9BEB-D16C5A7A8DA8}"/>
              </a:ext>
            </a:extLst>
          </p:cNvPr>
          <p:cNvSpPr/>
          <p:nvPr/>
        </p:nvSpPr>
        <p:spPr>
          <a:xfrm>
            <a:off x="8996014" y="3361886"/>
            <a:ext cx="418346" cy="41407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450AF-6361-4453-B92F-F3844F51FC3A}"/>
              </a:ext>
            </a:extLst>
          </p:cNvPr>
          <p:cNvSpPr txBox="1"/>
          <p:nvPr/>
        </p:nvSpPr>
        <p:spPr>
          <a:xfrm>
            <a:off x="1040235" y="528506"/>
            <a:ext cx="57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dirty="0"/>
              <a:t>Azure </a:t>
            </a:r>
            <a:r>
              <a:rPr lang="en-GB" dirty="0"/>
              <a:t>-</a:t>
            </a:r>
            <a:r>
              <a:rPr lang="en-GB" dirty="0" smtClean="0"/>
              <a:t> </a:t>
            </a:r>
            <a:r>
              <a:rPr lang="en-GB" dirty="0"/>
              <a:t>Server Provider for DoubleClue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AE78B-1C2D-4CE4-A29B-C572671A96A4}"/>
              </a:ext>
            </a:extLst>
          </p:cNvPr>
          <p:cNvSpPr txBox="1"/>
          <p:nvPr/>
        </p:nvSpPr>
        <p:spPr>
          <a:xfrm>
            <a:off x="528506" y="1862356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Office 365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E9AEE-C28C-45AB-9E62-3B582BFD8492}"/>
              </a:ext>
            </a:extLst>
          </p:cNvPr>
          <p:cNvSpPr txBox="1"/>
          <p:nvPr/>
        </p:nvSpPr>
        <p:spPr>
          <a:xfrm>
            <a:off x="528506" y="2630848"/>
            <a:ext cx="130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3CD01-A7D3-498D-A940-290DA0BB6329}"/>
              </a:ext>
            </a:extLst>
          </p:cNvPr>
          <p:cNvSpPr txBox="1"/>
          <p:nvPr/>
        </p:nvSpPr>
        <p:spPr>
          <a:xfrm>
            <a:off x="528505" y="3387803"/>
            <a:ext cx="199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Skype </a:t>
            </a:r>
            <a:r>
              <a:rPr lang="de-DE" dirty="0" err="1"/>
              <a:t>for</a:t>
            </a:r>
            <a:r>
              <a:rPr lang="de-DE" dirty="0"/>
              <a:t> Business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BE95F1-B140-4611-A81B-4F2CD2CABD89}"/>
              </a:ext>
            </a:extLst>
          </p:cNvPr>
          <p:cNvSpPr txBox="1"/>
          <p:nvPr/>
        </p:nvSpPr>
        <p:spPr>
          <a:xfrm>
            <a:off x="528504" y="4253965"/>
            <a:ext cx="182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Other </a:t>
            </a:r>
            <a:r>
              <a:rPr lang="de-DE" dirty="0"/>
              <a:t>Azure </a:t>
            </a:r>
            <a:r>
              <a:rPr lang="de-DE" dirty="0" err="1"/>
              <a:t>Applications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DBF1C3-6AE3-4BE9-AA0B-74113E9B93B0}"/>
              </a:ext>
            </a:extLst>
          </p:cNvPr>
          <p:cNvCxnSpPr>
            <a:cxnSpLocks/>
          </p:cNvCxnSpPr>
          <p:nvPr/>
        </p:nvCxnSpPr>
        <p:spPr>
          <a:xfrm>
            <a:off x="1921286" y="2155971"/>
            <a:ext cx="1328228" cy="11491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7A02D0-A4EB-4353-85D9-26D14F28AC29}"/>
              </a:ext>
            </a:extLst>
          </p:cNvPr>
          <p:cNvCxnSpPr>
            <a:cxnSpLocks/>
          </p:cNvCxnSpPr>
          <p:nvPr/>
        </p:nvCxnSpPr>
        <p:spPr>
          <a:xfrm>
            <a:off x="1543278" y="2899226"/>
            <a:ext cx="1613750" cy="5862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2C0D54-A1DB-4D42-A410-C60D9E7ED063}"/>
              </a:ext>
            </a:extLst>
          </p:cNvPr>
          <p:cNvCxnSpPr>
            <a:cxnSpLocks/>
          </p:cNvCxnSpPr>
          <p:nvPr/>
        </p:nvCxnSpPr>
        <p:spPr>
          <a:xfrm flipV="1">
            <a:off x="1881028" y="3721548"/>
            <a:ext cx="1166684" cy="32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F73E71-D74D-4F62-BD76-A7F076A8B18D}"/>
              </a:ext>
            </a:extLst>
          </p:cNvPr>
          <p:cNvCxnSpPr>
            <a:cxnSpLocks/>
          </p:cNvCxnSpPr>
          <p:nvPr/>
        </p:nvCxnSpPr>
        <p:spPr>
          <a:xfrm flipV="1">
            <a:off x="2030602" y="3873096"/>
            <a:ext cx="1109596" cy="6222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D28712E-0AA2-4BBF-8778-92431FF7E321}"/>
              </a:ext>
            </a:extLst>
          </p:cNvPr>
          <p:cNvSpPr txBox="1"/>
          <p:nvPr/>
        </p:nvSpPr>
        <p:spPr>
          <a:xfrm>
            <a:off x="2107904" y="1527379"/>
            <a:ext cx="1947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Request </a:t>
            </a:r>
            <a:r>
              <a:rPr lang="de-DE" sz="1400" dirty="0" err="1"/>
              <a:t>for</a:t>
            </a:r>
            <a:r>
              <a:rPr lang="de-DE" sz="1400" dirty="0"/>
              <a:t> Authentication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4D0F6B-6A26-45C2-ABB0-80C9624FEC05}"/>
              </a:ext>
            </a:extLst>
          </p:cNvPr>
          <p:cNvSpPr txBox="1"/>
          <p:nvPr/>
        </p:nvSpPr>
        <p:spPr>
          <a:xfrm>
            <a:off x="5655679" y="2268814"/>
            <a:ext cx="194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SAML Request</a:t>
            </a:r>
            <a:endParaRPr lang="en-US" sz="14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873493-5BC5-46A7-8F95-C9496C9F6BCC}"/>
              </a:ext>
            </a:extLst>
          </p:cNvPr>
          <p:cNvSpPr/>
          <p:nvPr/>
        </p:nvSpPr>
        <p:spPr>
          <a:xfrm>
            <a:off x="6844807" y="2207259"/>
            <a:ext cx="343949" cy="3693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05E0CDB-FD93-4432-BD92-204FD2079041}"/>
              </a:ext>
            </a:extLst>
          </p:cNvPr>
          <p:cNvSpPr/>
          <p:nvPr/>
        </p:nvSpPr>
        <p:spPr>
          <a:xfrm>
            <a:off x="9967284" y="4439857"/>
            <a:ext cx="326362" cy="347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7473C0-FF62-4732-B449-00599F4383E6}"/>
              </a:ext>
            </a:extLst>
          </p:cNvPr>
          <p:cNvSpPr txBox="1"/>
          <p:nvPr/>
        </p:nvSpPr>
        <p:spPr>
          <a:xfrm>
            <a:off x="9587411" y="2818681"/>
            <a:ext cx="156900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Confirm</a:t>
            </a:r>
            <a:r>
              <a:rPr lang="de-DE" sz="1400" dirty="0" smtClean="0"/>
              <a:t> </a:t>
            </a:r>
            <a:r>
              <a:rPr lang="de-DE" sz="1400" dirty="0" err="1" smtClean="0"/>
              <a:t>identity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smtClean="0"/>
              <a:t>MFA</a:t>
            </a:r>
            <a:endParaRPr lang="en-US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88ADB9-C5DB-462F-9888-544D912B41F2}"/>
              </a:ext>
            </a:extLst>
          </p:cNvPr>
          <p:cNvCxnSpPr>
            <a:cxnSpLocks/>
          </p:cNvCxnSpPr>
          <p:nvPr/>
        </p:nvCxnSpPr>
        <p:spPr>
          <a:xfrm flipH="1">
            <a:off x="5517142" y="2630848"/>
            <a:ext cx="2321464" cy="1089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5BA6ACD-BDD5-4A52-9297-95F156EA6CAB}"/>
              </a:ext>
            </a:extLst>
          </p:cNvPr>
          <p:cNvSpPr/>
          <p:nvPr/>
        </p:nvSpPr>
        <p:spPr>
          <a:xfrm>
            <a:off x="10929188" y="2899226"/>
            <a:ext cx="326362" cy="34768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3D3091-5A34-4A81-9C25-8804820E3EBC}"/>
              </a:ext>
            </a:extLst>
          </p:cNvPr>
          <p:cNvSpPr/>
          <p:nvPr/>
        </p:nvSpPr>
        <p:spPr>
          <a:xfrm flipH="1">
            <a:off x="6759750" y="3175537"/>
            <a:ext cx="388747" cy="3750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DF255E7-41F8-4670-B05B-F7CC1C6354D0}"/>
              </a:ext>
            </a:extLst>
          </p:cNvPr>
          <p:cNvSpPr/>
          <p:nvPr/>
        </p:nvSpPr>
        <p:spPr>
          <a:xfrm>
            <a:off x="5891624" y="3475691"/>
            <a:ext cx="1337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/>
              <a:t>SAML Response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8F9917-21D2-4AC8-8B9E-8013AF47EF63}"/>
              </a:ext>
            </a:extLst>
          </p:cNvPr>
          <p:cNvSpPr/>
          <p:nvPr/>
        </p:nvSpPr>
        <p:spPr>
          <a:xfrm>
            <a:off x="4775995" y="5731464"/>
            <a:ext cx="24127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DoubleClue-Connect Synchronisation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2A8360-19D7-49F3-928E-9FEBEF01E0D9}"/>
              </a:ext>
            </a:extLst>
          </p:cNvPr>
          <p:cNvCxnSpPr>
            <a:cxnSpLocks/>
          </p:cNvCxnSpPr>
          <p:nvPr/>
        </p:nvCxnSpPr>
        <p:spPr>
          <a:xfrm flipV="1">
            <a:off x="8232395" y="4250223"/>
            <a:ext cx="9549" cy="1410475"/>
          </a:xfrm>
          <a:prstGeom prst="straightConnector1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8C8C09-98BA-42AB-9A6D-C7530C11FE60}"/>
              </a:ext>
            </a:extLst>
          </p:cNvPr>
          <p:cNvCxnSpPr>
            <a:cxnSpLocks/>
          </p:cNvCxnSpPr>
          <p:nvPr/>
        </p:nvCxnSpPr>
        <p:spPr>
          <a:xfrm flipV="1">
            <a:off x="3959604" y="4236692"/>
            <a:ext cx="9549" cy="1410475"/>
          </a:xfrm>
          <a:prstGeom prst="straightConnector1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2E957D-9279-475F-8B0C-B924716CF181}"/>
              </a:ext>
            </a:extLst>
          </p:cNvPr>
          <p:cNvCxnSpPr>
            <a:cxnSpLocks/>
          </p:cNvCxnSpPr>
          <p:nvPr/>
        </p:nvCxnSpPr>
        <p:spPr>
          <a:xfrm flipH="1" flipV="1">
            <a:off x="3959605" y="5647167"/>
            <a:ext cx="4282339" cy="21101"/>
          </a:xfrm>
          <a:prstGeom prst="straightConnector1">
            <a:avLst/>
          </a:prstGeom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4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E639-38DE-496F-B489-3C513E5C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B198-08B1-47FC-B6EE-58007F9F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49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Galea, Emanuel</dc:creator>
  <cp:lastModifiedBy>Baumann, Kerstin</cp:lastModifiedBy>
  <cp:revision>15</cp:revision>
  <dcterms:created xsi:type="dcterms:W3CDTF">2020-05-13T13:08:34Z</dcterms:created>
  <dcterms:modified xsi:type="dcterms:W3CDTF">2020-05-19T09:57:17Z</dcterms:modified>
</cp:coreProperties>
</file>