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oboto Black"/>
      <p:bold r:id="rId41"/>
      <p:boldItalic r:id="rId42"/>
    </p:embeddedFont>
    <p:embeddedFont>
      <p:font typeface="Raleway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Raleway Medium"/>
      <p:regular r:id="rId51"/>
      <p:bold r:id="rId52"/>
      <p:italic r:id="rId53"/>
      <p:boldItalic r:id="rId54"/>
    </p:embeddedFont>
    <p:embeddedFont>
      <p:font typeface="Roboto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Black-boldItalic.fntdata"/><Relationship Id="rId41" Type="http://schemas.openxmlformats.org/officeDocument/2006/relationships/font" Target="fonts/RobotoBlack-bold.fntdata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Medium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RalewayMedium-italic.fntdata"/><Relationship Id="rId52" Type="http://schemas.openxmlformats.org/officeDocument/2006/relationships/font" Target="fonts/RalewayMedium-bold.fntdata"/><Relationship Id="rId11" Type="http://schemas.openxmlformats.org/officeDocument/2006/relationships/slide" Target="slides/slide7.xml"/><Relationship Id="rId55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54" Type="http://schemas.openxmlformats.org/officeDocument/2006/relationships/font" Target="fonts/RalewayMedium-boldItalic.fntdata"/><Relationship Id="rId13" Type="http://schemas.openxmlformats.org/officeDocument/2006/relationships/slide" Target="slides/slide9.xml"/><Relationship Id="rId57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56" Type="http://schemas.openxmlformats.org/officeDocument/2006/relationships/font" Target="fonts/Roboto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oboto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a235967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a235967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03e1142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03e1142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03e1142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03e1142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03e1142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03e1142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03e1142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503e1142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03e1142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503e1142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03e114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503e114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503e114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503e114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03e114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503e114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503e1142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503e114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503e1142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503e1142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ea007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ea007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503e114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503e114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03e114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03e114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03e114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03e114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03e1142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503e1142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503e1142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503e1142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03e1142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03e1142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503e1142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503e1142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503e1142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503e1142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503e1142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503e1142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03e114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503e114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03e11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03e11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503e1142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503e1142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503e1142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503e114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503e1142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503e1142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503e114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503e114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503e1142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503e114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4e1b5ad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4e1b5ad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4e1b5ad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4e1b5ad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03e114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03e114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03e114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503e114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03e114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503e114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503e114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503e114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03e1142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03e1142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03e1142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03e1142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medium.com/@anshulraghav2222/decision-tree-classification-9390d6038ac8" TargetMode="External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24575" y="2355678"/>
            <a:ext cx="40140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Campos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Isabela França</a:t>
            </a:r>
            <a:endParaRPr sz="1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1339625"/>
            <a:ext cx="711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Previsão de Fraude Financeira com Árvore de Decisão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298975" y="3569725"/>
            <a:ext cx="8652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2022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724575" y="3153630"/>
            <a:ext cx="40140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Prof. Dr. </a:t>
            </a:r>
            <a:r>
              <a:rPr lang="en" sz="1400"/>
              <a:t>Cedric Luiz de Carvalho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Amount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quantidade de dinheiro na transação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 o banco de dados está em uma mesma moeda não identificada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valores são números reais não-negativos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NameOrig, NameDest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"nomes" das contas de origem e destino da transação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Inútil </a:t>
            </a:r>
            <a:r>
              <a:rPr lang="en"/>
              <a:t>para a aplicação da IA em dados fora do dataset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74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OldBalance</a:t>
            </a:r>
            <a:r>
              <a:rPr b="1" lang="en"/>
              <a:t>Orig, OldBalanceDest, NewBalanceOrig, NewBalanceDest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Valores nas contas de destino e origem, antes e depois da transação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valores são números reais não-negativos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Redundante</a:t>
            </a:r>
            <a:r>
              <a:rPr lang="en"/>
              <a:t> armazenar os valores antes e depois da transação sabendo o valor da transação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74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IsFraud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 se a transação é fraudulenta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os valores 0 para falso e 1 para verdadeiro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Convertemos de variável inteira para booleana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740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IsFlaggedFraud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 se a transação é suspeita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Regra explícita: </a:t>
            </a:r>
            <a:r>
              <a:rPr b="1" lang="en"/>
              <a:t>amount &gt;= 200000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Redundante</a:t>
            </a:r>
            <a:r>
              <a:rPr lang="en"/>
              <a:t>, depende de amount</a:t>
            </a:r>
            <a:endParaRPr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Final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0" y="1638125"/>
            <a:ext cx="7810351" cy="12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225" y="3393825"/>
            <a:ext cx="3990299" cy="13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/>
          <p:nvPr/>
        </p:nvSpPr>
        <p:spPr>
          <a:xfrm>
            <a:off x="3955075" y="3034325"/>
            <a:ext cx="240600" cy="26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5CA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9425"/>
            <a:ext cx="380100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0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Apenas </a:t>
            </a:r>
            <a:r>
              <a:rPr b="1" lang="en"/>
              <a:t>0,13%</a:t>
            </a:r>
            <a:r>
              <a:rPr lang="en"/>
              <a:t> fraudes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99,87%</a:t>
            </a:r>
            <a:r>
              <a:rPr lang="en"/>
              <a:t> transações não fraudulentas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756" y="1017725"/>
            <a:ext cx="380100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25" y="1017725"/>
            <a:ext cx="38609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875" y="1017725"/>
            <a:ext cx="5369425" cy="34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624850" y="1447025"/>
            <a:ext cx="27852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Transações em duplas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Introdução ao Problema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Dados Utilizados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Análise Exploratória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Funcionamento de uma Árvore de Decisão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Ferramentas Utilizadas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Resultados</a:t>
            </a:r>
            <a:endParaRPr b="1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337" y="1017725"/>
            <a:ext cx="3803326" cy="3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75" y="1100475"/>
            <a:ext cx="3695950" cy="3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175" y="1100475"/>
            <a:ext cx="3695950" cy="350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74" y="1100462"/>
            <a:ext cx="3643225" cy="3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524" y="1100463"/>
            <a:ext cx="3643225" cy="345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25" y="1100475"/>
            <a:ext cx="3643225" cy="345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075" y="1100475"/>
            <a:ext cx="3643225" cy="345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25" y="1100475"/>
            <a:ext cx="3622725" cy="34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350" y="2111100"/>
            <a:ext cx="4137949" cy="230186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>
            <p:ph idx="2" type="body"/>
          </p:nvPr>
        </p:nvSpPr>
        <p:spPr>
          <a:xfrm>
            <a:off x="4832400" y="1181525"/>
            <a:ext cx="38769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Somente 5 contas não vazias receberam transferências fraudulentas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25" y="1100476"/>
            <a:ext cx="3439575" cy="34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826" y="1100475"/>
            <a:ext cx="3439574" cy="34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dos Dados</a:t>
            </a:r>
            <a:endParaRPr/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0950"/>
            <a:ext cx="39719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Relação entre Atributos</a:t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Nenhuma correlação pode ser notada nas transações não fraudulentas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Relação entre Atributos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0950"/>
            <a:ext cx="39719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700" y="1530950"/>
            <a:ext cx="39719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Relação entre Atributos</a:t>
            </a:r>
            <a:endParaRPr/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" y="1099375"/>
            <a:ext cx="4627026" cy="33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375" y="1276250"/>
            <a:ext cx="5021250" cy="36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de uma Árvore de Decisão</a:t>
            </a:r>
            <a:endParaRPr/>
          </a:p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5861375" y="4499650"/>
            <a:ext cx="2611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Árvore de decisão para jogar tênis.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Fonte</a:t>
            </a:r>
            <a:r>
              <a:rPr lang="en" sz="1000"/>
              <a:t>.</a:t>
            </a:r>
            <a:endParaRPr sz="1000"/>
          </a:p>
        </p:txBody>
      </p:sp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175" y="1207982"/>
            <a:ext cx="4369850" cy="329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Utilizadas</a:t>
            </a:r>
            <a:endParaRPr/>
          </a:p>
        </p:txBody>
      </p:sp>
      <p:sp>
        <p:nvSpPr>
          <p:cNvPr id="315" name="Google Shape;31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Basicamente, foram utilizadas as bibliotecas: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Graphviz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28" name="Google Shape;32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dados foram divididos</a:t>
            </a:r>
            <a:r>
              <a:rPr lang="en"/>
              <a:t>, randomicamente,</a:t>
            </a:r>
            <a:r>
              <a:rPr lang="en"/>
              <a:t> em duas partes uma para treinamento e outra para teste.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Onde teste </a:t>
            </a:r>
            <a:r>
              <a:rPr lang="en"/>
              <a:t>corresponde</a:t>
            </a:r>
            <a:r>
              <a:rPr lang="en"/>
              <a:t> a 33%.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Foi obtido uma </a:t>
            </a:r>
            <a:r>
              <a:rPr i="1" lang="en" u="sng"/>
              <a:t>acurácia de 100%</a:t>
            </a:r>
            <a:r>
              <a:rPr lang="en"/>
              <a:t> para o conjunto de </a:t>
            </a:r>
            <a:r>
              <a:rPr i="1" lang="en" u="sng"/>
              <a:t>treinamento</a:t>
            </a:r>
            <a:r>
              <a:rPr lang="en"/>
              <a:t>, o que já é esperando.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Foi obtido uma </a:t>
            </a:r>
            <a:r>
              <a:rPr i="1" lang="en" u="sng"/>
              <a:t>acurácia de 99%</a:t>
            </a:r>
            <a:r>
              <a:rPr lang="en"/>
              <a:t> para o conjunto de </a:t>
            </a:r>
            <a:r>
              <a:rPr i="1" lang="en" u="sng"/>
              <a:t>teste</a:t>
            </a:r>
            <a:r>
              <a:rPr lang="en"/>
              <a:t>.</a:t>
            </a:r>
            <a:endParaRPr/>
          </a:p>
        </p:txBody>
      </p:sp>
      <p:sp>
        <p:nvSpPr>
          <p:cNvPr id="335" name="Google Shape;335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1531975" y="4159200"/>
            <a:ext cx="54687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Caracteristicas importantes para decisão</a:t>
            </a:r>
            <a:endParaRPr sz="1000"/>
          </a:p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25" y="1244125"/>
            <a:ext cx="4585345" cy="28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Curiosidades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1835375" y="4175275"/>
            <a:ext cx="480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Trecho da árvores gerada pelo modelo</a:t>
            </a:r>
            <a:endParaRPr sz="1000"/>
          </a:p>
        </p:txBody>
      </p:sp>
      <p:sp>
        <p:nvSpPr>
          <p:cNvPr id="350" name="Google Shape;3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75" y="1170125"/>
            <a:ext cx="4702984" cy="28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Transações digitais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Era </a:t>
            </a:r>
            <a:r>
              <a:rPr b="1" lang="en"/>
              <a:t>digital</a:t>
            </a:r>
            <a:r>
              <a:rPr lang="en"/>
              <a:t>: pix, cartões virtuais, picpay…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Acesso a transações por </a:t>
            </a:r>
            <a:r>
              <a:rPr b="1" lang="en"/>
              <a:t>informações digitais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Acesso indevido de agentes maliciosos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Fraudes </a:t>
            </a:r>
            <a:r>
              <a:rPr lang="en"/>
              <a:t>causam </a:t>
            </a:r>
            <a:r>
              <a:rPr b="1" lang="en"/>
              <a:t>custo </a:t>
            </a:r>
            <a:r>
              <a:rPr lang="en"/>
              <a:t>a instituições financeiras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Detecção de Fraudes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72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Detecção rápida para barrar fraudes em transações </a:t>
            </a:r>
            <a:r>
              <a:rPr b="1" lang="en"/>
              <a:t>em massa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Manualmente é impossível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Automatização </a:t>
            </a:r>
            <a:r>
              <a:rPr b="1" lang="en"/>
              <a:t>rápida </a:t>
            </a:r>
            <a:r>
              <a:rPr lang="en"/>
              <a:t>e </a:t>
            </a:r>
            <a:r>
              <a:rPr b="1" lang="en"/>
              <a:t>precisa</a:t>
            </a:r>
            <a:r>
              <a:rPr lang="en"/>
              <a:t>: inteligência artificial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 de </a:t>
            </a:r>
            <a:r>
              <a:rPr b="1" lang="en"/>
              <a:t>classificação </a:t>
            </a:r>
            <a:r>
              <a:rPr lang="en"/>
              <a:t>entre “</a:t>
            </a:r>
            <a:r>
              <a:rPr b="1" lang="en"/>
              <a:t>fraude</a:t>
            </a:r>
            <a:r>
              <a:rPr lang="en"/>
              <a:t>” e “</a:t>
            </a:r>
            <a:r>
              <a:rPr b="1" lang="en"/>
              <a:t>não fraude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Técnica: </a:t>
            </a:r>
            <a:r>
              <a:rPr b="1" lang="en"/>
              <a:t>árvore de decisão</a:t>
            </a:r>
            <a:endParaRPr b="1"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Utilizados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PaySim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Obter dados financeiros reais é </a:t>
            </a:r>
            <a:r>
              <a:rPr b="1" lang="en"/>
              <a:t>difícil</a:t>
            </a:r>
            <a:r>
              <a:rPr lang="en"/>
              <a:t> (privacidade)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PaySim</a:t>
            </a:r>
            <a:r>
              <a:rPr lang="en"/>
              <a:t>: </a:t>
            </a:r>
            <a:r>
              <a:rPr b="1" lang="en"/>
              <a:t>24mi</a:t>
            </a:r>
            <a:r>
              <a:rPr lang="en"/>
              <a:t> transações baseados em </a:t>
            </a:r>
            <a:r>
              <a:rPr b="1" lang="en"/>
              <a:t>96mi</a:t>
            </a:r>
            <a:r>
              <a:rPr lang="en"/>
              <a:t> reais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Transações ao longo de </a:t>
            </a:r>
            <a:r>
              <a:rPr b="1" lang="en"/>
              <a:t>31 dias</a:t>
            </a:r>
            <a:r>
              <a:rPr lang="en"/>
              <a:t> (medidas por hora)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Serviço financeiro móvel de uma multinacional na África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Classificação: “</a:t>
            </a:r>
            <a:r>
              <a:rPr b="1" lang="en"/>
              <a:t>fraude</a:t>
            </a:r>
            <a:r>
              <a:rPr lang="en"/>
              <a:t>” e “</a:t>
            </a:r>
            <a:r>
              <a:rPr b="1" lang="en"/>
              <a:t>não fraude</a:t>
            </a:r>
            <a:r>
              <a:rPr lang="en"/>
              <a:t>”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momento (medido num intervalo de uma hora) em que a transação ocorre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valores inteiros entre 1 e 744 (última hora do último dos 31 dias do mês)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tipo da transação, representada pelos seus nomes, que podem ser: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CASH-IN: Depósito de dinheiro físico na conta.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CASH-OUT: Saque de dinheiro físico da conta.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DEBIT: Débito na conta.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PAYMENT: Pagamento com a conta.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TRANSFER: Transferência de uma conta para outra.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