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 Black"/>
      <p:bold r:id="rId40"/>
      <p:boldItalic r:id="rId41"/>
    </p:embeddedFont>
    <p:embeddedFont>
      <p:font typeface="Raleway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Raleway Medium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.fntdata"/><Relationship Id="rId42" Type="http://schemas.openxmlformats.org/officeDocument/2006/relationships/font" Target="fonts/Raleway-regular.fntdata"/><Relationship Id="rId41" Type="http://schemas.openxmlformats.org/officeDocument/2006/relationships/font" Target="fonts/RobotoBlack-boldItalic.fntdata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Medium-bold.fntdata"/><Relationship Id="rId50" Type="http://schemas.openxmlformats.org/officeDocument/2006/relationships/font" Target="fonts/RalewayMedium-regular.fntdata"/><Relationship Id="rId53" Type="http://schemas.openxmlformats.org/officeDocument/2006/relationships/font" Target="fonts/RalewayMedium-boldItalic.fntdata"/><Relationship Id="rId52" Type="http://schemas.openxmlformats.org/officeDocument/2006/relationships/font" Target="fonts/RalewayMedium-italic.fntdata"/><Relationship Id="rId11" Type="http://schemas.openxmlformats.org/officeDocument/2006/relationships/slide" Target="slides/slide7.xml"/><Relationship Id="rId55" Type="http://schemas.openxmlformats.org/officeDocument/2006/relationships/font" Target="fonts/RobotoLight-bold.fntdata"/><Relationship Id="rId10" Type="http://schemas.openxmlformats.org/officeDocument/2006/relationships/slide" Target="slides/slide6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a235967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a235967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8ab576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8ab576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8ab576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8ab576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03e114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03e114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8ab576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8ab576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8ab57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e8ab57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8ab576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e8ab576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8ab57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8ab57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8ab576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e8ab576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8ab576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8ab576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8ab576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8ab576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ea007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ea00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8ab576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e8ab576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8ab576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e8ab576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8ab576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e8ab576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503e114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503e114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9908b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9908b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03e114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03e114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9908b3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d9908b3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d9908b3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d9908b3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9908b3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d9908b3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d9908b3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d9908b3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3e11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03e11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d9908b3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d9908b3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9908b3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d9908b3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d9908b3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d9908b3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9908b3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9908b3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d9908b3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d9908b3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8a743f1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8a743f1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03e114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03e114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03e114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03e114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3e114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3e114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8ab576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e8ab576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8ab576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8ab576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8ab576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8ab576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355678"/>
            <a:ext cx="40140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Campos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Isabela França</a:t>
            </a:r>
            <a:endParaRPr sz="1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339625"/>
            <a:ext cx="711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Previsão de Sobrevivência a Insuficiência Cardíaca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569725"/>
            <a:ext cx="865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2022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724575" y="3153630"/>
            <a:ext cx="4014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Prof. Dr. </a:t>
            </a:r>
            <a:r>
              <a:rPr lang="en" sz="1400"/>
              <a:t>Cedric Luiz de Carvalho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Hospitalares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</a:t>
            </a:r>
            <a:r>
              <a:rPr lang="en"/>
              <a:t>: dias de acompanhamento passados. Valores variam de 4 a 285 dias inteiros.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DEATH_EVENT</a:t>
            </a:r>
            <a:r>
              <a:rPr lang="en"/>
              <a:t>: se o paciente sobreviveu após o período de acompanhamento (representado por 0) ou não (representado por 1).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 Completa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1944799"/>
            <a:ext cx="7927199" cy="2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86" y="1276250"/>
            <a:ext cx="380769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08" y="1322525"/>
            <a:ext cx="38009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77" y="1276242"/>
            <a:ext cx="3801000" cy="382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276242"/>
            <a:ext cx="3801000" cy="382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702" y="1211238"/>
            <a:ext cx="4021376" cy="388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276242"/>
            <a:ext cx="3801000" cy="382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6" y="1177625"/>
            <a:ext cx="483280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213" y="1425250"/>
            <a:ext cx="4758225" cy="40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1276250"/>
            <a:ext cx="39245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95" y="1276250"/>
            <a:ext cx="39634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261" y="1276250"/>
            <a:ext cx="39373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50" y="1314025"/>
            <a:ext cx="3878500" cy="374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650" y="1276250"/>
            <a:ext cx="3881250" cy="378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41" y="1276250"/>
            <a:ext cx="408650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Introdução ao Problema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Dados Utilizados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Análise Exploratória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Funcionamento de uma Rede Bayesiana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Implementação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Resultados</a:t>
            </a:r>
            <a:endParaRPr b="1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14" y="1017725"/>
            <a:ext cx="39955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Distribuições Individuais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1276250"/>
            <a:ext cx="39245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95" y="1276250"/>
            <a:ext cx="39634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Correlações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1110775"/>
            <a:ext cx="4379600" cy="3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5002000" y="1152475"/>
            <a:ext cx="28017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DEATH_EVENT: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ge</a:t>
            </a:r>
            <a:endParaRPr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rgbClr val="FF0000"/>
                </a:solidFill>
              </a:rPr>
              <a:t>jection_fraction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</a:t>
            </a:r>
            <a:r>
              <a:rPr lang="en">
                <a:solidFill>
                  <a:srgbClr val="00FF00"/>
                </a:solidFill>
              </a:rPr>
              <a:t>erum_creatinine</a:t>
            </a:r>
            <a:endParaRPr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>
                <a:solidFill>
                  <a:srgbClr val="FF0000"/>
                </a:solidFill>
              </a:rPr>
              <a:t>ime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FF0000"/>
                </a:solidFill>
              </a:rPr>
              <a:t>time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Redes Bayesianas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Escolhemos Naive Bayes para ser utilizado neste.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</a:t>
            </a:r>
            <a:r>
              <a:rPr lang="en"/>
              <a:t>uma técnica probabilística e pode ser definido a partir da ideia que dado um conjunto de variáveis aleatórias, variáveis de característica, onde os valores do conjunto é conhecido, o teorema quantifica a probabilidade condicional de uma variável aleatória.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termo Naive é devido ao classificador considerar que não há relação entre os objetos dentro da classe.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 algoritmo</a:t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75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/>
              <a:t>Sklearn implementa </a:t>
            </a:r>
            <a:r>
              <a:rPr lang="en"/>
              <a:t>5 tipos de algoritmos para o Naive Bayes, sendo estes: Gaussian, Multinomial, Complement, Bernoulli e Categorical.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Multinomial</a:t>
            </a:r>
            <a:r>
              <a:rPr lang="en"/>
              <a:t>: implementa o algoritmo para dados multinomialmente distribuídos.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Complement</a:t>
            </a:r>
            <a:r>
              <a:rPr lang="en"/>
              <a:t>: é uma adaptação do multinomial que é particularmente adequado para conjuntos de dados desbalanceados. Especificamente, o CNB usa estatísticas do complemento de cada classe para calcular os pesos do modelo.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 algoritmo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Bernoulli</a:t>
            </a:r>
            <a:r>
              <a:rPr lang="en"/>
              <a:t>: adequado para dados distribuídos de acordo com distribuições multivariadas de Bernoulli, ou seja, pode haver vários recursos, mas cada um é assumido como uma variável de valor binário.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Categorical</a:t>
            </a:r>
            <a:r>
              <a:rPr lang="en"/>
              <a:t>: é adequado para classificação com características discretas que são categoricamente distribuídas. As categorias de cada recurso são extraídas de uma distribuição categórica.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Gaussian</a:t>
            </a:r>
            <a:r>
              <a:rPr lang="en"/>
              <a:t>: assume que a probabilidade dos dados é gaussiana.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 algoritmo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Portanto, para implementação, optamos pelo uso do </a:t>
            </a:r>
            <a:r>
              <a:rPr lang="en" u="sng"/>
              <a:t>algoritmo </a:t>
            </a:r>
            <a:r>
              <a:rPr lang="en" u="sng"/>
              <a:t>gaussiano</a:t>
            </a:r>
            <a:r>
              <a:rPr lang="en"/>
              <a:t> por ser baseado em uma distribuição contínua, caracterizado por média e variância. Além de adequado para tarefas de </a:t>
            </a:r>
            <a:r>
              <a:rPr lang="en"/>
              <a:t>classificação</a:t>
            </a:r>
            <a:r>
              <a:rPr lang="en"/>
              <a:t> genéricas.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72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Foram realizados 2 tipos de experimento.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com os dados normalizados e outro não.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Obtivemos melhores resultados com os dados normalizados, considerando a matriz de confusão e cross-validation com k = 10.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Foram realizados testes com outros modelos, para validar a escolha correta, onde foi observado que para os dois tipos, o algoritmo gaussiano foi superior.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489325" y="1152475"/>
            <a:ext cx="72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Não normalizados (Gaussian)</a:t>
            </a:r>
            <a:r>
              <a:rPr lang="en"/>
              <a:t>: </a:t>
            </a:r>
            <a:endParaRPr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Acurácia de 67%, recall de 58%, precision de 71% e F1 de 64%.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Cross-validation: 76%.</a:t>
            </a:r>
            <a:endParaRPr sz="15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Normalizados (Gaussian)</a:t>
            </a:r>
            <a:r>
              <a:rPr lang="en"/>
              <a:t>: </a:t>
            </a:r>
            <a:endParaRPr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acurácia de 78%, recall 78%, precisão de 78% e F1 de 78%.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Cross-validation: 84%.</a:t>
            </a:r>
            <a:endParaRPr sz="15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os outros modelos, a acurácia </a:t>
            </a:r>
            <a:r>
              <a:rPr lang="en"/>
              <a:t>ficou</a:t>
            </a:r>
            <a:r>
              <a:rPr lang="en"/>
              <a:t> abaixo de 60%, quando não balanceados. Já para balanceados, a acurácia ficou entre 65% e 60%, com exceção do Bernoulli que continuou abaixo.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Resultados: Matriz de Confusão Gaussian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39650" y="3966775"/>
            <a:ext cx="361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Normalizados</a:t>
            </a:r>
            <a:endParaRPr/>
          </a:p>
        </p:txBody>
      </p:sp>
      <p:sp>
        <p:nvSpPr>
          <p:cNvPr id="315" name="Google Shape;315;p45"/>
          <p:cNvSpPr txBox="1"/>
          <p:nvPr>
            <p:ph idx="2" type="body"/>
          </p:nvPr>
        </p:nvSpPr>
        <p:spPr>
          <a:xfrm>
            <a:off x="4832400" y="3966775"/>
            <a:ext cx="368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Não normalizados</a:t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75" y="1273050"/>
            <a:ext cx="28765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738" y="1263525"/>
            <a:ext cx="29813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Resultados: Curva ROC AUC</a:t>
            </a:r>
            <a:endParaRPr/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75" y="1458750"/>
            <a:ext cx="36385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Resultados: Curiosidades</a:t>
            </a:r>
            <a:endParaRPr/>
          </a:p>
        </p:txBody>
      </p:sp>
      <p:sp>
        <p:nvSpPr>
          <p:cNvPr id="331" name="Google Shape;33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125"/>
            <a:ext cx="8839198" cy="258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79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Doenças que necessitam de diagnóstico rápido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Doenças cardiovasculares - Insuficiência Cardíaca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17mi óbitos/ano por infarto do miocárdio/insuficiência cardíaca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Otimizar tomada de decisão médica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Previsão estatística com base em exames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Utilizados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7442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Fonte: Machine learning can predict survival of patients with heart failure from serum creatinine and ejection fraction alone (Chicco &amp; Jurman)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299 acompanhamentos de pacientes com insuficiência em 2015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Pessoais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Doenças/Hábitos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Exames de Sangue/ Cardíacos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Hospitalares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Pessoais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age</a:t>
            </a:r>
            <a:r>
              <a:rPr lang="en"/>
              <a:t>: a idade em anos do paciente. Valores variam de 40 a 95 anos inteiros.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sex</a:t>
            </a:r>
            <a:r>
              <a:rPr lang="en"/>
              <a:t>: se o paciente é do sexo feminino (representado por 0) ou masculino (representado por 1).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de Doenças/Hábitos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smoking</a:t>
            </a:r>
            <a:r>
              <a:rPr lang="en"/>
              <a:t>: se o paciente é fumante (representado por 1) ou não (representado por 0).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diabetes</a:t>
            </a:r>
            <a:r>
              <a:rPr lang="en"/>
              <a:t>: se o paciente possui diabetes (representado por 1) ou não (representado por 0).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anaemia</a:t>
            </a:r>
            <a:r>
              <a:rPr lang="en"/>
              <a:t>: se o paciente possui anemia (representado por 1) ou não (representado por 0).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high_blood_pressure</a:t>
            </a:r>
            <a:r>
              <a:rPr lang="en"/>
              <a:t>: se o paciente possui hipertensão (representado por 1) ou não (representado por 0).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708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de Exames de Sangue/Cardíacos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69627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os valores são não negativos e contínuos.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creatinine_phosphokinase</a:t>
            </a:r>
            <a:r>
              <a:rPr lang="en"/>
              <a:t>: concentração da enzima CPK no </a:t>
            </a:r>
            <a:r>
              <a:rPr lang="en"/>
              <a:t>sangue e</a:t>
            </a:r>
            <a:r>
              <a:rPr lang="en"/>
              <a:t>m microgramas/litro.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ejection_fraction</a:t>
            </a:r>
            <a:r>
              <a:rPr lang="en"/>
              <a:t>: porcentagem de quanto do sangue deixa o coração a cada contração.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platelets</a:t>
            </a:r>
            <a:r>
              <a:rPr lang="en"/>
              <a:t>: quantidade de plaquetas no sangue em kiloplaquetas/mililitro.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serum_creatinine</a:t>
            </a:r>
            <a:r>
              <a:rPr lang="en"/>
              <a:t>: concentração de creatinina sérica no sangue em miligramas/decilitro.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serum_sodium</a:t>
            </a:r>
            <a:r>
              <a:rPr lang="en"/>
              <a:t>: concentração de sódio sérico no sangue em miliequivalentes/litro.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