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Black"/>
      <p:bold r:id="rId49"/>
      <p:boldItalic r:id="rId50"/>
    </p:embeddedFont>
    <p:embeddedFont>
      <p:font typeface="Raleway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Raleway Medium"/>
      <p:regular r:id="rId59"/>
      <p:bold r:id="rId60"/>
      <p:italic r:id="rId61"/>
      <p:boldItalic r:id="rId62"/>
    </p:embeddedFont>
    <p:embeddedFont>
      <p:font typeface="Roboto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43BBBC-973E-4305-A874-57BCA35242BD}">
  <a:tblStyle styleId="{9B43BBBC-973E-4305-A874-57BCA3524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Medium-boldItalic.fntdata"/><Relationship Id="rId61" Type="http://schemas.openxmlformats.org/officeDocument/2006/relationships/font" Target="fonts/RalewayMedium-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bold.fntdata"/><Relationship Id="rId63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66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font" Target="fonts/RobotoBlack-boldItalic.fntdata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font" Target="fonts/RalewayMedium-regular.fnt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a235967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a235967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03e114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03e114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03e114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03e114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03e114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03e114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03e1142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03e1142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03e114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03e114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03e114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503e114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03e114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503e114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03e1142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03e114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03e114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503e114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03e1142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503e1142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ea007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ea00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de5314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8de5314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de5314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de5314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8de5314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8de5314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de5314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de5314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503e1142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503e1142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03e114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03e114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03e1142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03e1142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a743f1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a743f1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8a743f1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8a743f1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8a743f12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8a743f12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3e11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03e11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a743f1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8a743f1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8a743f1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8a743f1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8a743f1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8a743f1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a743f1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8a743f1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03e114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503e114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503e114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503e114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03e114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03e114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8a743f12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8a743f12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8a743f12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8a743f12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503e114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503e114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03e114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03e114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4e1b5ad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4e1b5ad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8a743f1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8a743f1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a743f1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a743f1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8a743f1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8a743f1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03e114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03e114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03e114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03e114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03e114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03e114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03e1142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03e1142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03e1142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03e1142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355678"/>
            <a:ext cx="40140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Campos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Isabela França</a:t>
            </a:r>
            <a:endParaRPr sz="1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339625"/>
            <a:ext cx="711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Previsão de Sobrevivência do Paciente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569725"/>
            <a:ext cx="865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2022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724575" y="3153630"/>
            <a:ext cx="4014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Prof. Dr. </a:t>
            </a:r>
            <a:r>
              <a:rPr lang="en" sz="1400"/>
              <a:t>Cedric Luiz de Carvalho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25" y="1285063"/>
            <a:ext cx="59055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1157000"/>
            <a:ext cx="64293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1114750"/>
            <a:ext cx="75152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63" y="1428750"/>
            <a:ext cx="2514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14450"/>
            <a:ext cx="23907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000" y="1427663"/>
            <a:ext cx="2714300" cy="228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1078150"/>
            <a:ext cx="64293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381125"/>
            <a:ext cx="85153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888"/>
            <a:ext cx="85439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183275"/>
            <a:ext cx="64389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25" y="1381125"/>
            <a:ext cx="85439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Introdução ao Problema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Dados Utilizados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Análise Exploratória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Funcionamento de uma Rede Neural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Ferramentas Utilizadas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Resultados</a:t>
            </a:r>
            <a:endParaRPr b="1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468338"/>
            <a:ext cx="85248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75" y="1121975"/>
            <a:ext cx="6429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1125"/>
            <a:ext cx="85344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entre os atributos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50" y="723425"/>
            <a:ext cx="36910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945925" y="2995450"/>
            <a:ext cx="39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Apresentaremos melhor o </a:t>
            </a:r>
            <a:r>
              <a:rPr lang="en"/>
              <a:t>heatmap, a imagem ao lado é apenas para ilustração.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152475"/>
            <a:ext cx="77157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colunas de identificação devem ser excluídas pois não fornecem informação que auxiliará, na tomada de decisão. São elas: </a:t>
            </a:r>
            <a:r>
              <a:rPr i="1" lang="en"/>
              <a:t>encounter_id, patient_id, hospital_id, icu_id.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Outros atributos que não fornecem valor tão descritivo para classificação, são: </a:t>
            </a:r>
            <a:r>
              <a:rPr i="1" lang="en"/>
              <a:t>age, bmi, height, pre_icu_los_days,weight, apache_2_diagnosis, apache_3j_diagnosis, d1_glucose_max, d1_glucose_min, d1_potassium_max e d1_potassium_min</a:t>
            </a:r>
            <a:r>
              <a:rPr lang="en"/>
              <a:t>. Seus valores são muito próximo, para óbitos e não óbitos, e/ou não possuem muita correlação com os demais atributos que fornecem bom resultado para classificação.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das Redes Neurais Artificiais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263" name="Google Shape;263;p38"/>
          <p:cNvSpPr txBox="1"/>
          <p:nvPr>
            <p:ph idx="4294967295" type="body"/>
          </p:nvPr>
        </p:nvSpPr>
        <p:spPr>
          <a:xfrm>
            <a:off x="5461875" y="4358175"/>
            <a:ext cx="3010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Fonte: Katti Faceli - Inteligência artificial: uma abordagem de aprendizado de máquina (2011)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Neurônios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00" y="1085225"/>
            <a:ext cx="65592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Neurônios Artificiais</a:t>
            </a:r>
            <a:endParaRPr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200"/>
            <a:ext cx="7481499" cy="34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de Ativação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25" y="1191350"/>
            <a:ext cx="56903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do Neurônio Artificial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Função de Ativação</a:t>
            </a:r>
            <a:endParaRPr/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</a:t>
            </a:r>
            <a:endParaRPr/>
          </a:p>
        </p:txBody>
      </p:sp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00" y="1092300"/>
            <a:ext cx="65522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Grau de Conectividade</a:t>
            </a:r>
            <a:endParaRPr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0" y="1906625"/>
            <a:ext cx="7881500" cy="27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311" name="Google Shape;311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232050"/>
            <a:ext cx="7651276" cy="3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de uma Rede Neural</a:t>
            </a:r>
            <a:endParaRPr/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de camadas intermediárias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de neurônios em cada camada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Função de ativação dos neurônios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Grau de conectividade da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 backpropagation ou não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Utilizadas</a:t>
            </a:r>
            <a:endParaRPr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Foram utilizadas as bibliotecas: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Itertools</a:t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e Resultados</a:t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Tratamento dos Dados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1152475"/>
            <a:ext cx="76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Coluna Unnamed:83 não apresenta valores -&gt; excluída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Corrigir escrita errada na planilha 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'Undefined diagnoses'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'Undefined Diagnoses'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Excluir colunas inúteis 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'encounter_id'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'patient_id'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'hospital_id'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'icu_id'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Preencher valores nulos com a média/moda do atributo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Converter atributos 'object' (nomes) para inteiros</a:t>
            </a:r>
            <a:endParaRPr/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dos Dados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311700" y="1152475"/>
            <a:ext cx="722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“sobrevive” e “não sobrevive” estão desbalanceadas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Amostra de 10% da classe minoritária e mesma quantidade da outra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Divisão da amostra: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7</a:t>
            </a:r>
            <a:r>
              <a:rPr lang="en"/>
              <a:t>5% da amostra para treino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25% da amostra para teste</a:t>
            </a:r>
            <a:endParaRPr/>
          </a:p>
        </p:txBody>
      </p:sp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11700" y="1152475"/>
            <a:ext cx="71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Limitações técnicas: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Máximo de 3 camadas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Máximo de 30 neurônios por camada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Grau de conectividade: completo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Backpropagation: sim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Função de ativação: sigmoidal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Adaptatividade: Alfa pequeno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 de aprendizagem: ‘adam’ (descida de gradiente)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Testes: variar número de camadas e neurônios.</a:t>
            </a:r>
            <a:endParaRPr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Doenças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Acidentes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Epidemias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65" name="Google Shape;365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3"/>
          <p:cNvSpPr txBox="1"/>
          <p:nvPr>
            <p:ph idx="1" type="body"/>
          </p:nvPr>
        </p:nvSpPr>
        <p:spPr>
          <a:xfrm>
            <a:off x="311700" y="1152475"/>
            <a:ext cx="32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 3 camadas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 a 10 neurônios</a:t>
            </a:r>
            <a:endParaRPr/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380" y="565300"/>
            <a:ext cx="1872220" cy="4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437" y="550025"/>
            <a:ext cx="1737488" cy="4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311700" y="1152475"/>
            <a:ext cx="32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camadas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a 30 neurônios</a:t>
            </a:r>
            <a:endParaRPr/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62" y="374275"/>
            <a:ext cx="2033775" cy="46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200" y="374275"/>
            <a:ext cx="1125175" cy="45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495650" y="2103875"/>
            <a:ext cx="7152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(5, 3, 5) = </a:t>
            </a:r>
            <a:r>
              <a:rPr b="1" lang="en"/>
              <a:t>80% </a:t>
            </a:r>
            <a:r>
              <a:rPr lang="en"/>
              <a:t>de acurácia</a:t>
            </a:r>
            <a:r>
              <a:rPr lang="en"/>
              <a:t>				(13, 15) = </a:t>
            </a:r>
            <a:r>
              <a:rPr b="1" lang="en"/>
              <a:t>79%</a:t>
            </a:r>
            <a:r>
              <a:rPr lang="en"/>
              <a:t> de acurácia</a:t>
            </a:r>
            <a:endParaRPr/>
          </a:p>
        </p:txBody>
      </p:sp>
      <p:sp>
        <p:nvSpPr>
          <p:cNvPr id="383" name="Google Shape;383;p5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Matrizes de Confusão</a:t>
            </a:r>
            <a:endParaRPr/>
          </a:p>
        </p:txBody>
      </p:sp>
      <p:sp>
        <p:nvSpPr>
          <p:cNvPr id="384" name="Google Shape;384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5" name="Google Shape;385;p55"/>
          <p:cNvGraphicFramePr/>
          <p:nvPr/>
        </p:nvGraphicFramePr>
        <p:xfrm>
          <a:off x="311700" y="26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{9B43BBBC-973E-4305-A874-57BCA35242BD}</a:tableStyleId>
              </a:tblPr>
              <a:tblGrid>
                <a:gridCol w="2307750"/>
                <a:gridCol w="514125"/>
                <a:gridCol w="550200"/>
              </a:tblGrid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Previsão \ </a:t>
                      </a:r>
                      <a:r>
                        <a:rPr lang="en"/>
                        <a:t>Resultado real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6" name="Google Shape;386;p55"/>
          <p:cNvGraphicFramePr/>
          <p:nvPr/>
        </p:nvGraphicFramePr>
        <p:xfrm>
          <a:off x="4436775" y="26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{9B43BBBC-973E-4305-A874-57BCA35242BD}</a:tableStyleId>
              </a:tblPr>
              <a:tblGrid>
                <a:gridCol w="2307750"/>
                <a:gridCol w="514125"/>
                <a:gridCol w="550200"/>
              </a:tblGrid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Previsão \ </a:t>
                      </a:r>
                      <a:r>
                        <a:rPr lang="en"/>
                        <a:t>Resultado real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392" name="Google Shape;392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72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probabilidade de sobrevivência de um </a:t>
            </a:r>
            <a:r>
              <a:rPr lang="en"/>
              <a:t>paciente fornece esperança aos familiares;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</a:t>
            </a:r>
            <a:r>
              <a:rPr lang="en"/>
              <a:t>ra os profissionais a análise de </a:t>
            </a:r>
            <a:r>
              <a:rPr lang="en"/>
              <a:t>sobrevivência</a:t>
            </a:r>
            <a:r>
              <a:rPr lang="en"/>
              <a:t> é como um fator de tempo. Quanto tempo até a ocorrência de um evento ou o risco de ocorrência de um evento por unidade de tempo.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Diversos fatores podem influenciar a estabilidade de um paciente. Para o pior dos casos, levando este a óbito.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Utilizados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</a:t>
            </a:r>
            <a:r>
              <a:rPr lang="en"/>
              <a:t>atient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Obter dados de pacientes é </a:t>
            </a:r>
            <a:r>
              <a:rPr b="1" lang="en"/>
              <a:t>difícil</a:t>
            </a:r>
            <a:r>
              <a:rPr lang="en"/>
              <a:t> (privacidade)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Patient</a:t>
            </a:r>
            <a:r>
              <a:rPr lang="en"/>
              <a:t>:</a:t>
            </a:r>
            <a:r>
              <a:rPr lang="en"/>
              <a:t> </a:t>
            </a:r>
            <a:r>
              <a:rPr b="1" lang="en"/>
              <a:t>91713 </a:t>
            </a:r>
            <a:r>
              <a:rPr lang="en"/>
              <a:t>internações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8% dos pacientes tiveram óbitos, equivalente a 7915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Classificação: “</a:t>
            </a:r>
            <a:r>
              <a:rPr b="1" lang="en"/>
              <a:t>óbito</a:t>
            </a:r>
            <a:r>
              <a:rPr lang="en"/>
              <a:t>” e “</a:t>
            </a:r>
            <a:r>
              <a:rPr b="1" lang="en"/>
              <a:t>não </a:t>
            </a:r>
            <a:r>
              <a:rPr b="1" lang="en"/>
              <a:t>óbito</a:t>
            </a:r>
            <a:r>
              <a:rPr lang="en"/>
              <a:t>”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dos dados - Classificação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250" y="1400175"/>
            <a:ext cx="32861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73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Devido a quantidade de atributos, estes podem ser separados em: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identificação, seja do hospital, do paciente ou da unidade de admissão deste;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presença de doenças, como AIDS, Leucemia, Cirrose, etc;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informações sobre pressão, nível de glicose e potássio;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informações descritivas sobre o paciente, como, peso, altura, idade, massa corporal, sexo, etnia, se o mesmo deu entrada para cirurgia, peso;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para escala APACHE e os scores desta;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