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76e28e3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76e28e3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76e28e39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76e28e39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76e28e39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76e28e39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76e28e39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76e28e39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76e28e3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76e28e3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76e28e39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76e28e39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76e28e39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76e28e39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76e28e3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76e28e39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76e28e39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076e28e39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76e28e39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76e28e39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76e28e3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76e28e3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76e28e39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76e28e39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76e28e39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76e28e39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76e28e39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76e28e39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76e28e39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76e28e39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76e28e39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76e28e39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76e28e3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76e28e3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76e28e39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76e28e39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76e28e39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76e28e39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76e28e39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76e28e39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76e28e39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76e28e39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76e28e39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76e28e39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76e28e39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76e28e39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hyperlink" Target="https://worldpopulationreview.com/country-rankings/anime-popularity-by-country" TargetMode="External"/><Relationship Id="rId9" Type="http://schemas.openxmlformats.org/officeDocument/2006/relationships/hyperlink" Target="https://makitweb.com/loading-data-remotely-in-select2-with-ajax/" TargetMode="External"/><Relationship Id="rId5" Type="http://schemas.openxmlformats.org/officeDocument/2006/relationships/hyperlink" Target="https://public.tableau.com/app/profile/sakib.mahmud1560/viz/AnimeAnalyticsthroughStudios/AnimeAnalyticsDashboard" TargetMode="External"/><Relationship Id="rId6" Type="http://schemas.openxmlformats.org/officeDocument/2006/relationships/hyperlink" Target="https://www.kaggle.com/datasets/CooperUnion/anime-recommendations-database/data" TargetMode="External"/><Relationship Id="rId7" Type="http://schemas.openxmlformats.org/officeDocument/2006/relationships/hyperlink" Target="http://git.bootcampcontent.com/boot-camp-consortium-east-coast/DATA-PT-EAST-APRIL-041524/-/tree/main/01-Lesson-Plans/23-Project-4-Week-1/3/BOOOTH_RECOMMENDER_EXAMPLE?ref_type=heads" TargetMode="External"/><Relationship Id="rId8" Type="http://schemas.openxmlformats.org/officeDocument/2006/relationships/hyperlink" Target="https://select2.org/data-sources/aja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3.jpg"/><Relationship Id="rId7"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6.png"/><Relationship Id="rId5" Type="http://schemas.openxmlformats.org/officeDocument/2006/relationships/hyperlink" Target="https://worldpopulationreview.com/country-rankings/anime-popularity-by-count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hyperlink" Target="https://www.kaggle.com/datasets/CooperUnion/anime-recommendations-datab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5.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5000"/>
          </a:blip>
          <a:stretch>
            <a:fillRect/>
          </a:stretch>
        </p:blipFill>
        <p:spPr>
          <a:xfrm>
            <a:off x="0" y="0"/>
            <a:ext cx="9144000" cy="51435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55" name="Google Shape;55;p13"/>
          <p:cNvSpPr txBox="1"/>
          <p:nvPr>
            <p:ph type="title"/>
          </p:nvPr>
        </p:nvSpPr>
        <p:spPr>
          <a:xfrm>
            <a:off x="311700" y="478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latin typeface="Impact"/>
                <a:ea typeface="Impact"/>
                <a:cs typeface="Impact"/>
                <a:sym typeface="Impact"/>
              </a:rPr>
              <a:t>Project 4 - Group 03</a:t>
            </a:r>
            <a:endParaRPr b="1">
              <a:solidFill>
                <a:srgbClr val="000000"/>
              </a:solidFill>
              <a:latin typeface="Impact"/>
              <a:ea typeface="Impact"/>
              <a:cs typeface="Impact"/>
              <a:sym typeface="Impact"/>
            </a:endParaRPr>
          </a:p>
        </p:txBody>
      </p:sp>
      <p:sp>
        <p:nvSpPr>
          <p:cNvPr id="56" name="Google Shape;56;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900">
                <a:solidFill>
                  <a:srgbClr val="FFFF00"/>
                </a:solidFill>
                <a:latin typeface="Impact"/>
                <a:ea typeface="Impact"/>
                <a:cs typeface="Impact"/>
                <a:sym typeface="Impact"/>
              </a:rPr>
              <a:t>Awesome</a:t>
            </a:r>
            <a:r>
              <a:rPr lang="en" sz="4900">
                <a:solidFill>
                  <a:srgbClr val="FFFF00"/>
                </a:solidFill>
                <a:latin typeface="Impact"/>
                <a:ea typeface="Impact"/>
                <a:cs typeface="Impact"/>
                <a:sym typeface="Impact"/>
              </a:rPr>
              <a:t> Anime Answers</a:t>
            </a:r>
            <a:endParaRPr sz="4900">
              <a:solidFill>
                <a:srgbClr val="FFFF00"/>
              </a:solidFill>
              <a:latin typeface="Impact"/>
              <a:ea typeface="Impact"/>
              <a:cs typeface="Impact"/>
              <a:sym typeface="Impact"/>
            </a:endParaRPr>
          </a:p>
          <a:p>
            <a:pPr indent="0" lvl="0" marL="0" rtl="0" algn="ctr">
              <a:spcBef>
                <a:spcPts val="1200"/>
              </a:spcBef>
              <a:spcAft>
                <a:spcPts val="1200"/>
              </a:spcAft>
              <a:buNone/>
            </a:pPr>
            <a:r>
              <a:rPr lang="en" sz="4900">
                <a:solidFill>
                  <a:srgbClr val="FFFF00"/>
                </a:solidFill>
                <a:latin typeface="Impact"/>
                <a:ea typeface="Impact"/>
                <a:cs typeface="Impact"/>
                <a:sym typeface="Impact"/>
              </a:rPr>
              <a:t>Our Anime Recommender </a:t>
            </a:r>
            <a:endParaRPr sz="4900">
              <a:solidFill>
                <a:srgbClr val="FFFF00"/>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mt="25000"/>
          </a:blip>
          <a:stretch>
            <a:fillRect/>
          </a:stretch>
        </p:blipFill>
        <p:spPr>
          <a:xfrm>
            <a:off x="0" y="8"/>
            <a:ext cx="9144000" cy="5194867"/>
          </a:xfrm>
          <a:prstGeom prst="rect">
            <a:avLst/>
          </a:prstGeom>
          <a:noFill/>
          <a:ln>
            <a:noFill/>
          </a:ln>
          <a:effectLst>
            <a:outerShdw blurRad="57150" rotWithShape="0" algn="bl" dir="5400000" dist="19050">
              <a:srgbClr val="000000">
                <a:alpha val="50000"/>
              </a:srgbClr>
            </a:outerShdw>
          </a:effectLst>
        </p:spPr>
      </p:pic>
      <p:sp>
        <p:nvSpPr>
          <p:cNvPr id="146" name="Google Shape;146;p22"/>
          <p:cNvSpPr txBox="1"/>
          <p:nvPr>
            <p:ph type="title"/>
          </p:nvPr>
        </p:nvSpPr>
        <p:spPr>
          <a:xfrm>
            <a:off x="311700" y="1693475"/>
            <a:ext cx="8520600" cy="291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800">
                <a:solidFill>
                  <a:srgbClr val="FFFF00"/>
                </a:solidFill>
                <a:latin typeface="Impact"/>
                <a:ea typeface="Impact"/>
                <a:cs typeface="Impact"/>
                <a:sym typeface="Impact"/>
              </a:rPr>
              <a:t>Live Demo</a:t>
            </a:r>
            <a:endParaRPr sz="5800">
              <a:solidFill>
                <a:srgbClr val="FFFF00"/>
              </a:solidFill>
              <a:latin typeface="Impact"/>
              <a:ea typeface="Impact"/>
              <a:cs typeface="Impact"/>
              <a:sym typeface="Impact"/>
            </a:endParaRPr>
          </a:p>
          <a:p>
            <a:pPr indent="0" lvl="0" marL="0" rtl="0" algn="ctr">
              <a:spcBef>
                <a:spcPts val="0"/>
              </a:spcBef>
              <a:spcAft>
                <a:spcPts val="0"/>
              </a:spcAft>
              <a:buNone/>
            </a:pPr>
            <a:r>
              <a:rPr lang="en" sz="1400"/>
              <a:t>We’ll include a link to website here</a:t>
            </a:r>
            <a:endParaRPr sz="1400"/>
          </a:p>
          <a:p>
            <a:pPr indent="0" lvl="0" marL="0" rtl="0" algn="ctr">
              <a:spcBef>
                <a:spcPts val="0"/>
              </a:spcBef>
              <a:spcAft>
                <a:spcPts val="0"/>
              </a:spcAft>
              <a:buNone/>
            </a:pPr>
            <a:r>
              <a:t/>
            </a:r>
            <a:endParaRPr sz="5800">
              <a:solidFill>
                <a:srgbClr val="FFFF00"/>
              </a:solidFill>
              <a:latin typeface="Impact"/>
              <a:ea typeface="Impact"/>
              <a:cs typeface="Impact"/>
              <a:sym typeface="Impac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41625" y="0"/>
            <a:ext cx="9144000" cy="5143500"/>
          </a:xfrm>
          <a:prstGeom prst="rect">
            <a:avLst/>
          </a:prstGeom>
          <a:noFill/>
          <a:ln>
            <a:noFill/>
          </a:ln>
        </p:spPr>
      </p:pic>
      <p:sp>
        <p:nvSpPr>
          <p:cNvPr id="152" name="Google Shape;152;p23"/>
          <p:cNvSpPr txBox="1"/>
          <p:nvPr>
            <p:ph type="title"/>
          </p:nvPr>
        </p:nvSpPr>
        <p:spPr>
          <a:xfrm>
            <a:off x="311700" y="445025"/>
            <a:ext cx="3741600" cy="1768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SzPct val="48476"/>
              <a:buNone/>
            </a:pPr>
            <a:r>
              <a:rPr lang="en" sz="2042"/>
              <a:t>Conclusions</a:t>
            </a:r>
            <a:endParaRPr sz="2042"/>
          </a:p>
          <a:p>
            <a:pPr indent="457200" lvl="0" marL="0" rtl="0" algn="l">
              <a:spcBef>
                <a:spcPts val="0"/>
              </a:spcBef>
              <a:spcAft>
                <a:spcPts val="0"/>
              </a:spcAft>
              <a:buSzPct val="70714"/>
              <a:buNone/>
            </a:pPr>
            <a:r>
              <a:rPr lang="en" sz="1400"/>
              <a:t>With more than two thirds of the population of the </a:t>
            </a:r>
            <a:r>
              <a:rPr lang="en" sz="1400"/>
              <a:t>United</a:t>
            </a:r>
            <a:r>
              <a:rPr lang="en" sz="1400"/>
              <a:t> States enjoying some kind of anime</a:t>
            </a:r>
            <a:r>
              <a:rPr lang="en" sz="1420"/>
              <a:t>, a </a:t>
            </a:r>
            <a:r>
              <a:rPr lang="en" sz="1420"/>
              <a:t>recommender</a:t>
            </a:r>
            <a:r>
              <a:rPr lang="en" sz="1420"/>
              <a:t> may be a </a:t>
            </a:r>
            <a:r>
              <a:rPr lang="en" sz="1420"/>
              <a:t>useful</a:t>
            </a:r>
            <a:r>
              <a:rPr lang="en" sz="1420"/>
              <a:t> tool for finding new shows and movies to watch amid the wide variety </a:t>
            </a:r>
            <a:r>
              <a:rPr lang="en" sz="1420"/>
              <a:t>available. Hopefully a project like this can take some of the guesswork out of finding new entertainment.</a:t>
            </a:r>
            <a:endParaRPr sz="1420"/>
          </a:p>
        </p:txBody>
      </p:sp>
      <p:sp>
        <p:nvSpPr>
          <p:cNvPr id="153" name="Google Shape;153;p23"/>
          <p:cNvSpPr txBox="1"/>
          <p:nvPr/>
        </p:nvSpPr>
        <p:spPr>
          <a:xfrm>
            <a:off x="4293250" y="445025"/>
            <a:ext cx="4520700" cy="1768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Limitations/Bias</a:t>
            </a:r>
            <a:endParaRPr sz="18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Dataset was last updated 8 years ago, meaning it contained no recent animes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companion rating dataset was too large to use for the scope of the project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Fewer </a:t>
            </a:r>
            <a:r>
              <a:rPr lang="en">
                <a:solidFill>
                  <a:schemeClr val="dk1"/>
                </a:solidFill>
              </a:rPr>
              <a:t>categories</a:t>
            </a:r>
            <a:r>
              <a:rPr lang="en">
                <a:solidFill>
                  <a:schemeClr val="dk1"/>
                </a:solidFill>
              </a:rPr>
              <a:t> (ie: year, studio) than other similar datasets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You must know at least one anime for it to work</a:t>
            </a:r>
            <a:endParaRPr>
              <a:solidFill>
                <a:schemeClr val="dk1"/>
              </a:solidFill>
            </a:endParaRPr>
          </a:p>
        </p:txBody>
      </p:sp>
      <p:sp>
        <p:nvSpPr>
          <p:cNvPr id="154" name="Google Shape;154;p23"/>
          <p:cNvSpPr txBox="1"/>
          <p:nvPr/>
        </p:nvSpPr>
        <p:spPr>
          <a:xfrm>
            <a:off x="998750" y="2638325"/>
            <a:ext cx="7315800" cy="121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Future Work</a:t>
            </a:r>
            <a:endParaRPr sz="18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Further refining of the nearest </a:t>
            </a:r>
            <a:r>
              <a:rPr lang="en">
                <a:solidFill>
                  <a:schemeClr val="dk1"/>
                </a:solidFill>
              </a:rPr>
              <a:t>neighbors</a:t>
            </a:r>
            <a:r>
              <a:rPr lang="en">
                <a:solidFill>
                  <a:schemeClr val="dk1"/>
                </a:solidFill>
              </a:rPr>
              <a:t> to </a:t>
            </a:r>
            <a:r>
              <a:rPr lang="en">
                <a:solidFill>
                  <a:schemeClr val="dk1"/>
                </a:solidFill>
              </a:rPr>
              <a:t>yield</a:t>
            </a:r>
            <a:r>
              <a:rPr lang="en">
                <a:solidFill>
                  <a:schemeClr val="dk1"/>
                </a:solidFill>
              </a:rPr>
              <a:t> stronger results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Added </a:t>
            </a:r>
            <a:r>
              <a:rPr lang="en">
                <a:solidFill>
                  <a:schemeClr val="dk1"/>
                </a:solidFill>
              </a:rPr>
              <a:t>search</a:t>
            </a:r>
            <a:r>
              <a:rPr lang="en">
                <a:solidFill>
                  <a:schemeClr val="dk1"/>
                </a:solidFill>
              </a:rPr>
              <a:t> </a:t>
            </a:r>
            <a:r>
              <a:rPr lang="en">
                <a:solidFill>
                  <a:schemeClr val="dk1"/>
                </a:solidFill>
              </a:rPr>
              <a:t>functionality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Added image results to show cover art of </a:t>
            </a:r>
            <a:r>
              <a:rPr lang="en">
                <a:solidFill>
                  <a:schemeClr val="dk1"/>
                </a:solidFill>
              </a:rPr>
              <a:t>recommended</a:t>
            </a:r>
            <a:r>
              <a:rPr lang="en">
                <a:solidFill>
                  <a:schemeClr val="dk1"/>
                </a:solidFill>
              </a:rPr>
              <a:t> animes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Opptimize the recommender for people who have no experience with anime</a:t>
            </a:r>
            <a:endParaRPr>
              <a:solidFill>
                <a:schemeClr val="dk1"/>
              </a:solidFill>
            </a:endParaRPr>
          </a:p>
          <a:p>
            <a:pPr indent="45720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a:t>
            </a:r>
            <a:r>
              <a:rPr lang="en"/>
              <a:t>Cited</a:t>
            </a:r>
            <a:endParaRPr/>
          </a:p>
        </p:txBody>
      </p:sp>
      <p:sp>
        <p:nvSpPr>
          <p:cNvPr id="161" name="Google Shape;161;p24"/>
          <p:cNvSpPr txBox="1"/>
          <p:nvPr>
            <p:ph idx="1" type="body"/>
          </p:nvPr>
        </p:nvSpPr>
        <p:spPr>
          <a:xfrm>
            <a:off x="311700" y="1152475"/>
            <a:ext cx="8520600" cy="37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u="sng">
                <a:solidFill>
                  <a:schemeClr val="dk1"/>
                </a:solidFill>
                <a:hlinkClick r:id="rId4">
                  <a:extLst>
                    <a:ext uri="{A12FA001-AC4F-418D-AE19-62706E023703}">
                      <ahyp:hlinkClr val="tx"/>
                    </a:ext>
                  </a:extLst>
                </a:hlinkClick>
              </a:rPr>
              <a:t>worldpopulationreview.com/country-rankings/anime-popularity-by-country</a:t>
            </a:r>
            <a:endParaRPr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 sz="1000">
                <a:solidFill>
                  <a:schemeClr val="dk1"/>
                </a:solidFill>
              </a:rPr>
              <a:t>2024 Anime statistics</a:t>
            </a:r>
            <a:endParaRPr sz="1000">
              <a:solidFill>
                <a:schemeClr val="dk1"/>
              </a:solidFill>
            </a:endParaRPr>
          </a:p>
          <a:p>
            <a:pPr indent="0" lvl="0" marL="0" rtl="0" algn="l">
              <a:lnSpc>
                <a:spcPct val="100000"/>
              </a:lnSpc>
              <a:spcBef>
                <a:spcPts val="1200"/>
              </a:spcBef>
              <a:spcAft>
                <a:spcPts val="0"/>
              </a:spcAft>
              <a:buNone/>
            </a:pPr>
            <a:r>
              <a:rPr lang="en" sz="1000" u="sng">
                <a:solidFill>
                  <a:schemeClr val="hlink"/>
                </a:solidFill>
                <a:hlinkClick r:id="rId5"/>
              </a:rPr>
              <a:t>public.tableau.com/app/profile/sakib.mahmud1560/viz/AnimeAnalyticsthroughStudios/AnimeAnalyticsDashboard</a:t>
            </a:r>
            <a:endParaRPr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 sz="1000">
                <a:solidFill>
                  <a:schemeClr val="dk1"/>
                </a:solidFill>
              </a:rPr>
              <a:t>Visualization inspiration</a:t>
            </a:r>
            <a:endParaRPr sz="1000">
              <a:solidFill>
                <a:schemeClr val="dk1"/>
              </a:solidFill>
            </a:endParaRPr>
          </a:p>
          <a:p>
            <a:pPr indent="0" lvl="0" marL="0" rtl="0" algn="l">
              <a:lnSpc>
                <a:spcPct val="100000"/>
              </a:lnSpc>
              <a:spcBef>
                <a:spcPts val="1200"/>
              </a:spcBef>
              <a:spcAft>
                <a:spcPts val="0"/>
              </a:spcAft>
              <a:buNone/>
            </a:pPr>
            <a:r>
              <a:rPr lang="en" sz="1000" u="sng">
                <a:solidFill>
                  <a:schemeClr val="hlink"/>
                </a:solidFill>
                <a:hlinkClick r:id="rId6"/>
              </a:rPr>
              <a:t>www.kaggle.com/datasets/CooperUnion/anime-recommendations-database/data</a:t>
            </a:r>
            <a:endParaRPr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 sz="1000">
                <a:solidFill>
                  <a:schemeClr val="dk1"/>
                </a:solidFill>
              </a:rPr>
              <a:t>Dataset</a:t>
            </a:r>
            <a:endParaRPr sz="1000">
              <a:solidFill>
                <a:schemeClr val="dk1"/>
              </a:solidFill>
            </a:endParaRPr>
          </a:p>
          <a:p>
            <a:pPr indent="0" lvl="0" marL="0" rtl="0" algn="l">
              <a:lnSpc>
                <a:spcPct val="100000"/>
              </a:lnSpc>
              <a:spcBef>
                <a:spcPts val="1200"/>
              </a:spcBef>
              <a:spcAft>
                <a:spcPts val="0"/>
              </a:spcAft>
              <a:buNone/>
            </a:pPr>
            <a:r>
              <a:rPr lang="en" sz="1000" u="sng">
                <a:solidFill>
                  <a:schemeClr val="hlink"/>
                </a:solidFill>
                <a:hlinkClick r:id="rId7"/>
              </a:rPr>
              <a:t>git.bootcampcontent.com/boot-camp-consortium-east-coast/DATA-PT-EAST-APRIL-041524/-/tree/main/01-Lesson-Plans/23-Project-4-Week-1/3/BOOOTH_RECOMMENDER_EXAMPLE?ref_type=heads</a:t>
            </a:r>
            <a:endParaRPr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 sz="1000">
                <a:solidFill>
                  <a:schemeClr val="dk1"/>
                </a:solidFill>
              </a:rPr>
              <a:t>Instructor project example</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uFill>
                  <a:noFill/>
                </a:uFill>
                <a:hlinkClick r:id="rId8">
                  <a:extLst>
                    <a:ext uri="{A12FA001-AC4F-418D-AE19-62706E023703}">
                      <ahyp:hlinkClr val="tx"/>
                    </a:ext>
                  </a:extLst>
                </a:hlinkClick>
              </a:rPr>
              <a:t>select2.org/data-sources/ajax</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rPr>
              <a:t>	</a:t>
            </a:r>
            <a:endParaRPr sz="1000">
              <a:solidFill>
                <a:schemeClr val="dk1"/>
              </a:solidFill>
            </a:endParaRPr>
          </a:p>
          <a:p>
            <a:pPr indent="0" lvl="0" marL="0" rtl="0" algn="l">
              <a:lnSpc>
                <a:spcPct val="100000"/>
              </a:lnSpc>
              <a:spcBef>
                <a:spcPts val="1200"/>
              </a:spcBef>
              <a:spcAft>
                <a:spcPts val="0"/>
              </a:spcAft>
              <a:buNone/>
            </a:pPr>
            <a:r>
              <a:t/>
            </a:r>
            <a:endParaRPr sz="1000">
              <a:solidFill>
                <a:schemeClr val="dk1"/>
              </a:solidFill>
            </a:endParaRPr>
          </a:p>
          <a:p>
            <a:pPr indent="0" lvl="0" marL="0" rtl="0" algn="l">
              <a:lnSpc>
                <a:spcPct val="100000"/>
              </a:lnSpc>
              <a:spcBef>
                <a:spcPts val="1200"/>
              </a:spcBef>
              <a:spcAft>
                <a:spcPts val="1200"/>
              </a:spcAft>
              <a:buNone/>
            </a:pPr>
            <a:r>
              <a:rPr lang="en" sz="1000">
                <a:solidFill>
                  <a:schemeClr val="dk1"/>
                </a:solidFill>
                <a:uFill>
                  <a:noFill/>
                </a:uFill>
                <a:hlinkClick r:id="rId9">
                  <a:extLst>
                    <a:ext uri="{A12FA001-AC4F-418D-AE19-62706E023703}">
                      <ahyp:hlinkClr val="tx"/>
                    </a:ext>
                  </a:extLst>
                </a:hlinkClick>
              </a:rPr>
              <a:t>makitweb.com/loading-data-remotely-in-select2-with-ajax/</a:t>
            </a:r>
            <a:endParaRPr sz="1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5"/>
          <p:cNvPicPr preferRelativeResize="0"/>
          <p:nvPr/>
        </p:nvPicPr>
        <p:blipFill>
          <a:blip r:embed="rId3">
            <a:alphaModFix amt="35000"/>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74" name="Google Shape;174;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5" name="Google Shape;175;p26"/>
          <p:cNvPicPr preferRelativeResize="0"/>
          <p:nvPr/>
        </p:nvPicPr>
        <p:blipFill>
          <a:blip r:embed="rId3">
            <a:alphaModFix amt="25000"/>
          </a:blip>
          <a:stretch>
            <a:fillRect/>
          </a:stretch>
        </p:blipFill>
        <p:spPr>
          <a:xfrm>
            <a:off x="0" y="8"/>
            <a:ext cx="9144000" cy="5194867"/>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a:t>
            </a:r>
            <a:endParaRPr/>
          </a:p>
        </p:txBody>
      </p:sp>
      <p:sp>
        <p:nvSpPr>
          <p:cNvPr id="63" name="Google Shape;63;p14"/>
          <p:cNvSpPr txBox="1"/>
          <p:nvPr>
            <p:ph idx="1" type="body"/>
          </p:nvPr>
        </p:nvSpPr>
        <p:spPr>
          <a:xfrm>
            <a:off x="311700" y="1152475"/>
            <a:ext cx="8520600" cy="114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To use Machine Learning and </a:t>
            </a:r>
            <a:r>
              <a:rPr lang="en">
                <a:solidFill>
                  <a:schemeClr val="dk1"/>
                </a:solidFill>
              </a:rPr>
              <a:t>the K-nearest neighbor algorithm to build a model to read a broad dataset and recommend new animes to users based on their preferences.</a:t>
            </a:r>
            <a:endParaRPr>
              <a:solidFill>
                <a:schemeClr val="dk1"/>
              </a:solidFill>
            </a:endParaRPr>
          </a:p>
        </p:txBody>
      </p:sp>
      <p:sp>
        <p:nvSpPr>
          <p:cNvPr id="64" name="Google Shape;64;p14"/>
          <p:cNvSpPr txBox="1"/>
          <p:nvPr>
            <p:ph type="title"/>
          </p:nvPr>
        </p:nvSpPr>
        <p:spPr>
          <a:xfrm>
            <a:off x="311700" y="214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Team</a:t>
            </a:r>
            <a:endParaRPr/>
          </a:p>
        </p:txBody>
      </p:sp>
      <p:sp>
        <p:nvSpPr>
          <p:cNvPr id="65" name="Google Shape;65;p14"/>
          <p:cNvSpPr txBox="1"/>
          <p:nvPr>
            <p:ph idx="1" type="body"/>
          </p:nvPr>
        </p:nvSpPr>
        <p:spPr>
          <a:xfrm>
            <a:off x="311700" y="2738100"/>
            <a:ext cx="1910400" cy="2155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Daniel Purrier</a:t>
            </a:r>
            <a:endParaRPr>
              <a:solidFill>
                <a:schemeClr val="dk1"/>
              </a:solidFill>
            </a:endParaRPr>
          </a:p>
        </p:txBody>
      </p:sp>
      <p:sp>
        <p:nvSpPr>
          <p:cNvPr id="66" name="Google Shape;66;p14"/>
          <p:cNvSpPr txBox="1"/>
          <p:nvPr/>
        </p:nvSpPr>
        <p:spPr>
          <a:xfrm>
            <a:off x="2421950" y="2738175"/>
            <a:ext cx="1910400" cy="2155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Carlos Ruiz</a:t>
            </a:r>
            <a:endParaRPr sz="1800">
              <a:solidFill>
                <a:schemeClr val="dk1"/>
              </a:solidFill>
            </a:endParaRPr>
          </a:p>
        </p:txBody>
      </p:sp>
      <p:sp>
        <p:nvSpPr>
          <p:cNvPr id="67" name="Google Shape;67;p14"/>
          <p:cNvSpPr txBox="1"/>
          <p:nvPr/>
        </p:nvSpPr>
        <p:spPr>
          <a:xfrm>
            <a:off x="4635800" y="2737950"/>
            <a:ext cx="1956000" cy="218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Steven Madden</a:t>
            </a:r>
            <a:endParaRPr sz="1800">
              <a:solidFill>
                <a:schemeClr val="dk1"/>
              </a:solidFill>
            </a:endParaRPr>
          </a:p>
        </p:txBody>
      </p:sp>
      <p:sp>
        <p:nvSpPr>
          <p:cNvPr id="68" name="Google Shape;68;p14"/>
          <p:cNvSpPr txBox="1"/>
          <p:nvPr/>
        </p:nvSpPr>
        <p:spPr>
          <a:xfrm>
            <a:off x="7016100" y="2713150"/>
            <a:ext cx="1816200" cy="218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Amar Patil</a:t>
            </a:r>
            <a:endParaRPr sz="1800">
              <a:solidFill>
                <a:schemeClr val="dk1"/>
              </a:solidFill>
            </a:endParaRPr>
          </a:p>
        </p:txBody>
      </p:sp>
      <p:pic>
        <p:nvPicPr>
          <p:cNvPr id="69" name="Google Shape;69;p14"/>
          <p:cNvPicPr preferRelativeResize="0"/>
          <p:nvPr/>
        </p:nvPicPr>
        <p:blipFill>
          <a:blip r:embed="rId4">
            <a:alphaModFix/>
          </a:blip>
          <a:stretch>
            <a:fillRect/>
          </a:stretch>
        </p:blipFill>
        <p:spPr>
          <a:xfrm>
            <a:off x="7346725" y="3153175"/>
            <a:ext cx="1154950" cy="1649100"/>
          </a:xfrm>
          <a:prstGeom prst="rect">
            <a:avLst/>
          </a:prstGeom>
          <a:noFill/>
          <a:ln>
            <a:noFill/>
          </a:ln>
        </p:spPr>
      </p:pic>
      <p:pic>
        <p:nvPicPr>
          <p:cNvPr id="70" name="Google Shape;70;p14"/>
          <p:cNvPicPr preferRelativeResize="0"/>
          <p:nvPr/>
        </p:nvPicPr>
        <p:blipFill>
          <a:blip r:embed="rId5">
            <a:alphaModFix/>
          </a:blip>
          <a:stretch>
            <a:fillRect/>
          </a:stretch>
        </p:blipFill>
        <p:spPr>
          <a:xfrm>
            <a:off x="2799675" y="3146475"/>
            <a:ext cx="1154950" cy="1649100"/>
          </a:xfrm>
          <a:prstGeom prst="rect">
            <a:avLst/>
          </a:prstGeom>
          <a:noFill/>
          <a:ln>
            <a:noFill/>
          </a:ln>
        </p:spPr>
      </p:pic>
      <p:pic>
        <p:nvPicPr>
          <p:cNvPr id="71" name="Google Shape;71;p14"/>
          <p:cNvPicPr preferRelativeResize="0"/>
          <p:nvPr/>
        </p:nvPicPr>
        <p:blipFill>
          <a:blip r:embed="rId6">
            <a:alphaModFix/>
          </a:blip>
          <a:stretch>
            <a:fillRect/>
          </a:stretch>
        </p:blipFill>
        <p:spPr>
          <a:xfrm>
            <a:off x="5036325" y="3145550"/>
            <a:ext cx="1154950" cy="1649100"/>
          </a:xfrm>
          <a:prstGeom prst="rect">
            <a:avLst/>
          </a:prstGeom>
          <a:noFill/>
          <a:ln>
            <a:noFill/>
          </a:ln>
        </p:spPr>
      </p:pic>
      <p:pic>
        <p:nvPicPr>
          <p:cNvPr id="72" name="Google Shape;72;p14"/>
          <p:cNvPicPr preferRelativeResize="0"/>
          <p:nvPr/>
        </p:nvPicPr>
        <p:blipFill>
          <a:blip r:embed="rId7">
            <a:alphaModFix/>
          </a:blip>
          <a:stretch>
            <a:fillRect/>
          </a:stretch>
        </p:blipFill>
        <p:spPr>
          <a:xfrm>
            <a:off x="581750" y="3145550"/>
            <a:ext cx="1322968" cy="16491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9" name="Google Shape;22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5" name="Google Shape;23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6" name="Google Shape;23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t>
            </a:r>
            <a:r>
              <a:rPr lang="en"/>
              <a:t>Inspiration</a:t>
            </a:r>
            <a:endParaRPr/>
          </a:p>
        </p:txBody>
      </p:sp>
      <p:sp>
        <p:nvSpPr>
          <p:cNvPr id="79" name="Google Shape;79;p15"/>
          <p:cNvSpPr txBox="1"/>
          <p:nvPr>
            <p:ph idx="1" type="body"/>
          </p:nvPr>
        </p:nvSpPr>
        <p:spPr>
          <a:xfrm>
            <a:off x="311700" y="1152475"/>
            <a:ext cx="4260300" cy="2820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194">
                <a:solidFill>
                  <a:schemeClr val="dk1"/>
                </a:solidFill>
              </a:rPr>
              <a:t>Anime is an incredibly popular form of entertainment. In the U.S. alone, </a:t>
            </a:r>
            <a:r>
              <a:rPr lang="en" sz="6194">
                <a:solidFill>
                  <a:schemeClr val="dk1"/>
                </a:solidFill>
              </a:rPr>
              <a:t>approximately</a:t>
            </a:r>
            <a:r>
              <a:rPr lang="en" sz="6194">
                <a:solidFill>
                  <a:schemeClr val="dk1"/>
                </a:solidFill>
              </a:rPr>
              <a:t> 72% of the population watches some form of anime.* However, with so many choices of titles and genres, it can be overwhelming for someone new to Anime or even an Anime veteran to find new shows and movies they might like. After finding other </a:t>
            </a:r>
            <a:r>
              <a:rPr lang="en" sz="6194">
                <a:solidFill>
                  <a:schemeClr val="dk1"/>
                </a:solidFill>
              </a:rPr>
              <a:t>recommenders</a:t>
            </a:r>
            <a:r>
              <a:rPr lang="en" sz="6194">
                <a:solidFill>
                  <a:schemeClr val="dk1"/>
                </a:solidFill>
              </a:rPr>
              <a:t> and our own team’s enthusiasm for Anime, we thought it would be fun to build our own anime recommender.</a:t>
            </a:r>
            <a:endParaRPr sz="6194">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80" name="Google Shape;80;p15"/>
          <p:cNvPicPr preferRelativeResize="0"/>
          <p:nvPr/>
        </p:nvPicPr>
        <p:blipFill>
          <a:blip r:embed="rId4">
            <a:alphaModFix/>
          </a:blip>
          <a:stretch>
            <a:fillRect/>
          </a:stretch>
        </p:blipFill>
        <p:spPr>
          <a:xfrm>
            <a:off x="4571998" y="867925"/>
            <a:ext cx="4413251" cy="2971501"/>
          </a:xfrm>
          <a:prstGeom prst="rect">
            <a:avLst/>
          </a:prstGeom>
          <a:noFill/>
          <a:ln cap="flat" cmpd="dbl" w="38100">
            <a:solidFill>
              <a:schemeClr val="dk1"/>
            </a:solidFill>
            <a:prstDash val="solid"/>
            <a:round/>
            <a:headEnd len="sm" w="sm" type="none"/>
            <a:tailEnd len="sm" w="sm" type="none"/>
          </a:ln>
        </p:spPr>
      </p:pic>
      <p:sp>
        <p:nvSpPr>
          <p:cNvPr id="81" name="Google Shape;81;p15"/>
          <p:cNvSpPr txBox="1"/>
          <p:nvPr/>
        </p:nvSpPr>
        <p:spPr>
          <a:xfrm>
            <a:off x="275100" y="4108125"/>
            <a:ext cx="8593800" cy="89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*According to a 2024 servy by </a:t>
            </a:r>
            <a:r>
              <a:rPr lang="en" sz="1200" u="sng">
                <a:solidFill>
                  <a:schemeClr val="dk1"/>
                </a:solidFill>
                <a:hlinkClick r:id="rId5">
                  <a:extLst>
                    <a:ext uri="{A12FA001-AC4F-418D-AE19-62706E023703}">
                      <ahyp:hlinkClr val="tx"/>
                    </a:ext>
                  </a:extLst>
                </a:hlinkClick>
              </a:rPr>
              <a:t>https://worldpopulationreview.com/country-rankings/anime-popularity-by-country</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https://public.tableau.com/app/profile/sakib.mahmud1560/viz/AnimeAnalyticsthroughStudios/AnimeAnalyticsDashboard</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87" name="Google Shape;87;p16"/>
          <p:cNvSpPr txBox="1"/>
          <p:nvPr>
            <p:ph type="title"/>
          </p:nvPr>
        </p:nvSpPr>
        <p:spPr>
          <a:xfrm>
            <a:off x="311700" y="178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and cleaning</a:t>
            </a:r>
            <a:endParaRPr/>
          </a:p>
        </p:txBody>
      </p:sp>
      <p:sp>
        <p:nvSpPr>
          <p:cNvPr id="88" name="Google Shape;88;p16"/>
          <p:cNvSpPr txBox="1"/>
          <p:nvPr>
            <p:ph idx="1" type="body"/>
          </p:nvPr>
        </p:nvSpPr>
        <p:spPr>
          <a:xfrm>
            <a:off x="311700" y="751400"/>
            <a:ext cx="8520600" cy="20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We </a:t>
            </a:r>
            <a:r>
              <a:rPr lang="en" sz="1500">
                <a:solidFill>
                  <a:schemeClr val="dk1"/>
                </a:solidFill>
              </a:rPr>
              <a:t>started</a:t>
            </a:r>
            <a:r>
              <a:rPr lang="en" sz="1500">
                <a:solidFill>
                  <a:schemeClr val="dk1"/>
                </a:solidFill>
              </a:rPr>
              <a:t> by </a:t>
            </a:r>
            <a:r>
              <a:rPr lang="en" sz="1500">
                <a:solidFill>
                  <a:schemeClr val="dk1"/>
                </a:solidFill>
              </a:rPr>
              <a:t>choosing</a:t>
            </a:r>
            <a:r>
              <a:rPr lang="en" sz="1500">
                <a:solidFill>
                  <a:schemeClr val="dk1"/>
                </a:solidFill>
              </a:rPr>
              <a:t> our dataset,</a:t>
            </a:r>
            <a:endParaRPr sz="1500">
              <a:solidFill>
                <a:schemeClr val="dk1"/>
              </a:solidFill>
            </a:endParaRPr>
          </a:p>
          <a:p>
            <a:pPr indent="0" lvl="0" marL="0" rtl="0" algn="l">
              <a:spcBef>
                <a:spcPts val="1200"/>
              </a:spcBef>
              <a:spcAft>
                <a:spcPts val="0"/>
              </a:spcAft>
              <a:buNone/>
            </a:pPr>
            <a:r>
              <a:rPr lang="en" sz="1300" u="sng">
                <a:solidFill>
                  <a:schemeClr val="dk1"/>
                </a:solidFill>
                <a:hlinkClick r:id="rId4">
                  <a:extLst>
                    <a:ext uri="{A12FA001-AC4F-418D-AE19-62706E023703}">
                      <ahyp:hlinkClr val="tx"/>
                    </a:ext>
                  </a:extLst>
                </a:hlinkClick>
              </a:rPr>
              <a:t>https://www.kaggle.com/datasets/CooperUnion/anime-recommendations-database</a:t>
            </a:r>
            <a:endParaRPr sz="1300">
              <a:solidFill>
                <a:schemeClr val="dk1"/>
              </a:solidFill>
            </a:endParaRPr>
          </a:p>
          <a:p>
            <a:pPr indent="0" lvl="0" marL="0" rtl="0" algn="l">
              <a:spcBef>
                <a:spcPts val="1200"/>
              </a:spcBef>
              <a:spcAft>
                <a:spcPts val="0"/>
              </a:spcAft>
              <a:buNone/>
            </a:pPr>
            <a:r>
              <a:rPr lang="en" sz="1300">
                <a:solidFill>
                  <a:schemeClr val="dk1"/>
                </a:solidFill>
              </a:rPr>
              <a:t>based on file size, number of rows, and </a:t>
            </a:r>
            <a:r>
              <a:rPr lang="en" sz="1300">
                <a:solidFill>
                  <a:schemeClr val="dk1"/>
                </a:solidFill>
              </a:rPr>
              <a:t>perceived</a:t>
            </a:r>
            <a:r>
              <a:rPr lang="en" sz="1300">
                <a:solidFill>
                  <a:schemeClr val="dk1"/>
                </a:solidFill>
              </a:rPr>
              <a:t> amount of cleaning </a:t>
            </a:r>
            <a:r>
              <a:rPr lang="en" sz="1300">
                <a:solidFill>
                  <a:schemeClr val="dk1"/>
                </a:solidFill>
              </a:rPr>
              <a:t>necessary</a:t>
            </a:r>
            <a:r>
              <a:rPr lang="en" sz="1300">
                <a:solidFill>
                  <a:schemeClr val="dk1"/>
                </a:solidFill>
              </a:rPr>
              <a:t>. We estimated we might only lose around 3.5% of rows when cleaning was done.</a:t>
            </a:r>
            <a:endParaRPr sz="1300">
              <a:solidFill>
                <a:schemeClr val="dk1"/>
              </a:solidFill>
            </a:endParaRPr>
          </a:p>
          <a:p>
            <a:pPr indent="0" lvl="0" marL="0" rtl="0" algn="l">
              <a:spcBef>
                <a:spcPts val="1200"/>
              </a:spcBef>
              <a:spcAft>
                <a:spcPts val="1200"/>
              </a:spcAft>
              <a:buNone/>
            </a:pPr>
            <a:r>
              <a:rPr lang="en" sz="1300">
                <a:solidFill>
                  <a:schemeClr val="dk1"/>
                </a:solidFill>
              </a:rPr>
              <a:t>We started by reading in our dataset looking at its shape and searching for nulls.</a:t>
            </a:r>
            <a:endParaRPr sz="1300">
              <a:solidFill>
                <a:schemeClr val="dk1"/>
              </a:solidFill>
            </a:endParaRPr>
          </a:p>
        </p:txBody>
      </p:sp>
      <p:sp>
        <p:nvSpPr>
          <p:cNvPr id="89" name="Google Shape;89;p16"/>
          <p:cNvSpPr txBox="1"/>
          <p:nvPr/>
        </p:nvSpPr>
        <p:spPr>
          <a:xfrm>
            <a:off x="474350" y="2630000"/>
            <a:ext cx="2230500" cy="2086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00">
                <a:solidFill>
                  <a:schemeClr val="dk1"/>
                </a:solidFill>
              </a:rPr>
              <a:t>Since the impact of dropping null values is less than 1% in genre and type columns, we can drop all rows with null values. We lost another 2.5% when we found </a:t>
            </a:r>
            <a:r>
              <a:rPr lang="en" sz="1200">
                <a:solidFill>
                  <a:schemeClr val="dk1"/>
                </a:solidFill>
              </a:rPr>
              <a:t>entries</a:t>
            </a:r>
            <a:r>
              <a:rPr lang="en" sz="1200">
                <a:solidFill>
                  <a:schemeClr val="dk1"/>
                </a:solidFill>
              </a:rPr>
              <a:t> in the </a:t>
            </a:r>
            <a:r>
              <a:rPr lang="en" sz="1200">
                <a:solidFill>
                  <a:schemeClr val="dk1"/>
                </a:solidFill>
              </a:rPr>
              <a:t>episode</a:t>
            </a:r>
            <a:r>
              <a:rPr lang="en" sz="1200">
                <a:solidFill>
                  <a:schemeClr val="dk1"/>
                </a:solidFill>
              </a:rPr>
              <a:t> column contained non-numeric values.</a:t>
            </a:r>
            <a:endParaRPr sz="1200">
              <a:solidFill>
                <a:schemeClr val="dk1"/>
              </a:solidFill>
            </a:endParaRPr>
          </a:p>
        </p:txBody>
      </p:sp>
      <p:sp>
        <p:nvSpPr>
          <p:cNvPr id="90" name="Google Shape;90;p16"/>
          <p:cNvSpPr/>
          <p:nvPr/>
        </p:nvSpPr>
        <p:spPr>
          <a:xfrm>
            <a:off x="2704850" y="3004550"/>
            <a:ext cx="798900" cy="39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6"/>
          <p:cNvSpPr txBox="1"/>
          <p:nvPr/>
        </p:nvSpPr>
        <p:spPr>
          <a:xfrm>
            <a:off x="3720300" y="2630000"/>
            <a:ext cx="43695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We found some strange symbols in some of the names, so we removed them. Then it was a matter of taking all the unique entries in the genre and type columns and turning them into their own Boolean columns, and then dropping the genre and type columns.</a:t>
            </a:r>
            <a:endParaRPr sz="1200">
              <a:solidFill>
                <a:schemeClr val="dk2"/>
              </a:solidFill>
            </a:endParaRPr>
          </a:p>
        </p:txBody>
      </p:sp>
      <p:sp>
        <p:nvSpPr>
          <p:cNvPr id="92" name="Google Shape;92;p16"/>
          <p:cNvSpPr/>
          <p:nvPr/>
        </p:nvSpPr>
        <p:spPr>
          <a:xfrm rot="5400000">
            <a:off x="5609600" y="3454000"/>
            <a:ext cx="798900" cy="79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6"/>
          <p:cNvSpPr txBox="1"/>
          <p:nvPr/>
        </p:nvSpPr>
        <p:spPr>
          <a:xfrm>
            <a:off x="3171000" y="4194625"/>
            <a:ext cx="5909400" cy="7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Once done, we dropped just a few more columns, when realized several genre columns were of an 18+ plus variety, so we decided to drop them.</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And no Alex, we’re not telling you which ones we dropped.</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00" name="Google Shape;100;p17"/>
          <p:cNvSpPr txBox="1"/>
          <p:nvPr>
            <p:ph idx="1" type="body"/>
          </p:nvPr>
        </p:nvSpPr>
        <p:spPr>
          <a:xfrm>
            <a:off x="311700" y="1152475"/>
            <a:ext cx="8520600" cy="20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Since we are building a recommender we knew we would use k-nearest neighbor. Let’s explain why:</a:t>
            </a:r>
            <a:endParaRPr>
              <a:solidFill>
                <a:schemeClr val="dk1"/>
              </a:solidFill>
            </a:endParaRPr>
          </a:p>
        </p:txBody>
      </p:sp>
      <p:sp>
        <p:nvSpPr>
          <p:cNvPr id="101" name="Google Shape;101;p17"/>
          <p:cNvSpPr txBox="1"/>
          <p:nvPr/>
        </p:nvSpPr>
        <p:spPr>
          <a:xfrm>
            <a:off x="366200" y="1939225"/>
            <a:ext cx="45525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Primary Components of a recommender System </a:t>
            </a:r>
            <a:endParaRPr sz="1600">
              <a:solidFill>
                <a:schemeClr val="dk1"/>
              </a:solidFill>
            </a:endParaRPr>
          </a:p>
        </p:txBody>
      </p:sp>
      <p:sp>
        <p:nvSpPr>
          <p:cNvPr id="102" name="Google Shape;102;p17"/>
          <p:cNvSpPr txBox="1"/>
          <p:nvPr/>
        </p:nvSpPr>
        <p:spPr>
          <a:xfrm>
            <a:off x="865575" y="2238900"/>
            <a:ext cx="7299000" cy="101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dk1"/>
                </a:solidFill>
              </a:rPr>
              <a:t>1.</a:t>
            </a:r>
            <a:r>
              <a:rPr b="1" lang="en" sz="900">
                <a:solidFill>
                  <a:schemeClr val="dk1"/>
                </a:solidFill>
              </a:rPr>
              <a:t>  	</a:t>
            </a:r>
            <a:r>
              <a:rPr b="1" lang="en" sz="1300">
                <a:solidFill>
                  <a:schemeClr val="dk1"/>
                </a:solidFill>
              </a:rPr>
              <a:t>Candidate generation </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In this first state, the system starts from huge dataset  and generates a smaller subset of data. Example in Youtube reduces large amount of videos down to hundreds or thousands. This is first stage of Recommendation. There are two common candidate generation approaches:</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103" name="Google Shape;103;p17"/>
          <p:cNvSpPr txBox="1"/>
          <p:nvPr/>
        </p:nvSpPr>
        <p:spPr>
          <a:xfrm>
            <a:off x="469850" y="3322425"/>
            <a:ext cx="3603900" cy="164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Content-based Filtering</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Uses similarity between items to recommend items similar to what user likes</a:t>
            </a:r>
            <a:endParaRPr sz="1100">
              <a:solidFill>
                <a:schemeClr val="dk1"/>
              </a:solidFill>
            </a:endParaRPr>
          </a:p>
          <a:p>
            <a:pPr indent="0" lvl="0" marL="0" rtl="0" algn="l">
              <a:lnSpc>
                <a:spcPct val="100000"/>
              </a:lnSpc>
              <a:spcBef>
                <a:spcPts val="1200"/>
              </a:spcBef>
              <a:spcAft>
                <a:spcPts val="1200"/>
              </a:spcAft>
              <a:buClr>
                <a:schemeClr val="dk1"/>
              </a:buClr>
              <a:buSzPts val="1100"/>
              <a:buFont typeface="Arial"/>
              <a:buNone/>
            </a:pPr>
            <a:r>
              <a:rPr lang="en" sz="1100">
                <a:solidFill>
                  <a:schemeClr val="dk1"/>
                </a:solidFill>
              </a:rPr>
              <a:t>Ex: if User watches dog videos, then the system can recommend cute animals videos to that user.</a:t>
            </a:r>
            <a:endParaRPr sz="1100">
              <a:solidFill>
                <a:schemeClr val="dk1"/>
              </a:solidFill>
            </a:endParaRPr>
          </a:p>
        </p:txBody>
      </p:sp>
      <p:sp>
        <p:nvSpPr>
          <p:cNvPr id="104" name="Google Shape;104;p17"/>
          <p:cNvSpPr txBox="1"/>
          <p:nvPr/>
        </p:nvSpPr>
        <p:spPr>
          <a:xfrm>
            <a:off x="4455325" y="3322425"/>
            <a:ext cx="3603900" cy="164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Collaborative Filtering</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Recommends items based on the behavior or preferences of similar users.</a:t>
            </a:r>
            <a:endParaRPr sz="1100">
              <a:solidFill>
                <a:schemeClr val="dk1"/>
              </a:solidFill>
            </a:endParaRPr>
          </a:p>
          <a:p>
            <a:pPr indent="0" lvl="0" marL="0" rtl="0" algn="l">
              <a:spcBef>
                <a:spcPts val="1200"/>
              </a:spcBef>
              <a:spcAft>
                <a:spcPts val="0"/>
              </a:spcAft>
              <a:buNone/>
            </a:pPr>
            <a:r>
              <a:rPr lang="en" sz="1100">
                <a:solidFill>
                  <a:schemeClr val="dk1"/>
                </a:solidFill>
              </a:rPr>
              <a:t> Ex: If used A is similar to user B, and user B likes video 1, then it </a:t>
            </a:r>
            <a:r>
              <a:rPr lang="en" sz="1100">
                <a:solidFill>
                  <a:schemeClr val="dk1"/>
                </a:solidFill>
              </a:rPr>
              <a:t>recommends</a:t>
            </a:r>
            <a:r>
              <a:rPr lang="en" sz="1100">
                <a:solidFill>
                  <a:schemeClr val="dk1"/>
                </a:solidFill>
              </a:rPr>
              <a:t> A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0" name="Google Shape;110;p18"/>
          <p:cNvSpPr txBox="1"/>
          <p:nvPr/>
        </p:nvSpPr>
        <p:spPr>
          <a:xfrm>
            <a:off x="582600" y="274650"/>
            <a:ext cx="3354000" cy="136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2.</a:t>
            </a:r>
            <a:r>
              <a:rPr b="1" lang="en" sz="1000">
                <a:solidFill>
                  <a:schemeClr val="dk1"/>
                </a:solidFill>
              </a:rPr>
              <a:t>  	</a:t>
            </a:r>
            <a:r>
              <a:rPr b="1" lang="en">
                <a:solidFill>
                  <a:schemeClr val="dk1"/>
                </a:solidFill>
              </a:rPr>
              <a:t>Scoring</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This model scores and ranks the candidates in order to select the set of items (on the order of 10) to display to the user. This is subset of Candidate generation</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111" name="Google Shape;111;p18"/>
          <p:cNvSpPr txBox="1"/>
          <p:nvPr/>
        </p:nvSpPr>
        <p:spPr>
          <a:xfrm>
            <a:off x="4419500" y="287100"/>
            <a:ext cx="4236300" cy="134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3.</a:t>
            </a:r>
            <a:r>
              <a:rPr b="1" lang="en" sz="1000">
                <a:solidFill>
                  <a:schemeClr val="dk1"/>
                </a:solidFill>
              </a:rPr>
              <a:t>  	</a:t>
            </a:r>
            <a:r>
              <a:rPr b="1" lang="en">
                <a:solidFill>
                  <a:schemeClr val="dk1"/>
                </a:solidFill>
              </a:rPr>
              <a:t>Re-ranking</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This is final ranking which takes into account dislikes or likes of newer content. Re-ranking helps to ensure diversity, freshness and fairness. </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112" name="Google Shape;112;p18"/>
          <p:cNvSpPr txBox="1"/>
          <p:nvPr/>
        </p:nvSpPr>
        <p:spPr>
          <a:xfrm>
            <a:off x="582600" y="1814375"/>
            <a:ext cx="8031600" cy="26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1"/>
                </a:solidFill>
              </a:rPr>
              <a:t>To determine the degree of similarity, most recommendation systems rely on one or more of the following:</a:t>
            </a:r>
            <a:endParaRPr sz="1800">
              <a:solidFill>
                <a:schemeClr val="dk1"/>
              </a:solidFill>
            </a:endParaRPr>
          </a:p>
          <a:p>
            <a:pPr indent="0" lvl="0" marL="0" rtl="0" algn="l">
              <a:lnSpc>
                <a:spcPct val="115000"/>
              </a:lnSpc>
              <a:spcBef>
                <a:spcPts val="1200"/>
              </a:spcBef>
              <a:spcAft>
                <a:spcPts val="0"/>
              </a:spcAft>
              <a:buNone/>
            </a:pPr>
            <a:r>
              <a:rPr b="1" lang="en" sz="1300">
                <a:solidFill>
                  <a:schemeClr val="dk1"/>
                </a:solidFill>
              </a:rPr>
              <a:t>1.</a:t>
            </a:r>
            <a:r>
              <a:rPr b="1" lang="en" sz="900">
                <a:solidFill>
                  <a:schemeClr val="dk1"/>
                </a:solidFill>
              </a:rPr>
              <a:t>      </a:t>
            </a:r>
            <a:r>
              <a:rPr b="1" lang="en" sz="1300">
                <a:solidFill>
                  <a:schemeClr val="dk1"/>
                </a:solidFill>
              </a:rPr>
              <a:t>Manhattan</a:t>
            </a:r>
            <a:endParaRPr b="1" sz="1300">
              <a:solidFill>
                <a:schemeClr val="dk1"/>
              </a:solidFill>
            </a:endParaRPr>
          </a:p>
          <a:p>
            <a:pPr indent="0" lvl="0" marL="457200" rtl="0" algn="l">
              <a:lnSpc>
                <a:spcPct val="115000"/>
              </a:lnSpc>
              <a:spcBef>
                <a:spcPts val="1200"/>
              </a:spcBef>
              <a:spcAft>
                <a:spcPts val="0"/>
              </a:spcAft>
              <a:buNone/>
            </a:pPr>
            <a:r>
              <a:rPr lang="en" sz="1100">
                <a:solidFill>
                  <a:schemeClr val="dk1"/>
                </a:solidFill>
              </a:rPr>
              <a:t>Also, know as city block distance, or taxicab geometry wherein the distance is measured between two data points in Grid-like path. As shown below. Mainly used where high dimensionality in the data.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spcBef>
                <a:spcPts val="1200"/>
              </a:spcBef>
              <a:spcAft>
                <a:spcPts val="0"/>
              </a:spcAft>
              <a:buNone/>
            </a:pPr>
            <a:r>
              <a:t/>
            </a:r>
            <a:endParaRPr sz="1800">
              <a:solidFill>
                <a:schemeClr val="dk2"/>
              </a:solidFill>
            </a:endParaRPr>
          </a:p>
        </p:txBody>
      </p:sp>
      <p:pic>
        <p:nvPicPr>
          <p:cNvPr id="113" name="Google Shape;113;p18"/>
          <p:cNvPicPr preferRelativeResize="0"/>
          <p:nvPr/>
        </p:nvPicPr>
        <p:blipFill>
          <a:blip r:embed="rId4">
            <a:alphaModFix/>
          </a:blip>
          <a:stretch>
            <a:fillRect/>
          </a:stretch>
        </p:blipFill>
        <p:spPr>
          <a:xfrm>
            <a:off x="3761125" y="3472696"/>
            <a:ext cx="1621750" cy="153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9" name="Google Shape;119;p19"/>
          <p:cNvSpPr txBox="1"/>
          <p:nvPr/>
        </p:nvSpPr>
        <p:spPr>
          <a:xfrm>
            <a:off x="466075" y="407850"/>
            <a:ext cx="3878400" cy="432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rPr>
              <a:t>2.</a:t>
            </a:r>
            <a:r>
              <a:rPr b="1" lang="en" sz="900">
                <a:solidFill>
                  <a:schemeClr val="dk1"/>
                </a:solidFill>
              </a:rPr>
              <a:t>      </a:t>
            </a:r>
            <a:r>
              <a:rPr b="1" lang="en" sz="1300">
                <a:solidFill>
                  <a:schemeClr val="dk1"/>
                </a:solidFill>
              </a:rPr>
              <a:t>Euclidean</a:t>
            </a:r>
            <a:endParaRPr b="1" sz="13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This is the shortest distance between 2 data points in the plane. Mainly used for the smaller dimensionality problems.</a:t>
            </a:r>
            <a:endParaRPr sz="1100">
              <a:solidFill>
                <a:schemeClr val="dk1"/>
              </a:solidFill>
            </a:endParaRPr>
          </a:p>
        </p:txBody>
      </p:sp>
      <p:sp>
        <p:nvSpPr>
          <p:cNvPr id="120" name="Google Shape;120;p19"/>
          <p:cNvSpPr txBox="1"/>
          <p:nvPr/>
        </p:nvSpPr>
        <p:spPr>
          <a:xfrm>
            <a:off x="4513550" y="399500"/>
            <a:ext cx="3878400" cy="432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rPr>
              <a:t>3.</a:t>
            </a:r>
            <a:r>
              <a:rPr b="1" lang="en" sz="900">
                <a:solidFill>
                  <a:schemeClr val="dk1"/>
                </a:solidFill>
              </a:rPr>
              <a:t>      </a:t>
            </a:r>
            <a:r>
              <a:rPr b="1" lang="en" sz="1300">
                <a:solidFill>
                  <a:schemeClr val="dk1"/>
                </a:solidFill>
              </a:rPr>
              <a:t>Cosine Distance</a:t>
            </a:r>
            <a:endParaRPr b="1" sz="13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Also known as Cosine Similarity is used to find similarities between two data points. Cosine similarity is given by Cos θ, and cosine distance is 1- Cos θ.  Mainly used in the Collaborative Filtering based recommender systems to offer future recommendations</a:t>
            </a:r>
            <a:endParaRPr sz="1100">
              <a:solidFill>
                <a:schemeClr val="dk1"/>
              </a:solidFill>
            </a:endParaRPr>
          </a:p>
        </p:txBody>
      </p:sp>
      <p:pic>
        <p:nvPicPr>
          <p:cNvPr id="121" name="Google Shape;121;p19"/>
          <p:cNvPicPr preferRelativeResize="0"/>
          <p:nvPr/>
        </p:nvPicPr>
        <p:blipFill>
          <a:blip r:embed="rId4">
            <a:alphaModFix/>
          </a:blip>
          <a:stretch>
            <a:fillRect/>
          </a:stretch>
        </p:blipFill>
        <p:spPr>
          <a:xfrm>
            <a:off x="753200" y="2086102"/>
            <a:ext cx="3304151" cy="1301325"/>
          </a:xfrm>
          <a:prstGeom prst="rect">
            <a:avLst/>
          </a:prstGeom>
          <a:noFill/>
          <a:ln>
            <a:noFill/>
          </a:ln>
        </p:spPr>
      </p:pic>
      <p:pic>
        <p:nvPicPr>
          <p:cNvPr id="122" name="Google Shape;122;p19"/>
          <p:cNvPicPr preferRelativeResize="0"/>
          <p:nvPr/>
        </p:nvPicPr>
        <p:blipFill>
          <a:blip r:embed="rId5">
            <a:alphaModFix/>
          </a:blip>
          <a:stretch>
            <a:fillRect/>
          </a:stretch>
        </p:blipFill>
        <p:spPr>
          <a:xfrm>
            <a:off x="4671550" y="2197675"/>
            <a:ext cx="3562400" cy="190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8" name="Google Shape;128;p20"/>
          <p:cNvSpPr txBox="1"/>
          <p:nvPr/>
        </p:nvSpPr>
        <p:spPr>
          <a:xfrm>
            <a:off x="507700" y="341225"/>
            <a:ext cx="2413500" cy="431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Imported Modules</a:t>
            </a:r>
            <a:endParaRPr b="1" sz="1800">
              <a:solidFill>
                <a:schemeClr val="dk1"/>
              </a:solidFill>
            </a:endParaRPr>
          </a:p>
          <a:p>
            <a:pPr indent="0" lvl="0" marL="0" rtl="0" algn="l">
              <a:spcBef>
                <a:spcPts val="0"/>
              </a:spcBef>
              <a:spcAft>
                <a:spcPts val="0"/>
              </a:spcAft>
              <a:buNone/>
            </a:pPr>
            <a:r>
              <a:rPr lang="en">
                <a:solidFill>
                  <a:schemeClr val="dk1"/>
                </a:solidFill>
              </a:rPr>
              <a:t>Import pandas</a:t>
            </a:r>
            <a:endParaRPr>
              <a:solidFill>
                <a:schemeClr val="dk1"/>
              </a:solidFill>
            </a:endParaRPr>
          </a:p>
          <a:p>
            <a:pPr indent="0" lvl="0" marL="0" rtl="0" algn="l">
              <a:spcBef>
                <a:spcPts val="0"/>
              </a:spcBef>
              <a:spcAft>
                <a:spcPts val="0"/>
              </a:spcAft>
              <a:buNone/>
            </a:pPr>
            <a:r>
              <a:rPr lang="en">
                <a:solidFill>
                  <a:schemeClr val="dk1"/>
                </a:solidFill>
              </a:rPr>
              <a:t>Import numpy</a:t>
            </a:r>
            <a:endParaRPr>
              <a:solidFill>
                <a:schemeClr val="dk1"/>
              </a:solidFill>
            </a:endParaRPr>
          </a:p>
          <a:p>
            <a:pPr indent="0" lvl="0" marL="0" rtl="0" algn="l">
              <a:spcBef>
                <a:spcPts val="0"/>
              </a:spcBef>
              <a:spcAft>
                <a:spcPts val="0"/>
              </a:spcAft>
              <a:buNone/>
            </a:pPr>
            <a:r>
              <a:rPr lang="en">
                <a:solidFill>
                  <a:schemeClr val="dk1"/>
                </a:solidFill>
              </a:rPr>
              <a:t>Import pickle</a:t>
            </a:r>
            <a:endParaRPr>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29" name="Google Shape;129;p20"/>
          <p:cNvSpPr txBox="1"/>
          <p:nvPr/>
        </p:nvSpPr>
        <p:spPr>
          <a:xfrm>
            <a:off x="3420675" y="341225"/>
            <a:ext cx="5226600" cy="431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Pre-Processing</a:t>
            </a:r>
            <a:endParaRPr b="1" sz="180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from sklearn.preprocessing import StandardScaler, OneHotEncoder, OrdinalEncoder</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from sklearn.pipeline import Pipeline</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from sklearn.compose import ColumnTransformer</a:t>
            </a:r>
            <a:endParaRPr>
              <a:solidFill>
                <a:schemeClr val="dk1"/>
              </a:solidFill>
            </a:endParaRPr>
          </a:p>
          <a:p>
            <a:pPr indent="0" lvl="0" marL="0" rtl="0" algn="l">
              <a:lnSpc>
                <a:spcPct val="135714"/>
              </a:lnSpc>
              <a:spcBef>
                <a:spcPts val="0"/>
              </a:spcBef>
              <a:spcAft>
                <a:spcPts val="0"/>
              </a:spcAft>
              <a:buNone/>
            </a:pPr>
            <a:r>
              <a:rPr lang="en">
                <a:solidFill>
                  <a:schemeClr val="dk1"/>
                </a:solidFill>
              </a:rPr>
              <a:t>from sklearn.impute import SimpleImputer</a:t>
            </a:r>
            <a:endParaRPr>
              <a:solidFill>
                <a:schemeClr val="dk1"/>
              </a:solidFill>
            </a:endParaRPr>
          </a:p>
          <a:p>
            <a:pPr indent="0" lvl="0" marL="0" rtl="0" algn="l">
              <a:lnSpc>
                <a:spcPct val="135714"/>
              </a:lnSpc>
              <a:spcBef>
                <a:spcPts val="0"/>
              </a:spcBef>
              <a:spcAft>
                <a:spcPts val="0"/>
              </a:spcAft>
              <a:buNone/>
            </a:pPr>
            <a:r>
              <a:rPr lang="en">
                <a:solidFill>
                  <a:schemeClr val="dk1"/>
                </a:solidFill>
              </a:rPr>
              <a:t>from sklearn.neighbors import NearestNeighbors</a:t>
            </a:r>
            <a:endParaRPr>
              <a:solidFill>
                <a:schemeClr val="dk1"/>
              </a:solidFill>
            </a:endParaRPr>
          </a:p>
          <a:p>
            <a:pPr indent="0" lvl="0" marL="0" rtl="0" algn="l">
              <a:lnSpc>
                <a:spcPct val="135714"/>
              </a:lnSpc>
              <a:spcBef>
                <a:spcPts val="0"/>
              </a:spcBef>
              <a:spcAft>
                <a:spcPts val="0"/>
              </a:spcAft>
              <a:buNone/>
            </a:pPr>
            <a:r>
              <a:t/>
            </a:r>
            <a:endParaRPr sz="1450">
              <a:solidFill>
                <a:schemeClr val="dk1"/>
              </a:solidFill>
            </a:endParaRPr>
          </a:p>
          <a:p>
            <a:pPr indent="0" lvl="0" marL="0" rtl="0" algn="l">
              <a:spcBef>
                <a:spcPts val="0"/>
              </a:spcBef>
              <a:spcAft>
                <a:spcPts val="0"/>
              </a:spcAft>
              <a:buNone/>
            </a:pPr>
            <a:r>
              <a:t/>
            </a:r>
            <a:endParaRPr b="1" sz="1500">
              <a:solidFill>
                <a:schemeClr val="dk1"/>
              </a:solidFill>
            </a:endParaRPr>
          </a:p>
        </p:txBody>
      </p:sp>
      <p:pic>
        <p:nvPicPr>
          <p:cNvPr id="130" name="Google Shape;130;p20"/>
          <p:cNvPicPr preferRelativeResize="0"/>
          <p:nvPr/>
        </p:nvPicPr>
        <p:blipFill>
          <a:blip r:embed="rId4">
            <a:alphaModFix/>
          </a:blip>
          <a:stretch>
            <a:fillRect/>
          </a:stretch>
        </p:blipFill>
        <p:spPr>
          <a:xfrm>
            <a:off x="1052763" y="1764475"/>
            <a:ext cx="1323374" cy="1323374"/>
          </a:xfrm>
          <a:prstGeom prst="rect">
            <a:avLst/>
          </a:prstGeom>
          <a:noFill/>
          <a:ln cap="flat" cmpd="sng" w="9525">
            <a:solidFill>
              <a:schemeClr val="dk2"/>
            </a:solidFill>
            <a:prstDash val="solid"/>
            <a:round/>
            <a:headEnd len="sm" w="sm" type="none"/>
            <a:tailEnd len="sm" w="sm" type="none"/>
          </a:ln>
        </p:spPr>
      </p:pic>
      <p:pic>
        <p:nvPicPr>
          <p:cNvPr id="131" name="Google Shape;131;p20"/>
          <p:cNvPicPr preferRelativeResize="0"/>
          <p:nvPr/>
        </p:nvPicPr>
        <p:blipFill>
          <a:blip r:embed="rId5">
            <a:alphaModFix/>
          </a:blip>
          <a:stretch>
            <a:fillRect/>
          </a:stretch>
        </p:blipFill>
        <p:spPr>
          <a:xfrm>
            <a:off x="570075" y="3495625"/>
            <a:ext cx="2288750" cy="915500"/>
          </a:xfrm>
          <a:prstGeom prst="rect">
            <a:avLst/>
          </a:prstGeom>
          <a:noFill/>
          <a:ln cap="flat" cmpd="sng" w="9525">
            <a:solidFill>
              <a:schemeClr val="dk2"/>
            </a:solidFill>
            <a:prstDash val="solid"/>
            <a:round/>
            <a:headEnd len="sm" w="sm" type="none"/>
            <a:tailEnd len="sm" w="sm" type="none"/>
          </a:ln>
        </p:spPr>
      </p:pic>
      <p:pic>
        <p:nvPicPr>
          <p:cNvPr id="132" name="Google Shape;132;p20"/>
          <p:cNvPicPr preferRelativeResize="0"/>
          <p:nvPr/>
        </p:nvPicPr>
        <p:blipFill>
          <a:blip r:embed="rId6">
            <a:alphaModFix/>
          </a:blip>
          <a:stretch>
            <a:fillRect/>
          </a:stretch>
        </p:blipFill>
        <p:spPr>
          <a:xfrm>
            <a:off x="5037325" y="2421963"/>
            <a:ext cx="2143125" cy="2143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Examples</a:t>
            </a:r>
            <a:endParaRPr/>
          </a:p>
        </p:txBody>
      </p:sp>
      <p:pic>
        <p:nvPicPr>
          <p:cNvPr id="139" name="Google Shape;139;p21"/>
          <p:cNvPicPr preferRelativeResize="0"/>
          <p:nvPr/>
        </p:nvPicPr>
        <p:blipFill>
          <a:blip r:embed="rId4">
            <a:alphaModFix/>
          </a:blip>
          <a:stretch>
            <a:fillRect/>
          </a:stretch>
        </p:blipFill>
        <p:spPr>
          <a:xfrm>
            <a:off x="110475" y="1117600"/>
            <a:ext cx="4403275" cy="3066781"/>
          </a:xfrm>
          <a:prstGeom prst="rect">
            <a:avLst/>
          </a:prstGeom>
          <a:noFill/>
          <a:ln>
            <a:noFill/>
          </a:ln>
        </p:spPr>
      </p:pic>
      <p:pic>
        <p:nvPicPr>
          <p:cNvPr id="140" name="Google Shape;140;p21"/>
          <p:cNvPicPr preferRelativeResize="0"/>
          <p:nvPr/>
        </p:nvPicPr>
        <p:blipFill>
          <a:blip r:embed="rId5">
            <a:alphaModFix/>
          </a:blip>
          <a:stretch>
            <a:fillRect/>
          </a:stretch>
        </p:blipFill>
        <p:spPr>
          <a:xfrm>
            <a:off x="4744788" y="519950"/>
            <a:ext cx="4162425" cy="439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