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84" r:id="rId11"/>
    <p:sldId id="285" r:id="rId12"/>
    <p:sldId id="266" r:id="rId13"/>
    <p:sldId id="265" r:id="rId14"/>
    <p:sldId id="280" r:id="rId15"/>
    <p:sldId id="283" r:id="rId16"/>
    <p:sldId id="267" r:id="rId17"/>
    <p:sldId id="281" r:id="rId18"/>
    <p:sldId id="268" r:id="rId19"/>
    <p:sldId id="269" r:id="rId20"/>
    <p:sldId id="277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BB5"/>
    <a:srgbClr val="4B4B4B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73DF6E-5BC7-45E1-8067-E7A3031BEEC8}"/>
              </a:ext>
            </a:extLst>
          </p:cNvPr>
          <p:cNvSpPr/>
          <p:nvPr userDrawn="1"/>
        </p:nvSpPr>
        <p:spPr>
          <a:xfrm flipV="1">
            <a:off x="838200" y="44631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321B6-724A-4719-A3C3-B523E86E64E4}"/>
              </a:ext>
            </a:extLst>
          </p:cNvPr>
          <p:cNvSpPr/>
          <p:nvPr userDrawn="1"/>
        </p:nvSpPr>
        <p:spPr>
          <a:xfrm flipV="1">
            <a:off x="838200" y="5339449"/>
            <a:ext cx="10881360" cy="731520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mapping-files/time-series/geo/carto-boundary-file.2017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9F2C1-B4AD-4F0E-A66D-C00C97100D86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As listed in [2], poverty is correlated with the percentage of households without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tract data demonstrates a correlation of r = 0.7 between graphed variables.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Food deserts become more common when &gt;25% of a census tract lives in poverty and &gt;10% have no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two variables alone cannot perfectly define food deserts, so variation exists.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5E8E0-E831-40FF-8AD5-0F264E3F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2EFF-23F2-414F-BBA1-D1323E59C942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Research debates the effect of race on food desertification</a:t>
            </a:r>
            <a:r>
              <a:rPr lang="en-US" sz="1600" baseline="30000" dirty="0">
                <a:solidFill>
                  <a:srgbClr val="4B4B4B"/>
                </a:solidFill>
              </a:rPr>
              <a:t>1</a:t>
            </a:r>
            <a:r>
              <a:rPr lang="en-US" sz="1600" dirty="0">
                <a:solidFill>
                  <a:srgbClr val="4B4B4B"/>
                </a:solidFill>
              </a:rPr>
              <a:t>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has a mix of food desert counties between whites and blacks. However, some of the blackest counties have the highest percentage of food desert tracts and vice-versa.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Including race metrics into model can cause algorithmic bias. Correlation does not equal causation.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4AE7EA-180D-48C7-98E3-1A3600D4176A}"/>
              </a:ext>
            </a:extLst>
          </p:cNvPr>
          <p:cNvGrpSpPr/>
          <p:nvPr/>
        </p:nvGrpSpPr>
        <p:grpSpPr>
          <a:xfrm>
            <a:off x="838200" y="5557516"/>
            <a:ext cx="3723640" cy="935353"/>
            <a:chOff x="833120" y="3673496"/>
            <a:chExt cx="10515600" cy="3388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90C7A6-4256-4F65-BD14-57C5300E81B1}"/>
                </a:ext>
              </a:extLst>
            </p:cNvPr>
            <p:cNvSpPr/>
            <p:nvPr/>
          </p:nvSpPr>
          <p:spPr>
            <a:xfrm>
              <a:off x="833120" y="3673496"/>
              <a:ext cx="10515600" cy="303079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Percentages are affected by the total number of tracts in a county.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6920E4-C85E-4AE4-B38C-DE3AD5874075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6947AF-913A-4902-AB0B-E1FA3971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Multivariate analysis finds differentiators for food deserts.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Four variables shine as </a:t>
            </a:r>
            <a:r>
              <a:rPr lang="en-US" sz="1600" b="1" dirty="0">
                <a:solidFill>
                  <a:srgbClr val="4B4B4B"/>
                </a:solidFill>
              </a:rPr>
              <a:t>differentiators</a:t>
            </a:r>
            <a:r>
              <a:rPr lang="en-US" sz="1600" dirty="0">
                <a:solidFill>
                  <a:srgbClr val="4B4B4B"/>
                </a:solidFill>
              </a:rPr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Log Population per </a:t>
            </a:r>
            <a:r>
              <a:rPr lang="en-US" sz="1600" b="1" dirty="0" err="1">
                <a:solidFill>
                  <a:srgbClr val="4B4B4B"/>
                </a:solidFill>
              </a:rPr>
              <a:t>Sqmi</a:t>
            </a:r>
            <a:r>
              <a:rPr lang="en-US" sz="1600" b="1" dirty="0">
                <a:solidFill>
                  <a:srgbClr val="4B4B4B"/>
                </a:solidFill>
              </a:rPr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variables end up carrying through into the final model.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382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838200" y="5797139"/>
            <a:ext cx="1940560" cy="695736"/>
            <a:chOff x="480642" y="3712844"/>
            <a:chExt cx="11220556" cy="1898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83613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480642" y="3712844"/>
              <a:ext cx="11220556" cy="92704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427480"/>
            <a:ext cx="659281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B4B4B"/>
                </a:solidFill>
              </a:rPr>
              <a:t>X-axis: False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incorrectly predicted as a food desert (“false alarm”).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b="1" dirty="0">
                <a:solidFill>
                  <a:srgbClr val="4B4B4B"/>
                </a:solidFill>
              </a:rPr>
              <a:t>Y-axis: True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correctly predicted as a food desert.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 area under the curve (AUC) for the Random Forest (k = 50) is 0.91, signaling strong performance on the test set.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838200" y="5683276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3100"/>
              </p:ext>
            </p:extLst>
          </p:nvPr>
        </p:nvGraphicFramePr>
        <p:xfrm>
          <a:off x="3228340" y="1344168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4B4B4B"/>
                          </a:solidFill>
                        </a:rPr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58742-C2A4-4C1F-9B67-3ED58B0F147F}"/>
              </a:ext>
            </a:extLst>
          </p:cNvPr>
          <p:cNvGrpSpPr/>
          <p:nvPr/>
        </p:nvGrpSpPr>
        <p:grpSpPr>
          <a:xfrm>
            <a:off x="6854708" y="5690501"/>
            <a:ext cx="861610" cy="802374"/>
            <a:chOff x="1330208" y="2152649"/>
            <a:chExt cx="861610" cy="802374"/>
          </a:xfrm>
        </p:grpSpPr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7236AAF8-8090-4F1B-B2B7-984D417A28D5}"/>
                </a:ext>
              </a:extLst>
            </p:cNvPr>
            <p:cNvSpPr/>
            <p:nvPr/>
          </p:nvSpPr>
          <p:spPr>
            <a:xfrm rot="18742351">
              <a:off x="1453055" y="2315955"/>
              <a:ext cx="615917" cy="393849"/>
            </a:xfrm>
            <a:prstGeom prst="corne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2159AF-68B7-46D3-857F-E1B886B340A2}"/>
                </a:ext>
              </a:extLst>
            </p:cNvPr>
            <p:cNvSpPr/>
            <p:nvPr/>
          </p:nvSpPr>
          <p:spPr>
            <a:xfrm>
              <a:off x="1330208" y="2152649"/>
              <a:ext cx="861610" cy="802374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The same four variables visualized in boxplots during multivariate analysis are selected with high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Vehicle access and poverty are both listed by the USDA</a:t>
            </a:r>
            <a:r>
              <a:rPr lang="en-US" sz="1600" baseline="30000" dirty="0">
                <a:solidFill>
                  <a:srgbClr val="4B4B4B"/>
                </a:solidFill>
              </a:rPr>
              <a:t>2</a:t>
            </a:r>
            <a:r>
              <a:rPr lang="en-US" sz="1600" dirty="0">
                <a:solidFill>
                  <a:srgbClr val="4B4B4B"/>
                </a:solidFill>
              </a:rPr>
              <a:t> as being a factor to food desert designation.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Importance value is relative to other variables. The importance magnitude is not comparable across models.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Correlated variables have similar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2725082"/>
            <a:ext cx="10515600" cy="1850575"/>
            <a:chOff x="838200" y="1854653"/>
            <a:chExt cx="10515600" cy="1329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9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805040"/>
            <a:ext cx="10515600" cy="1771495"/>
            <a:chOff x="838200" y="1857921"/>
            <a:chExt cx="10515600" cy="12725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Estimate model uncertainty.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New Hanover deep dive.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48ECB7-FFBF-433B-8855-DA14BE2A9A3B}"/>
              </a:ext>
            </a:extLst>
          </p:cNvPr>
          <p:cNvGrpSpPr/>
          <p:nvPr/>
        </p:nvGrpSpPr>
        <p:grpSpPr>
          <a:xfrm>
            <a:off x="838200" y="1414568"/>
            <a:ext cx="10515600" cy="1081132"/>
            <a:chOff x="838200" y="1854653"/>
            <a:chExt cx="10515600" cy="7766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63F6FE-976F-4A0C-87BF-65AEF85E32CC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Assumptions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3A8075-2914-4199-9C3E-30A50034FDEC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42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Data is presented as-is.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Changes to Census tracts over the years is not detrimental to model and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  <a:p>
            <a:r>
              <a:rPr lang="en-US" dirty="0"/>
              <a:t>Appendix 2: Prediction Overview</a:t>
            </a:r>
          </a:p>
          <a:p>
            <a:r>
              <a:rPr lang="en-US" dirty="0"/>
              <a:t>Appendix 3: RUCA Code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 Model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5FE3-8DD0-41EB-B24F-D9AB1DE4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7" y="1466821"/>
            <a:ext cx="4991805" cy="50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153041-0CDC-4565-B1DF-3A6E0C9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2" y="64008"/>
            <a:ext cx="9704616" cy="67299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Prediction Overview</a:t>
            </a:r>
            <a:r>
              <a:rPr lang="en-US" baseline="30000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1C5EC-5C9D-43EB-B9CD-DCD9C8A715F0}"/>
              </a:ext>
            </a:extLst>
          </p:cNvPr>
          <p:cNvSpPr/>
          <p:nvPr/>
        </p:nvSpPr>
        <p:spPr>
          <a:xfrm>
            <a:off x="989300" y="5517515"/>
            <a:ext cx="10213400" cy="9753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BB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4B4B"/>
                </a:solidFill>
              </a:rPr>
              <a:t>72 / 367 (19.6%) training Census tracts are incorrectly predicted with the final random forest model. Given the class imbalance (16.8%), the model could increase its performance with a looser threshold on the number of votes or probability needed to call a prediction.</a:t>
            </a:r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05049-BFE4-4745-AB3C-4C54290E7E57}"/>
              </a:ext>
            </a:extLst>
          </p:cNvPr>
          <p:cNvGrpSpPr/>
          <p:nvPr/>
        </p:nvGrpSpPr>
        <p:grpSpPr>
          <a:xfrm>
            <a:off x="1208710" y="1344168"/>
            <a:ext cx="9774581" cy="4449815"/>
            <a:chOff x="832459" y="1344168"/>
            <a:chExt cx="9774581" cy="44498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DB3E7-C6C6-410C-AC75-10C50D57A078}"/>
                </a:ext>
              </a:extLst>
            </p:cNvPr>
            <p:cNvGrpSpPr/>
            <p:nvPr/>
          </p:nvGrpSpPr>
          <p:grpSpPr>
            <a:xfrm>
              <a:off x="838200" y="1344168"/>
              <a:ext cx="5257800" cy="700775"/>
              <a:chOff x="1137920" y="2001520"/>
              <a:chExt cx="6436133" cy="8023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AD0DDE-3A02-4AA2-A65F-2743E12EA07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Assignment Overview</a:t>
                </a:r>
              </a:p>
            </p:txBody>
          </p:sp>
          <p:sp useBgFill="1"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E2533B3-BEC7-44B1-868A-1D434AF7EA21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1DD97A8-1B0E-4822-A17A-F1CBA8419144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289647-9263-49C4-A8AC-5F05D7846010}"/>
                </a:ext>
              </a:extLst>
            </p:cNvPr>
            <p:cNvGrpSpPr/>
            <p:nvPr/>
          </p:nvGrpSpPr>
          <p:grpSpPr>
            <a:xfrm>
              <a:off x="838201" y="2258568"/>
              <a:ext cx="5257800" cy="700778"/>
              <a:chOff x="1137920" y="2001516"/>
              <a:chExt cx="6436134" cy="802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C47C57-0327-4050-8875-775DE900E5F8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Exploration</a:t>
                </a:r>
              </a:p>
            </p:txBody>
          </p:sp>
          <p:sp useBgFill="1"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13BE988-DA40-4FFC-8168-BABE13CA2B1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25329AC-7A4C-4111-B7B6-7770A5B8573A}"/>
                  </a:ext>
                </a:extLst>
              </p:cNvPr>
              <p:cNvSpPr/>
              <p:nvPr/>
            </p:nvSpPr>
            <p:spPr>
              <a:xfrm rot="5400000">
                <a:off x="6840239" y="2070077"/>
                <a:ext cx="802375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23B752-3395-4236-BBB1-25E58B9B0BC7}"/>
                </a:ext>
              </a:extLst>
            </p:cNvPr>
            <p:cNvGrpSpPr/>
            <p:nvPr/>
          </p:nvGrpSpPr>
          <p:grpSpPr>
            <a:xfrm>
              <a:off x="838200" y="3172968"/>
              <a:ext cx="5257800" cy="700775"/>
              <a:chOff x="1137920" y="2001520"/>
              <a:chExt cx="6436133" cy="8023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C0E5E-6A8F-47EA-894E-511EF19EE882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Building</a:t>
                </a:r>
              </a:p>
            </p:txBody>
          </p:sp>
          <p:sp useBgFill="1"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CBAC1DF-70C7-46C3-BB21-7DA7C6EDE9C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5C3AE00-B1CD-4FBB-A2BC-C1F58F667E18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94EC-B5E5-451A-A7B0-8E7D0F782638}"/>
                </a:ext>
              </a:extLst>
            </p:cNvPr>
            <p:cNvGrpSpPr/>
            <p:nvPr/>
          </p:nvGrpSpPr>
          <p:grpSpPr>
            <a:xfrm>
              <a:off x="832459" y="4087368"/>
              <a:ext cx="5263541" cy="700775"/>
              <a:chOff x="1137920" y="2001520"/>
              <a:chExt cx="6436133" cy="8023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752EC3-D9D2-4678-A91D-44EE8635931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Evaluation</a:t>
                </a:r>
              </a:p>
            </p:txBody>
          </p:sp>
          <p:sp useBgFill="1"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32040B53-6B85-4C20-B836-EA96258BC1F2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0C93972-D8F4-4629-A9CE-E0C60297667D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EAE8C1-F768-49A2-85F2-B221B9667ACC}"/>
                </a:ext>
              </a:extLst>
            </p:cNvPr>
            <p:cNvGrpSpPr/>
            <p:nvPr/>
          </p:nvGrpSpPr>
          <p:grpSpPr>
            <a:xfrm>
              <a:off x="832460" y="5093208"/>
              <a:ext cx="5263540" cy="700775"/>
              <a:chOff x="1137920" y="2001520"/>
              <a:chExt cx="6436133" cy="80237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FDD6BE-440B-4EF5-9310-08672FB35E5D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Assumptions, Limitations, &amp; Next Steps</a:t>
                </a:r>
              </a:p>
            </p:txBody>
          </p:sp>
          <p:sp useBgFill="1"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D95E6004-F196-4913-9929-320AB5BC2D46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9AD81AE-14AF-45C5-AEB5-806041956A65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65A9A2-6022-4145-AED2-54E0257D38E9}"/>
                </a:ext>
              </a:extLst>
            </p:cNvPr>
            <p:cNvSpPr txBox="1"/>
            <p:nvPr/>
          </p:nvSpPr>
          <p:spPr>
            <a:xfrm>
              <a:off x="6096000" y="1504558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What is a food desert?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845F56-2D4E-4EF4-B36F-FBF9134EF180}"/>
                </a:ext>
              </a:extLst>
            </p:cNvPr>
            <p:cNvSpPr txBox="1"/>
            <p:nvPr/>
          </p:nvSpPr>
          <p:spPr>
            <a:xfrm>
              <a:off x="6096000" y="2285790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Provided data overview.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Summary statistics and graphs.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11F6E-5930-48DB-A781-679C76A86564}"/>
                </a:ext>
              </a:extLst>
            </p:cNvPr>
            <p:cNvSpPr txBox="1"/>
            <p:nvPr/>
          </p:nvSpPr>
          <p:spPr>
            <a:xfrm>
              <a:off x="6096000" y="3227411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Multivariate analysis.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Modelling workflow.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DD9F3-7937-40B0-AAB8-61052D79D6EF}"/>
                </a:ext>
              </a:extLst>
            </p:cNvPr>
            <p:cNvSpPr txBox="1"/>
            <p:nvPr/>
          </p:nvSpPr>
          <p:spPr>
            <a:xfrm>
              <a:off x="6096000" y="4111808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ROC curves.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Tradeoffs.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4D41C6-5E9C-424C-B700-9ACE68A5A6F4}"/>
                </a:ext>
              </a:extLst>
            </p:cNvPr>
            <p:cNvSpPr txBox="1"/>
            <p:nvPr/>
          </p:nvSpPr>
          <p:spPr>
            <a:xfrm>
              <a:off x="6096000" y="5258929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Special considerations.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5828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4B4B4B"/>
                          </a:solidFill>
                        </a:rPr>
                        <a:t>food.desert</a:t>
                      </a:r>
                      <a:r>
                        <a:rPr lang="en-US" b="0" dirty="0">
                          <a:solidFill>
                            <a:srgbClr val="4B4B4B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B4B4B"/>
                          </a:solidFill>
                        </a:rPr>
                        <a:t>ruca.usda</a:t>
                      </a:r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Food desert designation for 2010 are included, but this designation was improved upon by the USDA in 2017</a:t>
              </a:r>
              <a:r>
                <a:rPr lang="en-US" baseline="30000" dirty="0">
                  <a:solidFill>
                    <a:srgbClr val="4B4B4B"/>
                  </a:solidFill>
                </a:rPr>
                <a:t>2</a:t>
              </a:r>
              <a:r>
                <a:rPr lang="en-US" sz="1800" dirty="0">
                  <a:solidFill>
                    <a:srgbClr val="4B4B4B"/>
                  </a:solidFill>
                </a:rPr>
                <a:t>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  <a:r>
              <a:rPr lang="en-US" baseline="30000" dirty="0"/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5A73-B31F-4C51-8C90-1E02E4F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3. US Census tract shapefiles obtained with their online tool at: </a:t>
            </a:r>
            <a:r>
              <a:rPr lang="en-US" dirty="0">
                <a:solidFill>
                  <a:srgbClr val="4B4B4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https://www.census.gov/geographies/mapping-files/time-series/geo/carto-boundary-file.2017.html</a:t>
            </a:r>
            <a:r>
              <a:rPr lang="en-US" dirty="0">
                <a:solidFill>
                  <a:srgbClr val="4B4B4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2192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20173</vt:lpstr>
      <vt:lpstr>Economic Injustice: Income</vt:lpstr>
      <vt:lpstr>Economic Injustice: Race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Assumptions, Limitations, &amp; Next Steps</vt:lpstr>
      <vt:lpstr>Appendices</vt:lpstr>
      <vt:lpstr>Appendix 1: Logistic Model Specifications</vt:lpstr>
      <vt:lpstr>Appendix 2: Prediction Overview3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131</cp:revision>
  <dcterms:created xsi:type="dcterms:W3CDTF">2020-11-18T22:02:46Z</dcterms:created>
  <dcterms:modified xsi:type="dcterms:W3CDTF">2020-11-24T22:39:34Z</dcterms:modified>
</cp:coreProperties>
</file>