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6" r:id="rId11"/>
    <p:sldId id="265" r:id="rId12"/>
    <p:sldId id="280" r:id="rId13"/>
    <p:sldId id="267" r:id="rId14"/>
    <p:sldId id="281" r:id="rId15"/>
    <p:sldId id="268" r:id="rId16"/>
    <p:sldId id="269" r:id="rId17"/>
    <p:sldId id="277" r:id="rId18"/>
    <p:sldId id="272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BB5"/>
    <a:srgbClr val="4B4B4B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2:34:39.626" idx="1">
    <p:pos x="10" y="10"/>
    <p:text>Chevrons to keep track of where we are?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Multivariate analysis finds differentiators for food deserts.</a:t>
            </a:r>
          </a:p>
          <a:p>
            <a:endParaRPr lang="en-US" sz="1600" dirty="0"/>
          </a:p>
          <a:p>
            <a:r>
              <a:rPr lang="en-US" sz="1600" dirty="0"/>
              <a:t>Four variables shine as </a:t>
            </a:r>
            <a:r>
              <a:rPr lang="en-US" sz="1600" b="1" dirty="0"/>
              <a:t>differentiators</a:t>
            </a:r>
            <a:r>
              <a:rPr lang="en-US" sz="1600" dirty="0"/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 Population per </a:t>
            </a:r>
            <a:r>
              <a:rPr lang="en-US" sz="1600" b="1" dirty="0" err="1"/>
              <a:t>Sqmi</a:t>
            </a:r>
            <a:r>
              <a:rPr lang="en-US" sz="1600" b="1" dirty="0"/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variables end up carrying through into the final model.</a:t>
            </a:r>
          </a:p>
          <a:p>
            <a:endParaRPr lang="en-US" sz="1600" dirty="0"/>
          </a:p>
          <a:p>
            <a:r>
              <a:rPr lang="en-US" sz="1600" dirty="0"/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Build a univariate logistic regression for each potential predictor i.e. P(</a:t>
              </a:r>
              <a:r>
                <a:rPr lang="en-US" sz="1600" dirty="0" err="1"/>
                <a:t>food_desert</a:t>
              </a:r>
              <a:r>
                <a:rPr lang="en-US" sz="1600" dirty="0"/>
                <a:t>) = logit(B</a:t>
              </a:r>
              <a:r>
                <a:rPr lang="en-US" sz="1600" baseline="-25000" dirty="0"/>
                <a:t>0</a:t>
              </a:r>
              <a:r>
                <a:rPr lang="en-US" sz="1600" dirty="0"/>
                <a:t> + B</a:t>
              </a:r>
              <a:r>
                <a:rPr lang="en-US" sz="1600" baseline="-25000" dirty="0"/>
                <a:t>1</a:t>
              </a:r>
              <a:r>
                <a:rPr lang="en-US" sz="1600" dirty="0"/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Build bootstrapped decision trees, aggregate their predictions and the average decrease in Gini (G) impurity metric where G = sum(</a:t>
              </a:r>
              <a:r>
                <a:rPr lang="en-US" sz="1600" dirty="0" err="1"/>
                <a:t>i</a:t>
              </a:r>
              <a:r>
                <a:rPr lang="en-US" sz="1600" dirty="0"/>
                <a:t>=1:k, p</a:t>
              </a:r>
              <a:r>
                <a:rPr lang="en-US" sz="1600" baseline="-25000" dirty="0"/>
                <a:t>k</a:t>
              </a:r>
              <a:r>
                <a:rPr lang="en-US" sz="1600" dirty="0"/>
                <a:t> * (1 – p</a:t>
              </a:r>
              <a:r>
                <a:rPr lang="en-US" sz="1600" baseline="-25000" dirty="0"/>
                <a:t>k</a:t>
              </a:r>
              <a:r>
                <a:rPr lang="en-US" sz="1600" dirty="0"/>
                <a:t>)); p</a:t>
              </a:r>
              <a:r>
                <a:rPr lang="en-US" sz="1600" baseline="-25000" dirty="0"/>
                <a:t>k</a:t>
              </a:r>
              <a:r>
                <a:rPr lang="en-US" sz="1600" dirty="0"/>
                <a:t> = percent of correct predictions after split for class 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/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20" y="1427480"/>
            <a:ext cx="6108880" cy="4236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ROC Curves are the primary method for evaluating binary prediction variables.</a:t>
            </a:r>
          </a:p>
          <a:p>
            <a:endParaRPr lang="en-US" sz="1600" dirty="0"/>
          </a:p>
          <a:p>
            <a:r>
              <a:rPr lang="en-US" sz="1600" b="1" dirty="0"/>
              <a:t>X-axis: False Positive Rate: </a:t>
            </a:r>
            <a:r>
              <a:rPr lang="en-US" sz="1600" dirty="0"/>
              <a:t>The percent of tracts incorrectly predicted as a food desert (“false alarm”).</a:t>
            </a:r>
          </a:p>
          <a:p>
            <a:endParaRPr lang="en-US" sz="1600" dirty="0"/>
          </a:p>
          <a:p>
            <a:r>
              <a:rPr lang="en-US" sz="1600" b="1" dirty="0"/>
              <a:t>Y-axis: True Positive Rate: </a:t>
            </a:r>
            <a:r>
              <a:rPr lang="en-US" sz="1600" dirty="0"/>
              <a:t>The percent of tracts correctly predicted as a food desert.</a:t>
            </a:r>
          </a:p>
          <a:p>
            <a:endParaRPr lang="en-US" sz="1600" dirty="0"/>
          </a:p>
          <a:p>
            <a:r>
              <a:rPr lang="en-US" sz="1600" dirty="0"/>
              <a:t>The area under the curve (AUC) for the Random Forest (k = 50) is 0.91, signaling strong performance on the test set.</a:t>
            </a:r>
          </a:p>
          <a:p>
            <a:endParaRPr lang="en-US" sz="1600" dirty="0"/>
          </a:p>
          <a:p>
            <a:r>
              <a:rPr lang="en-US" sz="1600" dirty="0"/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7630160" y="5746832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44010"/>
              </p:ext>
            </p:extLst>
          </p:nvPr>
        </p:nvGraphicFramePr>
        <p:xfrm>
          <a:off x="3342640" y="1729740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four variables visualized in boxplots during multivariate analysis are selected with high importance.</a:t>
            </a:r>
          </a:p>
          <a:p>
            <a:endParaRPr lang="en-US" sz="1600" dirty="0"/>
          </a:p>
          <a:p>
            <a:r>
              <a:rPr lang="en-US" sz="1600" dirty="0"/>
              <a:t>Vehicle access is listed in the USDA documentation as being a factor.</a:t>
            </a:r>
          </a:p>
          <a:p>
            <a:endParaRPr lang="en-US" sz="1600" dirty="0"/>
          </a:p>
          <a:p>
            <a:r>
              <a:rPr lang="en-US" sz="1600" dirty="0"/>
              <a:t>Log population per square mile (log_pop_per_sqmi_est_2018) is a generated variable for population density.</a:t>
            </a:r>
          </a:p>
          <a:p>
            <a:endParaRPr lang="en-US" sz="1600" dirty="0"/>
          </a:p>
          <a:p>
            <a:r>
              <a:rPr lang="en-US" sz="1600" dirty="0"/>
              <a:t>Mean change in population (</a:t>
            </a:r>
            <a:r>
              <a:rPr lang="en-US" sz="1600" dirty="0" err="1"/>
              <a:t>mean_change_pop</a:t>
            </a:r>
            <a:r>
              <a:rPr lang="en-US" sz="1600" dirty="0"/>
              <a:t>) is a generated variable. It is the average change in population for the census tract between 2010 and 2016.</a:t>
            </a:r>
          </a:p>
          <a:p>
            <a:endParaRPr lang="en-US" sz="1600" dirty="0"/>
          </a:p>
          <a:p>
            <a:r>
              <a:rPr lang="en-US" sz="1600" dirty="0"/>
              <a:t>Grocery stores per 1,000 people (groc14_per_1k_capita) is generated. </a:t>
            </a: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1609205"/>
            <a:ext cx="10515600" cy="2435349"/>
            <a:chOff x="838200" y="1854653"/>
            <a:chExt cx="10515600" cy="17493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1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397203"/>
            <a:ext cx="10515600" cy="1463720"/>
            <a:chOff x="838200" y="1857921"/>
            <a:chExt cx="10515600" cy="105142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72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Add more predictive model types.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Model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825C-1508-47A7-B46B-10518672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&lt;MAP&gt;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F751-E927-42EC-B833-FD3ED7BF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C301-2ADF-465C-92E0-0B3979D9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Overview</a:t>
            </a:r>
          </a:p>
          <a:p>
            <a:r>
              <a:rPr lang="en-US" dirty="0"/>
              <a:t>What is a Food Desert?</a:t>
            </a:r>
          </a:p>
          <a:p>
            <a:r>
              <a:rPr lang="en-US" dirty="0"/>
              <a:t>Food Desert Implications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Exploration &amp; Statistics</a:t>
            </a:r>
          </a:p>
          <a:p>
            <a:r>
              <a:rPr lang="en-US" dirty="0"/>
              <a:t>Multivariate Analysis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Variable Importance</a:t>
            </a:r>
          </a:p>
          <a:p>
            <a:r>
              <a:rPr lang="en-US" dirty="0"/>
              <a:t>Limitations &amp; 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/>
          </a:bodyPr>
          <a:lstStyle/>
          <a:p>
            <a:r>
              <a:rPr lang="en-US" dirty="0"/>
              <a:t>Myriads of problems are associated with food deserts including obesity, malnutrition, poor nutritional choices, hindered child development.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0649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food.desert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ruca.usda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8228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Food desert designation for 2010 are included, but this designation was improved upon by the USDA in 2017.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1577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</vt:lpstr>
      <vt:lpstr>Modelling Food Desert Designations</vt:lpstr>
      <vt:lpstr>Multivariate Analysis</vt:lpstr>
      <vt:lpstr>Feature Selection</vt:lpstr>
      <vt:lpstr>Model Comparison: ROC</vt:lpstr>
      <vt:lpstr>Model Comparison: Tradeoffs</vt:lpstr>
      <vt:lpstr>Variable Importance</vt:lpstr>
      <vt:lpstr>Limitations &amp; Next Steps</vt:lpstr>
      <vt:lpstr>Appendices</vt:lpstr>
      <vt:lpstr>Appendix 1: Model Specifications</vt:lpstr>
      <vt:lpstr>Appendix 2: &lt;MAP&gt;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78</cp:revision>
  <dcterms:created xsi:type="dcterms:W3CDTF">2020-11-18T22:02:46Z</dcterms:created>
  <dcterms:modified xsi:type="dcterms:W3CDTF">2020-11-24T10:03:01Z</dcterms:modified>
</cp:coreProperties>
</file>