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6" r:id="rId11"/>
    <p:sldId id="265" r:id="rId12"/>
    <p:sldId id="280" r:id="rId13"/>
    <p:sldId id="283" r:id="rId14"/>
    <p:sldId id="267" r:id="rId15"/>
    <p:sldId id="281" r:id="rId16"/>
    <p:sldId id="268" r:id="rId17"/>
    <p:sldId id="269" r:id="rId18"/>
    <p:sldId id="277" r:id="rId19"/>
    <p:sldId id="272" r:id="rId20"/>
    <p:sldId id="27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mblack0 X" initials="gX" lastIdx="1" clrIdx="0">
    <p:extLst>
      <p:ext uri="{19B8F6BF-5375-455C-9EA6-DF929625EA0E}">
        <p15:presenceInfo xmlns:p15="http://schemas.microsoft.com/office/powerpoint/2012/main" userId="b2887361fb19d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65BBB5"/>
    <a:srgbClr val="F4F4F4"/>
    <a:srgbClr val="99D3CF"/>
    <a:srgbClr val="AADAD7"/>
    <a:srgbClr val="C5E5E3"/>
    <a:srgbClr val="FFFFFF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2:34:39.626" idx="1">
    <p:pos x="10" y="10"/>
    <p:text>Chevrons to keep track of where we are?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2A45-EF46-4878-A909-C3DC79285F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C165-B9E4-4B87-A41C-CC5EC7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F9668-A029-46F0-B698-3566DD03E12A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48CDB-8489-44C1-B2A9-44704D674B4F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006E17-AEB2-4F3F-96AF-57395C3B5F51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67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0902" y="6356350"/>
            <a:ext cx="412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B4B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B4B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ntehaywood.com/" TargetMode="External"/><Relationship Id="rId2" Type="http://schemas.openxmlformats.org/officeDocument/2006/relationships/hyperlink" Target="mailto:dante.haywoo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ADE-016E-4B72-918C-E5A9D5F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Food Desert Designations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C218D8-C74F-42BE-8AE5-F2A49750DA5D}"/>
              </a:ext>
            </a:extLst>
          </p:cNvPr>
          <p:cNvGrpSpPr/>
          <p:nvPr/>
        </p:nvGrpSpPr>
        <p:grpSpPr>
          <a:xfrm>
            <a:off x="652780" y="1508310"/>
            <a:ext cx="10886440" cy="4613541"/>
            <a:chOff x="767080" y="1473200"/>
            <a:chExt cx="10886440" cy="46135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EFA19E-A9DC-43C4-A0D0-EE5E439ABACE}"/>
                </a:ext>
              </a:extLst>
            </p:cNvPr>
            <p:cNvGrpSpPr/>
            <p:nvPr/>
          </p:nvGrpSpPr>
          <p:grpSpPr>
            <a:xfrm>
              <a:off x="767080" y="1473200"/>
              <a:ext cx="2443480" cy="4612640"/>
              <a:chOff x="838200" y="1473200"/>
              <a:chExt cx="2443480" cy="461264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612644C-F1DD-415B-B719-C18889126526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Multivariate Analysis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0C045B-5A31-41BF-AB45-B924C45AED0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Evaluate variables’ predictive capability with graphs and summary statistics.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Inform the overall modelling process (effect direction, effect size, multicollinearity).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425BF2-E88E-4AE2-885F-35DD92A50BF9}"/>
                </a:ext>
              </a:extLst>
            </p:cNvPr>
            <p:cNvGrpSpPr/>
            <p:nvPr/>
          </p:nvGrpSpPr>
          <p:grpSpPr>
            <a:xfrm>
              <a:off x="3581400" y="1473200"/>
              <a:ext cx="2443480" cy="4612640"/>
              <a:chOff x="838200" y="1473200"/>
              <a:chExt cx="2443480" cy="461264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2CA358-C975-4AC2-B388-21E427B787D3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Feature Selection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96950E8-0660-4D65-ABB2-3011A32DE9E0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Algorithmically evaluate variables’ capability with predictive models.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Shortened list of variables with proven prediction power alone and in the presence of other variables.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B0CACC-938D-432C-97A5-25341B57C01D}"/>
                </a:ext>
              </a:extLst>
            </p:cNvPr>
            <p:cNvGrpSpPr/>
            <p:nvPr/>
          </p:nvGrpSpPr>
          <p:grpSpPr>
            <a:xfrm>
              <a:off x="6395720" y="1473200"/>
              <a:ext cx="2443480" cy="4612640"/>
              <a:chOff x="838200" y="1473200"/>
              <a:chExt cx="2443480" cy="46126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1522F8-A794-4AC6-954B-ECBAB0B82E07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Compare Models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A4B71D-55B1-493F-AEAA-87518F54C6C4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Define predictive model structures with the shortened list of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Determine a model structure with the best predictive capability.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53B5B-E9A9-4B0D-9B49-953219A22276}"/>
                </a:ext>
              </a:extLst>
            </p:cNvPr>
            <p:cNvGrpSpPr/>
            <p:nvPr/>
          </p:nvGrpSpPr>
          <p:grpSpPr>
            <a:xfrm>
              <a:off x="9210040" y="1474101"/>
              <a:ext cx="2443480" cy="4612640"/>
              <a:chOff x="838200" y="1473200"/>
              <a:chExt cx="2443480" cy="46126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8E9C7AB-7E44-4EAF-971D-C1BDA0C6337E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 Finalize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0F1E31-C5E9-4D6F-BB07-68835EA44DE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Validate model, evaluate its performance, and perform prediction.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A final model for predicting food deserts in NC.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7800C4-012D-49BA-BFBE-EE9D020D13DC}"/>
                </a:ext>
              </a:extLst>
            </p:cNvPr>
            <p:cNvSpPr/>
            <p:nvPr/>
          </p:nvSpPr>
          <p:spPr>
            <a:xfrm rot="5400000">
              <a:off x="2694941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BFB5377-0C45-4102-8F45-843B4A57E7CF}"/>
                </a:ext>
              </a:extLst>
            </p:cNvPr>
            <p:cNvSpPr/>
            <p:nvPr/>
          </p:nvSpPr>
          <p:spPr>
            <a:xfrm rot="5400000">
              <a:off x="550926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70FEB12-325D-4D95-A06E-0CE19B2857E2}"/>
                </a:ext>
              </a:extLst>
            </p:cNvPr>
            <p:cNvSpPr/>
            <p:nvPr/>
          </p:nvSpPr>
          <p:spPr>
            <a:xfrm rot="5400000">
              <a:off x="832358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33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6199-29F0-4AC9-BCE9-A10453F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A9E80-05BE-49ED-B5A8-13405C99C274}"/>
              </a:ext>
            </a:extLst>
          </p:cNvPr>
          <p:cNvGrpSpPr/>
          <p:nvPr/>
        </p:nvGrpSpPr>
        <p:grpSpPr>
          <a:xfrm>
            <a:off x="4760988" y="1427480"/>
            <a:ext cx="6592810" cy="4572000"/>
            <a:chOff x="4760988" y="1312988"/>
            <a:chExt cx="6592810" cy="4572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954399-8B7A-4281-A7CB-C8DFE7CE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1312988"/>
              <a:ext cx="3296405" cy="2286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CB7B0A-99D2-4E5E-9EC2-4C97BF35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3598988"/>
              <a:ext cx="3296405" cy="228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C01714D-3F63-4733-B42D-F36A480E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3" y="1312988"/>
              <a:ext cx="3296405" cy="228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AB94CC-F9E1-4781-A34F-6EC2567B0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2" y="3598988"/>
              <a:ext cx="3296405" cy="2286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71CB78A-0F09-49EB-A040-D33FD099C904}"/>
              </a:ext>
            </a:extLst>
          </p:cNvPr>
          <p:cNvSpPr txBox="1"/>
          <p:nvPr/>
        </p:nvSpPr>
        <p:spPr>
          <a:xfrm>
            <a:off x="838200" y="1427480"/>
            <a:ext cx="32964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Multivariate analysis finds differentiators for food deserts.</a:t>
            </a:r>
          </a:p>
          <a:p>
            <a:endParaRPr lang="en-US" sz="1600" dirty="0"/>
          </a:p>
          <a:p>
            <a:r>
              <a:rPr lang="en-US" sz="1600" dirty="0"/>
              <a:t>Four variables shine as </a:t>
            </a:r>
            <a:r>
              <a:rPr lang="en-US" sz="1600" b="1" dirty="0"/>
              <a:t>differentiators</a:t>
            </a:r>
            <a:r>
              <a:rPr lang="en-US" sz="1600" dirty="0"/>
              <a:t> of food deserts: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Poverty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Median Family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 Population per </a:t>
            </a:r>
            <a:r>
              <a:rPr lang="en-US" sz="1600" b="1" dirty="0" err="1"/>
              <a:t>Sqmi</a:t>
            </a:r>
            <a:r>
              <a:rPr lang="en-US" sz="1600" b="1" dirty="0"/>
              <a:t>. 2018 (generated)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% Households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These variables end up carrying through into the final model.</a:t>
            </a:r>
          </a:p>
          <a:p>
            <a:endParaRPr lang="en-US" sz="1600" dirty="0"/>
          </a:p>
          <a:p>
            <a:r>
              <a:rPr lang="en-US" sz="1600" dirty="0"/>
              <a:t>Six variables were generated by combining variables from the given set. This helps find hidden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69373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B0D-0DC8-4F7F-975B-36EA3F9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576E-655C-4419-A03F-657F12B2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782087"/>
          </a:xfrm>
        </p:spPr>
        <p:txBody>
          <a:bodyPr>
            <a:normAutofit/>
          </a:bodyPr>
          <a:lstStyle/>
          <a:p>
            <a:r>
              <a:rPr lang="en-US" sz="1600" dirty="0"/>
              <a:t>Multiple feature selection processes were performed.</a:t>
            </a:r>
          </a:p>
          <a:p>
            <a:r>
              <a:rPr lang="en-US" sz="1600" dirty="0"/>
              <a:t>Ten variables selected for final model.</a:t>
            </a:r>
          </a:p>
          <a:p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4258D6-DC72-4DC0-93D2-E7386A05906C}"/>
              </a:ext>
            </a:extLst>
          </p:cNvPr>
          <p:cNvGrpSpPr/>
          <p:nvPr/>
        </p:nvGrpSpPr>
        <p:grpSpPr>
          <a:xfrm>
            <a:off x="838200" y="2128973"/>
            <a:ext cx="10515600" cy="1307920"/>
            <a:chOff x="838200" y="1854653"/>
            <a:chExt cx="10515600" cy="13079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AC708C-14B7-4344-8955-704F511DCE07}"/>
                </a:ext>
              </a:extLst>
            </p:cNvPr>
            <p:cNvSpPr/>
            <p:nvPr/>
          </p:nvSpPr>
          <p:spPr>
            <a:xfrm>
              <a:off x="838200" y="1854653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Univariate Logistic Regression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FA7CBC-3041-4A66-80C2-30325073E156}"/>
                </a:ext>
              </a:extLst>
            </p:cNvPr>
            <p:cNvSpPr txBox="1"/>
            <p:nvPr/>
          </p:nvSpPr>
          <p:spPr>
            <a:xfrm>
              <a:off x="838200" y="2300799"/>
              <a:ext cx="10515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a univariate logistic regression for each potential predictor i.e. P(</a:t>
              </a:r>
              <a:r>
                <a:rPr lang="en-US" sz="1600" dirty="0" err="1">
                  <a:solidFill>
                    <a:srgbClr val="4B4B4B"/>
                  </a:solidFill>
                </a:rPr>
                <a:t>food_desert</a:t>
              </a:r>
              <a:r>
                <a:rPr lang="en-US" sz="1600" dirty="0">
                  <a:solidFill>
                    <a:srgbClr val="4B4B4B"/>
                  </a:solidFill>
                </a:rPr>
                <a:t>) = logit(B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0</a:t>
              </a:r>
              <a:r>
                <a:rPr lang="en-US" sz="1600" dirty="0">
                  <a:solidFill>
                    <a:srgbClr val="4B4B4B"/>
                  </a:solidFill>
                </a:rPr>
                <a:t> + 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1</a:t>
              </a:r>
              <a:r>
                <a:rPr lang="en-US" sz="1600" dirty="0">
                  <a:solidFill>
                    <a:srgbClr val="4B4B4B"/>
                  </a:solidFill>
                </a:rPr>
                <a:t>x).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Gather the variables’ coefficients and significance level in univariate models.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significance level.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4005C3-6168-49E2-A763-7669081A3C79}"/>
              </a:ext>
            </a:extLst>
          </p:cNvPr>
          <p:cNvGrpSpPr/>
          <p:nvPr/>
        </p:nvGrpSpPr>
        <p:grpSpPr>
          <a:xfrm>
            <a:off x="838200" y="3573482"/>
            <a:ext cx="10515600" cy="1524258"/>
            <a:chOff x="838200" y="3418840"/>
            <a:chExt cx="10515600" cy="15242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17F7A1-389E-45ED-B93A-73DC1ACE1E2C}"/>
                </a:ext>
              </a:extLst>
            </p:cNvPr>
            <p:cNvSpPr/>
            <p:nvPr/>
          </p:nvSpPr>
          <p:spPr>
            <a:xfrm>
              <a:off x="838200" y="341884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Forest Gini Importance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B4CEB-E5FC-42E3-8ACD-60EE4CDEC524}"/>
                </a:ext>
              </a:extLst>
            </p:cNvPr>
            <p:cNvSpPr txBox="1"/>
            <p:nvPr/>
          </p:nvSpPr>
          <p:spPr>
            <a:xfrm>
              <a:off x="838200" y="3865880"/>
              <a:ext cx="10515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bootstrapped decision trees, aggregate their predictions and the average decrease in Gini (G) impurity metric where G = sum(</a:t>
              </a:r>
              <a:r>
                <a:rPr lang="en-US" sz="1600" dirty="0" err="1">
                  <a:solidFill>
                    <a:srgbClr val="4B4B4B"/>
                  </a:solidFill>
                </a:rPr>
                <a:t>i</a:t>
              </a:r>
              <a:r>
                <a:rPr lang="en-US" sz="1600" dirty="0">
                  <a:solidFill>
                    <a:srgbClr val="4B4B4B"/>
                  </a:solidFill>
                </a:rPr>
                <a:t>=1:k,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* (1 –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));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= percent of correct predictions after split for class k.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A larger mean decrease in the Gini metric for a variable indicates more importance to the prediction.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importance.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399A56-74C4-4AA6-820C-AA792791D198}"/>
              </a:ext>
            </a:extLst>
          </p:cNvPr>
          <p:cNvGrpSpPr/>
          <p:nvPr/>
        </p:nvGrpSpPr>
        <p:grpSpPr>
          <a:xfrm>
            <a:off x="838200" y="5237480"/>
            <a:ext cx="10515600" cy="1306195"/>
            <a:chOff x="838200" y="5186680"/>
            <a:chExt cx="10515600" cy="1306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8BDE75-2A3D-4BC9-B2F5-067B1ED78C37}"/>
                </a:ext>
              </a:extLst>
            </p:cNvPr>
            <p:cNvSpPr/>
            <p:nvPr/>
          </p:nvSpPr>
          <p:spPr>
            <a:xfrm>
              <a:off x="838200" y="518668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Selection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AFCBBF-F97C-4D93-AC9F-7DAB5D941FDA}"/>
                </a:ext>
              </a:extLst>
            </p:cNvPr>
            <p:cNvSpPr txBox="1"/>
            <p:nvPr/>
          </p:nvSpPr>
          <p:spPr>
            <a:xfrm>
              <a:off x="838200" y="5661878"/>
              <a:ext cx="1051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Remove variable combinations that are not compatible for interpretation.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600" dirty="0">
                  <a:solidFill>
                    <a:srgbClr val="4B4B4B"/>
                  </a:solidFill>
                </a:rPr>
                <a:t>For example, Census tract area and county area. Tract area is more specific and relevant to making predictions at the tract level.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1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B0B9-09A3-4ACB-9579-F14F6E2E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0BFA60-8A9A-4F5F-9796-A4520441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33382"/>
              </p:ext>
            </p:extLst>
          </p:nvPr>
        </p:nvGraphicFramePr>
        <p:xfrm>
          <a:off x="838200" y="1344168"/>
          <a:ext cx="10515600" cy="542544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58633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967324"/>
                    </a:ext>
                  </a:extLst>
                </a:gridCol>
              </a:tblGrid>
              <a:tr h="49496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food.desert$medianfamilyincome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Median family income of census tract.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food.desert$povertyrate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Share of the tract population living with income at or below the federal poverty thresholds for family size.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ruca.usda$land_area_square_miles_2010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 of land area of tract 2010.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log_pop_per_sqmi_est_2018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natural logarithm of 2018 tract population density (people / square mile).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log(vehicles$population2018 / ruca.usda$land_area_square_miles_2010)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vehicles$population2018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tract population from 2018 American Community Survey.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vehicles$pct_hhold_2plus_veh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2 or more vehicles.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vehicles$pct_hhold_no_veh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no vehicle.</a:t>
                      </a:r>
                    </a:p>
                  </a:txBody>
                  <a:tcPr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ruca.usda$primary_ruca_code_2010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Primary Rural-Urban Commuting Area 2010 (See “</a:t>
                      </a:r>
                      <a:r>
                        <a:rPr lang="en-US" sz="1400" i="1" dirty="0">
                          <a:solidFill>
                            <a:srgbClr val="4B4B4B"/>
                          </a:solidFill>
                        </a:rPr>
                        <a:t>Appendix 3: RUCA Code Definitions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" for further description).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convs14_per_1k_capita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convenience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 convs14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food.desert$population_estimate_2014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county population from 2014 American Community Survey.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stores$convs14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convenience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groc14_per_1k_capita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grocery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stores$groc14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stores$groc14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grocery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mean_change_pop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average year-over-year change in population for a tract between 2010 and 2016.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mean(sum(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= 2011:2016,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] –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– 1]))</a:t>
                      </a:r>
                    </a:p>
                    <a:p>
                      <a:endParaRPr lang="en-US" sz="1400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797329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53CF89-E67A-4243-A426-43C76CFDFFE7}"/>
              </a:ext>
            </a:extLst>
          </p:cNvPr>
          <p:cNvGrpSpPr/>
          <p:nvPr/>
        </p:nvGrpSpPr>
        <p:grpSpPr>
          <a:xfrm>
            <a:off x="2458720" y="5778629"/>
            <a:ext cx="1818640" cy="714246"/>
            <a:chOff x="833120" y="3719051"/>
            <a:chExt cx="10515600" cy="19487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8ACFD0-9846-42D2-BB56-442A0D3E3A76}"/>
                </a:ext>
              </a:extLst>
            </p:cNvPr>
            <p:cNvSpPr/>
            <p:nvPr/>
          </p:nvSpPr>
          <p:spPr>
            <a:xfrm>
              <a:off x="833120" y="3719051"/>
              <a:ext cx="10515600" cy="194870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dataset$variable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48D9F-D6E6-495A-A2CE-D54EB59422DC}"/>
                </a:ext>
              </a:extLst>
            </p:cNvPr>
            <p:cNvSpPr/>
            <p:nvPr/>
          </p:nvSpPr>
          <p:spPr>
            <a:xfrm>
              <a:off x="833120" y="3719051"/>
              <a:ext cx="10515600" cy="9336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Legend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9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B38A-C4DC-4BFD-9D84-3AE6E2DB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20" y="1427480"/>
            <a:ext cx="6108880" cy="4236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7A3D-1AB9-44AE-8647-B44BF2F09D0E}"/>
              </a:ext>
            </a:extLst>
          </p:cNvPr>
          <p:cNvSpPr txBox="1"/>
          <p:nvPr/>
        </p:nvSpPr>
        <p:spPr>
          <a:xfrm>
            <a:off x="838200" y="1427480"/>
            <a:ext cx="3723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ROC Curves are the primary method for evaluating binary prediction variables.</a:t>
            </a:r>
          </a:p>
          <a:p>
            <a:endParaRPr lang="en-US" sz="1600" dirty="0"/>
          </a:p>
          <a:p>
            <a:r>
              <a:rPr lang="en-US" sz="1600" b="1" dirty="0"/>
              <a:t>X-axis: False Positive Rate: </a:t>
            </a:r>
            <a:r>
              <a:rPr lang="en-US" sz="1600" dirty="0"/>
              <a:t>The percent of tracts incorrectly predicted as a food desert (“false alarm”).</a:t>
            </a:r>
          </a:p>
          <a:p>
            <a:endParaRPr lang="en-US" sz="1600" dirty="0"/>
          </a:p>
          <a:p>
            <a:r>
              <a:rPr lang="en-US" sz="1600" b="1" dirty="0"/>
              <a:t>Y-axis: True Positive Rate: </a:t>
            </a:r>
            <a:r>
              <a:rPr lang="en-US" sz="1600" dirty="0"/>
              <a:t>The percent of tracts correctly predicted as a food desert.</a:t>
            </a:r>
          </a:p>
          <a:p>
            <a:endParaRPr lang="en-US" sz="1600" dirty="0"/>
          </a:p>
          <a:p>
            <a:r>
              <a:rPr lang="en-US" sz="1600" dirty="0"/>
              <a:t>The area under the curve (AUC) for the Random Forest (k = 50) is 0.91, signaling strong performance on the test set.</a:t>
            </a:r>
          </a:p>
          <a:p>
            <a:endParaRPr lang="en-US" sz="1600" dirty="0"/>
          </a:p>
          <a:p>
            <a:r>
              <a:rPr lang="en-US" sz="1600" dirty="0"/>
              <a:t>Random Forest (k = 50) recalls &gt;50% of the food deserts within the first 10% of the data. This indicates it is doing very well at giving food deserts high scores.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A8FE3-0373-4AE8-9674-AB411144385C}"/>
              </a:ext>
            </a:extLst>
          </p:cNvPr>
          <p:cNvGrpSpPr/>
          <p:nvPr/>
        </p:nvGrpSpPr>
        <p:grpSpPr>
          <a:xfrm>
            <a:off x="7630160" y="5746832"/>
            <a:ext cx="3723640" cy="809599"/>
            <a:chOff x="833120" y="3719051"/>
            <a:chExt cx="10515600" cy="2932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7C258A-4099-4136-AFF4-2F14A4F4E9FF}"/>
                </a:ext>
              </a:extLst>
            </p:cNvPr>
            <p:cNvSpPr/>
            <p:nvPr/>
          </p:nvSpPr>
          <p:spPr>
            <a:xfrm>
              <a:off x="833120" y="3719051"/>
              <a:ext cx="10515600" cy="257525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Real-world performance is not guaranteed.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5673FD-B372-467E-B7B0-CA0879774B37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26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Tradeoffs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F6379F0-D27D-493C-99F5-6C63972FE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44010"/>
              </p:ext>
            </p:extLst>
          </p:nvPr>
        </p:nvGraphicFramePr>
        <p:xfrm>
          <a:off x="3342640" y="1729740"/>
          <a:ext cx="550672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Model Comparison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Variable effects on food desert designation are interpretable. Coefficients give the direction and magnitude.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Somewhat interpretable. A single decision tree is interpretable.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Only finds linear relationships, so non-linear information will not be used without more tweaking.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USDA food desert designations are rule based and a decision tree will find those rules.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could improve.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is already excellent.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96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509-43BD-4EDF-B1BF-13C7E3B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84F12-7454-4BF8-8786-17A5D9C4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5" y="1427480"/>
            <a:ext cx="6965945" cy="4830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47EC4-7F05-453E-952E-FDC3AE77D506}"/>
              </a:ext>
            </a:extLst>
          </p:cNvPr>
          <p:cNvSpPr txBox="1"/>
          <p:nvPr/>
        </p:nvSpPr>
        <p:spPr>
          <a:xfrm>
            <a:off x="838200" y="1427480"/>
            <a:ext cx="3622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same four variables visualized in boxplots during multivariate analysis are selected with high importance.</a:t>
            </a:r>
          </a:p>
          <a:p>
            <a:endParaRPr lang="en-US" sz="1600" dirty="0"/>
          </a:p>
          <a:p>
            <a:r>
              <a:rPr lang="en-US" sz="1600" dirty="0"/>
              <a:t>Vehicle access is listed in the USDA documentation as being a factor.</a:t>
            </a:r>
          </a:p>
          <a:p>
            <a:endParaRPr lang="en-US" sz="1600" dirty="0"/>
          </a:p>
          <a:p>
            <a:r>
              <a:rPr lang="en-US" sz="1600" dirty="0"/>
              <a:t>Log population per square mile (log_pop_per_sqmi_est_2018) is a generated variable for population density.</a:t>
            </a:r>
          </a:p>
          <a:p>
            <a:endParaRPr lang="en-US" sz="1600" dirty="0"/>
          </a:p>
          <a:p>
            <a:r>
              <a:rPr lang="en-US" sz="1600" dirty="0"/>
              <a:t>Mean change in population (</a:t>
            </a:r>
            <a:r>
              <a:rPr lang="en-US" sz="1600" dirty="0" err="1"/>
              <a:t>mean_change_pop</a:t>
            </a:r>
            <a:r>
              <a:rPr lang="en-US" sz="1600" dirty="0"/>
              <a:t>) is a generated variable. It is the average change in population for the census tract between 2010 and 2016.</a:t>
            </a:r>
          </a:p>
          <a:p>
            <a:endParaRPr lang="en-US" sz="1600" dirty="0"/>
          </a:p>
          <a:p>
            <a:r>
              <a:rPr lang="en-US" sz="1600" dirty="0"/>
              <a:t>Grocery stores per 1,000 people (groc14_per_1k_capita) is generated. </a:t>
            </a:r>
          </a:p>
        </p:txBody>
      </p:sp>
    </p:spTree>
    <p:extLst>
      <p:ext uri="{BB962C8B-B14F-4D97-AF65-F5344CB8AC3E}">
        <p14:creationId xmlns:p14="http://schemas.microsoft.com/office/powerpoint/2010/main" val="38566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6D6-7D03-40D0-89A8-57F0444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Assumptions, Limitations, &amp; 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BBDCB1-10F7-445D-AF39-33ADE9567937}"/>
              </a:ext>
            </a:extLst>
          </p:cNvPr>
          <p:cNvGrpSpPr/>
          <p:nvPr/>
        </p:nvGrpSpPr>
        <p:grpSpPr>
          <a:xfrm>
            <a:off x="838200" y="2725082"/>
            <a:ext cx="10515600" cy="1850575"/>
            <a:chOff x="838200" y="1854653"/>
            <a:chExt cx="10515600" cy="13293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B22251-30E1-4B65-8DAB-E8B397FB256B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076805-613A-4DA0-93DD-26248F92D398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97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Geographic level of data is not even. Tract-level data would be best for interpretation.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Some data are not up to date. Census data is old.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Evaluating variables from different years can have confounding effects.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Having the number of grocery/supercenter/convenience/specialty stores at the tract level may help prediction.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One week turnaround.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00E68E-0A49-44E1-ADC5-C37AE7434031}"/>
              </a:ext>
            </a:extLst>
          </p:cNvPr>
          <p:cNvGrpSpPr/>
          <p:nvPr/>
        </p:nvGrpSpPr>
        <p:grpSpPr>
          <a:xfrm>
            <a:off x="838200" y="4805040"/>
            <a:ext cx="10515600" cy="1771495"/>
            <a:chOff x="838200" y="1857921"/>
            <a:chExt cx="10515600" cy="12725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C92A95-1532-4587-B0A8-A003F462F407}"/>
                </a:ext>
              </a:extLst>
            </p:cNvPr>
            <p:cNvSpPr/>
            <p:nvPr/>
          </p:nvSpPr>
          <p:spPr>
            <a:xfrm>
              <a:off x="838200" y="1857921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Steps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FE601-00C0-4CE0-AA22-B88A318979FC}"/>
                </a:ext>
              </a:extLst>
            </p:cNvPr>
            <p:cNvSpPr txBox="1"/>
            <p:nvPr/>
          </p:nvSpPr>
          <p:spPr>
            <a:xfrm>
              <a:off x="838200" y="2179771"/>
              <a:ext cx="10515600" cy="95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Validate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Tweak model parameters.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Add more predictive model types.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Estimate model uncertainty.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New Hanover deep dive.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48ECB7-FFBF-433B-8855-DA14BE2A9A3B}"/>
              </a:ext>
            </a:extLst>
          </p:cNvPr>
          <p:cNvGrpSpPr/>
          <p:nvPr/>
        </p:nvGrpSpPr>
        <p:grpSpPr>
          <a:xfrm>
            <a:off x="838200" y="1414568"/>
            <a:ext cx="10515600" cy="1081132"/>
            <a:chOff x="838200" y="1854653"/>
            <a:chExt cx="10515600" cy="77660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63F6FE-976F-4A0C-87BF-65AEF85E32CC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Assumptions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3A8075-2914-4199-9C3E-30A50034FDEC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42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Data is presented as-is.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Changes to Census tracts over the years is not detrimental to model and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80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3FB-656F-41DB-98B4-EDB0C947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731C-7163-4485-A679-E4E395D0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722-A381-4651-A27C-63404A09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Model Specifications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C5FE3-8DD0-41EB-B24F-D9AB1DE4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95" y="1466821"/>
            <a:ext cx="4991805" cy="50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AF9B-847A-4CA1-8BEA-5E3D9DD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04550-0A90-4CD5-9BBF-4AF91BB6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Scientist new to Wilmington.</a:t>
            </a:r>
          </a:p>
          <a:p>
            <a:r>
              <a:rPr lang="en-US" sz="2400" dirty="0"/>
              <a:t>Looking to build cool stuff!</a:t>
            </a:r>
          </a:p>
          <a:p>
            <a:r>
              <a:rPr lang="en-US" sz="2400" dirty="0"/>
              <a:t>Favorite Thanksgiving dish: Mac &amp; cheese.</a:t>
            </a:r>
          </a:p>
          <a:p>
            <a:endParaRPr lang="en-US" sz="2400" dirty="0"/>
          </a:p>
          <a:p>
            <a:r>
              <a:rPr lang="en-US" sz="2400" dirty="0"/>
              <a:t>Previous work experience: Deloitte, Accenture, MGR Foundation, Fundación Pro Vivienda Social, The Heinz Endowments</a:t>
            </a:r>
          </a:p>
          <a:p>
            <a:endParaRPr lang="en-US" sz="2400" dirty="0"/>
          </a:p>
          <a:p>
            <a:r>
              <a:rPr lang="en-US" sz="2400" dirty="0"/>
              <a:t>Education: Carnegie Mellon, BS Economics &amp; Statistics ’13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dante.haywood@gmail.com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dantehaywood.com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6BADA-5339-43DF-9672-2B3074A7A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435475"/>
            <a:ext cx="3086100" cy="20574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42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21B5-315E-4087-8978-C8D80CE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&lt;MAP&gt;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F751-E927-42EC-B833-FD3ED7BF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7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679-D144-4A2B-A7C8-E4D81B7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RUCA Code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2D36-29DE-44EF-AC9F-139EA97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RUCA Codes, 2010</a:t>
            </a:r>
          </a:p>
          <a:p>
            <a:pPr marL="0" indent="0">
              <a:buNone/>
            </a:pPr>
            <a:r>
              <a:rPr lang="en-US" sz="2000" dirty="0"/>
              <a:t>1    Metropolitan area core: primary flow within an urbanized area (UA)</a:t>
            </a:r>
          </a:p>
          <a:p>
            <a:pPr marL="0" indent="0">
              <a:buNone/>
            </a:pPr>
            <a:r>
              <a:rPr lang="en-US" sz="2000" dirty="0"/>
              <a:t>2    Metropolitan area high commuting: primary flow 30% or more to a UA</a:t>
            </a:r>
          </a:p>
          <a:p>
            <a:pPr marL="0" indent="0">
              <a:buNone/>
            </a:pPr>
            <a:r>
              <a:rPr lang="en-US" sz="2000" dirty="0"/>
              <a:t>3    Metropolitan area low commuting: primary flow 10% to 30% to a UA</a:t>
            </a:r>
          </a:p>
          <a:p>
            <a:pPr marL="0" indent="0">
              <a:buNone/>
            </a:pPr>
            <a:r>
              <a:rPr lang="en-US" sz="2000" dirty="0"/>
              <a:t>4    Micropolitan area core: primary flow within an Urban Cluster of 10,000 to 49,999 (large UC)</a:t>
            </a:r>
          </a:p>
          <a:p>
            <a:pPr marL="0" indent="0">
              <a:buNone/>
            </a:pPr>
            <a:r>
              <a:rPr lang="en-US" sz="2000" dirty="0"/>
              <a:t>5    Micropolitan high commuting: primary flow 30% or more to a large UC</a:t>
            </a:r>
          </a:p>
          <a:p>
            <a:pPr marL="0" indent="0">
              <a:buNone/>
            </a:pPr>
            <a:r>
              <a:rPr lang="en-US" sz="2000" dirty="0"/>
              <a:t>6    Micropolitan low commuting: primary flow 10% to 30% to a large UC</a:t>
            </a:r>
          </a:p>
          <a:p>
            <a:pPr marL="0" indent="0">
              <a:buNone/>
            </a:pPr>
            <a:r>
              <a:rPr lang="en-US" sz="2000" dirty="0"/>
              <a:t>7    Small town core: primary flow within an Urban Cluster of 2,500 to 9,999 (small UC)</a:t>
            </a:r>
          </a:p>
          <a:p>
            <a:pPr marL="0" indent="0">
              <a:buNone/>
            </a:pPr>
            <a:r>
              <a:rPr lang="en-US" sz="2000" dirty="0"/>
              <a:t>8    Small town high commuting: primary flow 30% or more to a small UC</a:t>
            </a:r>
          </a:p>
          <a:p>
            <a:pPr marL="0" indent="0">
              <a:buNone/>
            </a:pPr>
            <a:r>
              <a:rPr lang="en-US" sz="2000" dirty="0"/>
              <a:t>9    Small town low commuting: primary flow 10% to 30% to a small UC</a:t>
            </a:r>
          </a:p>
          <a:p>
            <a:pPr marL="0" indent="0">
              <a:buNone/>
            </a:pPr>
            <a:r>
              <a:rPr lang="en-US" sz="2000" dirty="0"/>
              <a:t>10  Rural areas: primary flow to a tract outside a UA or UC</a:t>
            </a:r>
          </a:p>
          <a:p>
            <a:pPr marL="0" indent="0">
              <a:buNone/>
            </a:pPr>
            <a:r>
              <a:rPr lang="en-US" sz="2000" dirty="0"/>
              <a:t>99  Not coded: Census tract has zero population and no rural-urban identifier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6C52-0D1E-4554-B62C-F4677C1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C301-2ADF-465C-92E0-0B3979D9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Assignment Overview</a:t>
            </a:r>
          </a:p>
          <a:p>
            <a:r>
              <a:rPr lang="en-US" dirty="0"/>
              <a:t>What is a Food Desert?</a:t>
            </a:r>
          </a:p>
          <a:p>
            <a:r>
              <a:rPr lang="en-US" dirty="0"/>
              <a:t>Food Desert Implications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Exploration &amp; Statistics</a:t>
            </a:r>
          </a:p>
          <a:p>
            <a:r>
              <a:rPr lang="en-US" dirty="0"/>
              <a:t>Multivariate Analysis</a:t>
            </a:r>
          </a:p>
          <a:p>
            <a:r>
              <a:rPr lang="en-US" dirty="0"/>
              <a:t>Modelling Approach</a:t>
            </a:r>
          </a:p>
          <a:p>
            <a:r>
              <a:rPr lang="en-US" dirty="0"/>
              <a:t>Model Comparison</a:t>
            </a:r>
          </a:p>
          <a:p>
            <a:r>
              <a:rPr lang="en-US" dirty="0"/>
              <a:t>Variable Importance</a:t>
            </a:r>
          </a:p>
          <a:p>
            <a:r>
              <a:rPr lang="en-US" dirty="0"/>
              <a:t>Limitations &amp; Next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3118-93B6-429D-93EA-232A13D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6EFB-3798-46FD-9E61-DDF3014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Explore the provided data to understand the problem of food deserts in North Carolina and New Hanover County.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data sets to create a clean df with one row per 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visualizations and insights (at least 3) to illustrate interesting findings from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predictive model with a binary output (1 if food desert, else 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findings into an hour-long presentation (saving 15 minutes for questions and discussion, so 45 minutes of content). Your audience will come from a spectrum of data literacy and data comfort.</a:t>
            </a:r>
          </a:p>
        </p:txBody>
      </p:sp>
    </p:spTree>
    <p:extLst>
      <p:ext uri="{BB962C8B-B14F-4D97-AF65-F5344CB8AC3E}">
        <p14:creationId xmlns:p14="http://schemas.microsoft.com/office/powerpoint/2010/main" val="31953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57FF-DD79-4A73-A27A-B983531A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desert definitions are generally vague.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USDA Economic Research Service designates food deserts with a rules-based model.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Factors include: Food store locations, population, vehicle availability, poverty, store access.</a:t>
            </a:r>
          </a:p>
          <a:p>
            <a:pPr lvl="1"/>
            <a:r>
              <a:rPr lang="en-US" dirty="0"/>
              <a:t>Designation performed in 2010 and improved upon in 2017 with enhanced data matching.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2A3E-7038-4031-8F67-79D9961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B462-6ECD-48EF-9396-175E798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Dutko</a:t>
            </a:r>
            <a:r>
              <a:rPr lang="en-US" sz="900" dirty="0">
                <a:solidFill>
                  <a:schemeClr val="tx1"/>
                </a:solidFill>
              </a:rPr>
              <a:t>, Paula, Michele Ver Ploeg, and Tracey </a:t>
            </a:r>
            <a:r>
              <a:rPr lang="en-US" sz="900" dirty="0" err="1">
                <a:solidFill>
                  <a:schemeClr val="tx1"/>
                </a:solidFill>
              </a:rPr>
              <a:t>Farrigan</a:t>
            </a:r>
            <a:r>
              <a:rPr lang="en-US" sz="900" dirty="0">
                <a:solidFill>
                  <a:schemeClr val="tx1"/>
                </a:solidFill>
              </a:rPr>
              <a:t>. Characteristics and Influential Factors of Food Deserts, ERR-140, U.S. Department of Agriculture, Economic Research Service, August 2012.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Rhone, Alana, Ver Ploeg, Michele, Dicken, Chris, Williams, Ryan, and Breneman, Vince. Low-Income and Low-Supermarket-Access Census Tracts, 2010-2015, EIB-165, U.S. Department of Agriculture, Economic Research Service, January 2017.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A94D7-3CC3-47CE-8FD0-11B01618B725}"/>
              </a:ext>
            </a:extLst>
          </p:cNvPr>
          <p:cNvGrpSpPr/>
          <p:nvPr/>
        </p:nvGrpSpPr>
        <p:grpSpPr>
          <a:xfrm>
            <a:off x="776944" y="2025437"/>
            <a:ext cx="10638112" cy="941050"/>
            <a:chOff x="710608" y="3226913"/>
            <a:chExt cx="10638112" cy="74966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7452EB-1CBC-43DA-95FC-62174E4C0F9C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4B4B4B"/>
                  </a:solidFill>
                </a:rPr>
                <a:t>“… areas where people have limited access to a variety of healthy and affordable food.”</a:t>
              </a:r>
              <a:r>
                <a:rPr lang="en-US" baseline="30000" dirty="0">
                  <a:solidFill>
                    <a:srgbClr val="4B4B4B"/>
                  </a:solidFill>
                </a:rPr>
                <a:t>1</a:t>
              </a:r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F45297-D3E9-486D-A9ED-4F572CA727B3}"/>
                </a:ext>
              </a:extLst>
            </p:cNvPr>
            <p:cNvSpPr/>
            <p:nvPr/>
          </p:nvSpPr>
          <p:spPr>
            <a:xfrm>
              <a:off x="710608" y="3226913"/>
              <a:ext cx="1559206" cy="36512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Food Desert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3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7994-AD71-4FED-90EB-D50E50C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62A-B089-4AD5-B181-5392684E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5828414" cy="4830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Myriads of problems are associated with food deserts including:</a:t>
            </a:r>
          </a:p>
          <a:p>
            <a:pPr lvl="1"/>
            <a:r>
              <a:rPr lang="en-US" dirty="0"/>
              <a:t>Obesity</a:t>
            </a:r>
          </a:p>
          <a:p>
            <a:pPr lvl="1"/>
            <a:r>
              <a:rPr lang="en-US" dirty="0"/>
              <a:t>Malnutrition</a:t>
            </a:r>
          </a:p>
          <a:p>
            <a:pPr lvl="1"/>
            <a:r>
              <a:rPr lang="en-US" dirty="0"/>
              <a:t>Poor nutritional preferences</a:t>
            </a:r>
          </a:p>
          <a:p>
            <a:pPr lvl="1"/>
            <a:r>
              <a:rPr lang="en-US" dirty="0"/>
              <a:t>Hindered child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focuses on four main areas: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causes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Health effects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Reversing food desertification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FB11B8-1637-4132-B8DB-E5DA4C9D0D8E}"/>
              </a:ext>
            </a:extLst>
          </p:cNvPr>
          <p:cNvGrpSpPr/>
          <p:nvPr/>
        </p:nvGrpSpPr>
        <p:grpSpPr>
          <a:xfrm>
            <a:off x="7219507" y="1346886"/>
            <a:ext cx="4040373" cy="4537548"/>
            <a:chOff x="7219507" y="1639415"/>
            <a:chExt cx="4040373" cy="4537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2302B8-E202-4576-969C-85EFC20FCBD0}"/>
                </a:ext>
              </a:extLst>
            </p:cNvPr>
            <p:cNvSpPr/>
            <p:nvPr/>
          </p:nvSpPr>
          <p:spPr>
            <a:xfrm>
              <a:off x="7219507" y="1639415"/>
              <a:ext cx="4040373" cy="402037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Challenges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11985-D56C-425D-B6C4-E12E337CFA9B}"/>
                </a:ext>
              </a:extLst>
            </p:cNvPr>
            <p:cNvSpPr/>
            <p:nvPr/>
          </p:nvSpPr>
          <p:spPr>
            <a:xfrm>
              <a:off x="7219507" y="2135143"/>
              <a:ext cx="4040373" cy="40418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65BBB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4B4B4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Groceries cannot be forced to enter neighborhoods.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Individuals may not make healthier choices, if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Symptomatic of and correlated with other socio-economic issues.</a:t>
              </a:r>
            </a:p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D21BA3-6B7D-4AF7-A501-CFEBF9D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20649"/>
              </p:ext>
            </p:extLst>
          </p:nvPr>
        </p:nvGraphicFramePr>
        <p:xfrm>
          <a:off x="1412240" y="4452409"/>
          <a:ext cx="5506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Geographic Level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Census Tract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food.desert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ruca.usda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vehicles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916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F2EDFA-B985-45BA-AF62-861DA40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576-6CCA-45FF-9266-AA4F94F1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US" sz="2000" dirty="0"/>
              <a:t>Five datasets provided: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food.desert</a:t>
            </a:r>
            <a:r>
              <a:rPr lang="en-US" sz="2000" b="1" dirty="0"/>
              <a:t> </a:t>
            </a:r>
            <a:r>
              <a:rPr lang="en-US" sz="2000" dirty="0"/>
              <a:t>– Binary classification of food deserts, poverty rates, and median household income.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population</a:t>
            </a:r>
            <a:r>
              <a:rPr lang="en-US" sz="2000" dirty="0"/>
              <a:t> – County population over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ruca.usda</a:t>
            </a:r>
            <a:r>
              <a:rPr lang="en-US" sz="2000" b="1" dirty="0"/>
              <a:t> </a:t>
            </a:r>
            <a:r>
              <a:rPr lang="en-US" sz="2000" dirty="0"/>
              <a:t>– RUCA codes, tract population, and Census tract land area.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stores</a:t>
            </a:r>
            <a:r>
              <a:rPr lang="en-US" sz="2000" dirty="0"/>
              <a:t> – The number of grocery stores, supercenters, convenience stores, and specialty food stores.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vehicles</a:t>
            </a:r>
            <a:r>
              <a:rPr lang="en-US" sz="2000" dirty="0"/>
              <a:t> – The number of cars per household.</a:t>
            </a:r>
          </a:p>
          <a:p>
            <a:r>
              <a:rPr lang="en-US" sz="2000" dirty="0"/>
              <a:t>The data are aggregated to different geographic levels: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AE349E-8CF7-4A0E-9408-6E9CEFE3CAE4}"/>
              </a:ext>
            </a:extLst>
          </p:cNvPr>
          <p:cNvGrpSpPr/>
          <p:nvPr/>
        </p:nvGrpSpPr>
        <p:grpSpPr>
          <a:xfrm>
            <a:off x="8427720" y="3467202"/>
            <a:ext cx="2926080" cy="2645994"/>
            <a:chOff x="833120" y="3428999"/>
            <a:chExt cx="10515600" cy="5833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CBF2DB-FD3F-4973-B762-6BA689DB018D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Food desert designation for 2010 are included, but this designation was improved upon by the USDA in 2017</a:t>
              </a:r>
              <a:r>
                <a:rPr lang="en-US" baseline="30000" dirty="0">
                  <a:solidFill>
                    <a:srgbClr val="4B4B4B"/>
                  </a:solidFill>
                </a:rPr>
                <a:t>2</a:t>
              </a:r>
              <a:r>
                <a:rPr lang="en-US" sz="1800" dirty="0">
                  <a:solidFill>
                    <a:schemeClr val="tx1"/>
                  </a:solidFill>
                </a:rPr>
                <a:t>. This analysis will focus solely on the 2017 designation.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60EFB1-2520-4D28-B5C7-294AF75373A0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307-C5DF-4A40-8155-C0E4DAE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Statistics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EDD611-C42C-4424-AF1E-F4C00CFFD55D}"/>
              </a:ext>
            </a:extLst>
          </p:cNvPr>
          <p:cNvGrpSpPr/>
          <p:nvPr/>
        </p:nvGrpSpPr>
        <p:grpSpPr>
          <a:xfrm>
            <a:off x="1686560" y="1871249"/>
            <a:ext cx="8818880" cy="3423902"/>
            <a:chOff x="1940560" y="1708689"/>
            <a:chExt cx="8818880" cy="34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5E6075-B335-4FDC-B804-904FD32D7AE2}"/>
                </a:ext>
              </a:extLst>
            </p:cNvPr>
            <p:cNvGrpSpPr/>
            <p:nvPr/>
          </p:nvGrpSpPr>
          <p:grpSpPr>
            <a:xfrm>
              <a:off x="1940560" y="1708689"/>
              <a:ext cx="2499360" cy="1015663"/>
              <a:chOff x="1584960" y="1503414"/>
              <a:chExt cx="2499360" cy="10156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B9B5F-7F77-44E1-943C-BEB021630B31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100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844A-6FC2-4F43-9919-6476B96B7C46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NC Counties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60D13C-310B-4897-BBE5-E1B8227CF339}"/>
                </a:ext>
              </a:extLst>
            </p:cNvPr>
            <p:cNvGrpSpPr/>
            <p:nvPr/>
          </p:nvGrpSpPr>
          <p:grpSpPr>
            <a:xfrm>
              <a:off x="4648200" y="1708689"/>
              <a:ext cx="2499360" cy="1015663"/>
              <a:chOff x="1584960" y="1503414"/>
              <a:chExt cx="2499360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C4DFB-4426-4A39-91D3-9B8E5118BE7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2,195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46ED3-30A8-415F-B0BD-D7055C13B595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Census Tracts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0CCE86-1575-45FA-9F14-CD24512C4C4E}"/>
                </a:ext>
              </a:extLst>
            </p:cNvPr>
            <p:cNvGrpSpPr/>
            <p:nvPr/>
          </p:nvGrpSpPr>
          <p:grpSpPr>
            <a:xfrm>
              <a:off x="7569200" y="1723354"/>
              <a:ext cx="3190240" cy="1015663"/>
              <a:chOff x="1584960" y="1503414"/>
              <a:chExt cx="2499360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ED8EE-202B-4900-87F6-DEC69B1BA64C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368 (16.8%)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995CC-08C1-47C7-85EF-F6FB4FDFC30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2017 Food Desert Tracts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967A27-F98F-4A67-8B99-91517D7B122E}"/>
                </a:ext>
              </a:extLst>
            </p:cNvPr>
            <p:cNvGrpSpPr/>
            <p:nvPr/>
          </p:nvGrpSpPr>
          <p:grpSpPr>
            <a:xfrm>
              <a:off x="4648200" y="3578320"/>
              <a:ext cx="2499360" cy="1292662"/>
              <a:chOff x="1584960" y="1503414"/>
              <a:chExt cx="2499360" cy="12926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5D140-7574-4200-AF9B-DAD2BB022AA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83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5B8F18-0E9E-4CAB-943C-B8D25FC9CD9F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Food Desert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349A56-0F95-4C26-9934-6EB35D7D9B9F}"/>
                </a:ext>
              </a:extLst>
            </p:cNvPr>
            <p:cNvGrpSpPr/>
            <p:nvPr/>
          </p:nvGrpSpPr>
          <p:grpSpPr>
            <a:xfrm>
              <a:off x="1940560" y="3578320"/>
              <a:ext cx="2499360" cy="1292662"/>
              <a:chOff x="1584960" y="1503414"/>
              <a:chExt cx="2499360" cy="12926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21305-617D-41FF-B0D0-0A4520EFC3B2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6 / 45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83BED-9DB0-4735-9D6B-53701A3576C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New Hanover Food Desert Tracts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0DCDE9-55B5-40D5-8ABD-A6A7DA23058A}"/>
                </a:ext>
              </a:extLst>
            </p:cNvPr>
            <p:cNvGrpSpPr/>
            <p:nvPr/>
          </p:nvGrpSpPr>
          <p:grpSpPr>
            <a:xfrm>
              <a:off x="7914640" y="3562930"/>
              <a:ext cx="2499360" cy="1569661"/>
              <a:chOff x="1584960" y="1503414"/>
              <a:chExt cx="2499360" cy="15696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EBCDA-3A39-4F9C-A6CA-C7BD8D692BD3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72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E1FE70-5D25-4C26-BE9E-F856BEED1209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More Food Desert Tract 2010-2017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434196-68EF-4A07-8419-67993B8D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7" y="63207"/>
            <a:ext cx="9706926" cy="67315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609AB-862D-47C8-9E44-2B5DBB98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Food Desert Designations 2017</a:t>
            </a:r>
          </a:p>
        </p:txBody>
      </p:sp>
    </p:spTree>
    <p:extLst>
      <p:ext uri="{BB962C8B-B14F-4D97-AF65-F5344CB8AC3E}">
        <p14:creationId xmlns:p14="http://schemas.microsoft.com/office/powerpoint/2010/main" val="371207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1978</Words>
  <Application>Microsoft Office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Cape Fear Collective DS Technical Screen</vt:lpstr>
      <vt:lpstr>About me</vt:lpstr>
      <vt:lpstr>Outline</vt:lpstr>
      <vt:lpstr>Assignment Overview</vt:lpstr>
      <vt:lpstr>What is a food desert?</vt:lpstr>
      <vt:lpstr>Food Desert Implications</vt:lpstr>
      <vt:lpstr>Data</vt:lpstr>
      <vt:lpstr>Data Exploration &amp; Statistics</vt:lpstr>
      <vt:lpstr>USDA Food Desert Designations 2017</vt:lpstr>
      <vt:lpstr>Modelling Food Desert Designations</vt:lpstr>
      <vt:lpstr>Multivariate Analysis</vt:lpstr>
      <vt:lpstr>Variable Selection</vt:lpstr>
      <vt:lpstr>Variables Selected</vt:lpstr>
      <vt:lpstr>Model Comparison: ROC</vt:lpstr>
      <vt:lpstr>Model Comparison: Tradeoffs</vt:lpstr>
      <vt:lpstr>Variable Importance</vt:lpstr>
      <vt:lpstr>Assumptions, Limitations, &amp; Next Steps</vt:lpstr>
      <vt:lpstr>Appendices</vt:lpstr>
      <vt:lpstr>Appendix 1: Model Specifications</vt:lpstr>
      <vt:lpstr>Appendix 2: &lt;MAP&gt;</vt:lpstr>
      <vt:lpstr>Appendix 3: RUCA Code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95</cp:revision>
  <dcterms:created xsi:type="dcterms:W3CDTF">2020-11-18T22:02:46Z</dcterms:created>
  <dcterms:modified xsi:type="dcterms:W3CDTF">2020-11-24T17:17:53Z</dcterms:modified>
</cp:coreProperties>
</file>