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83" r:id="rId3"/>
    <p:sldId id="279" r:id="rId4"/>
    <p:sldId id="257" r:id="rId5"/>
    <p:sldId id="280" r:id="rId6"/>
    <p:sldId id="258" r:id="rId7"/>
    <p:sldId id="259" r:id="rId8"/>
    <p:sldId id="260" r:id="rId9"/>
    <p:sldId id="281" r:id="rId10"/>
    <p:sldId id="261" r:id="rId11"/>
    <p:sldId id="262" r:id="rId12"/>
    <p:sldId id="284" r:id="rId13"/>
    <p:sldId id="278" r:id="rId14"/>
    <p:sldId id="282" r:id="rId15"/>
    <p:sldId id="264" r:id="rId16"/>
    <p:sldId id="263" r:id="rId17"/>
    <p:sldId id="265" r:id="rId18"/>
    <p:sldId id="267" r:id="rId19"/>
    <p:sldId id="266" r:id="rId20"/>
    <p:sldId id="268" r:id="rId21"/>
    <p:sldId id="269" r:id="rId22"/>
    <p:sldId id="270" r:id="rId23"/>
    <p:sldId id="271" r:id="rId24"/>
    <p:sldId id="272" r:id="rId25"/>
    <p:sldId id="273" r:id="rId26"/>
    <p:sldId id="274" r:id="rId27"/>
    <p:sldId id="275" r:id="rId28"/>
    <p:sldId id="276"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E9CEA71-567D-45F8-86DF-C3F80F029515}" type="datetimeFigureOut">
              <a:rPr lang="en-US" smtClean="0"/>
              <a:t>11/6/2020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011C10F-E16D-4757-9F9F-F80EE3AC3F08}" type="slidenum">
              <a:rPr lang="en-US" smtClean="0"/>
              <a:t>‹#›</a:t>
            </a:fld>
            <a:endParaRPr lang="en-US"/>
          </a:p>
        </p:txBody>
      </p:sp>
    </p:spTree>
    <p:extLst>
      <p:ext uri="{BB962C8B-B14F-4D97-AF65-F5344CB8AC3E}">
        <p14:creationId xmlns:p14="http://schemas.microsoft.com/office/powerpoint/2010/main" val="146896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CEA71-567D-45F8-86DF-C3F80F029515}"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1C10F-E16D-4757-9F9F-F80EE3AC3F08}" type="slidenum">
              <a:rPr lang="en-US" smtClean="0"/>
              <a:t>‹#›</a:t>
            </a:fld>
            <a:endParaRPr lang="en-US"/>
          </a:p>
        </p:txBody>
      </p:sp>
    </p:spTree>
    <p:extLst>
      <p:ext uri="{BB962C8B-B14F-4D97-AF65-F5344CB8AC3E}">
        <p14:creationId xmlns:p14="http://schemas.microsoft.com/office/powerpoint/2010/main" val="233069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CEA71-567D-45F8-86DF-C3F80F029515}"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1C10F-E16D-4757-9F9F-F80EE3AC3F08}" type="slidenum">
              <a:rPr lang="en-US" smtClean="0"/>
              <a:t>‹#›</a:t>
            </a:fld>
            <a:endParaRPr lang="en-US"/>
          </a:p>
        </p:txBody>
      </p:sp>
    </p:spTree>
    <p:extLst>
      <p:ext uri="{BB962C8B-B14F-4D97-AF65-F5344CB8AC3E}">
        <p14:creationId xmlns:p14="http://schemas.microsoft.com/office/powerpoint/2010/main" val="33377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CEA71-567D-45F8-86DF-C3F80F029515}"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1C10F-E16D-4757-9F9F-F80EE3AC3F08}" type="slidenum">
              <a:rPr lang="en-US" smtClean="0"/>
              <a:t>‹#›</a:t>
            </a:fld>
            <a:endParaRPr lang="en-US"/>
          </a:p>
        </p:txBody>
      </p:sp>
    </p:spTree>
    <p:extLst>
      <p:ext uri="{BB962C8B-B14F-4D97-AF65-F5344CB8AC3E}">
        <p14:creationId xmlns:p14="http://schemas.microsoft.com/office/powerpoint/2010/main" val="250652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9CEA71-567D-45F8-86DF-C3F80F029515}"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1C10F-E16D-4757-9F9F-F80EE3AC3F08}" type="slidenum">
              <a:rPr lang="en-US" smtClean="0"/>
              <a:t>‹#›</a:t>
            </a:fld>
            <a:endParaRPr lang="en-US"/>
          </a:p>
        </p:txBody>
      </p:sp>
    </p:spTree>
    <p:extLst>
      <p:ext uri="{BB962C8B-B14F-4D97-AF65-F5344CB8AC3E}">
        <p14:creationId xmlns:p14="http://schemas.microsoft.com/office/powerpoint/2010/main" val="266518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9CEA71-567D-45F8-86DF-C3F80F029515}"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1C10F-E16D-4757-9F9F-F80EE3AC3F08}" type="slidenum">
              <a:rPr lang="en-US" smtClean="0"/>
              <a:t>‹#›</a:t>
            </a:fld>
            <a:endParaRPr lang="en-US"/>
          </a:p>
        </p:txBody>
      </p:sp>
    </p:spTree>
    <p:extLst>
      <p:ext uri="{BB962C8B-B14F-4D97-AF65-F5344CB8AC3E}">
        <p14:creationId xmlns:p14="http://schemas.microsoft.com/office/powerpoint/2010/main" val="224221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CEA71-567D-45F8-86DF-C3F80F029515}"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1C10F-E16D-4757-9F9F-F80EE3AC3F08}" type="slidenum">
              <a:rPr lang="en-US" smtClean="0"/>
              <a:t>‹#›</a:t>
            </a:fld>
            <a:endParaRPr lang="en-US"/>
          </a:p>
        </p:txBody>
      </p:sp>
    </p:spTree>
    <p:extLst>
      <p:ext uri="{BB962C8B-B14F-4D97-AF65-F5344CB8AC3E}">
        <p14:creationId xmlns:p14="http://schemas.microsoft.com/office/powerpoint/2010/main" val="413714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9CEA71-567D-45F8-86DF-C3F80F029515}"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1C10F-E16D-4757-9F9F-F80EE3AC3F08}" type="slidenum">
              <a:rPr lang="en-US" smtClean="0"/>
              <a:t>‹#›</a:t>
            </a:fld>
            <a:endParaRPr lang="en-US"/>
          </a:p>
        </p:txBody>
      </p:sp>
    </p:spTree>
    <p:extLst>
      <p:ext uri="{BB962C8B-B14F-4D97-AF65-F5344CB8AC3E}">
        <p14:creationId xmlns:p14="http://schemas.microsoft.com/office/powerpoint/2010/main" val="146351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CEA71-567D-45F8-86DF-C3F80F029515}"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1C10F-E16D-4757-9F9F-F80EE3AC3F08}" type="slidenum">
              <a:rPr lang="en-US" smtClean="0"/>
              <a:t>‹#›</a:t>
            </a:fld>
            <a:endParaRPr lang="en-US"/>
          </a:p>
        </p:txBody>
      </p:sp>
    </p:spTree>
    <p:extLst>
      <p:ext uri="{BB962C8B-B14F-4D97-AF65-F5344CB8AC3E}">
        <p14:creationId xmlns:p14="http://schemas.microsoft.com/office/powerpoint/2010/main" val="229461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E9CEA71-567D-45F8-86DF-C3F80F029515}"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011C10F-E16D-4757-9F9F-F80EE3AC3F08}" type="slidenum">
              <a:rPr lang="en-US" smtClean="0"/>
              <a:t>‹#›</a:t>
            </a:fld>
            <a:endParaRPr lang="en-US"/>
          </a:p>
        </p:txBody>
      </p:sp>
    </p:spTree>
    <p:extLst>
      <p:ext uri="{BB962C8B-B14F-4D97-AF65-F5344CB8AC3E}">
        <p14:creationId xmlns:p14="http://schemas.microsoft.com/office/powerpoint/2010/main" val="306872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E9CEA71-567D-45F8-86DF-C3F80F029515}" type="datetimeFigureOut">
              <a:rPr lang="en-US" smtClean="0"/>
              <a:t>11/6/2020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011C10F-E16D-4757-9F9F-F80EE3AC3F08}" type="slidenum">
              <a:rPr lang="en-US" smtClean="0"/>
              <a:t>‹#›</a:t>
            </a:fld>
            <a:endParaRPr lang="en-US"/>
          </a:p>
        </p:txBody>
      </p:sp>
    </p:spTree>
    <p:extLst>
      <p:ext uri="{BB962C8B-B14F-4D97-AF65-F5344CB8AC3E}">
        <p14:creationId xmlns:p14="http://schemas.microsoft.com/office/powerpoint/2010/main" val="120213531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E9CEA71-567D-45F8-86DF-C3F80F029515}" type="datetimeFigureOut">
              <a:rPr lang="en-US" smtClean="0"/>
              <a:t>11/6/2020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011C10F-E16D-4757-9F9F-F80EE3AC3F08}" type="slidenum">
              <a:rPr lang="en-US" smtClean="0"/>
              <a:t>‹#›</a:t>
            </a:fld>
            <a:endParaRPr lang="en-US"/>
          </a:p>
        </p:txBody>
      </p:sp>
    </p:spTree>
    <p:extLst>
      <p:ext uri="{BB962C8B-B14F-4D97-AF65-F5344CB8AC3E}">
        <p14:creationId xmlns:p14="http://schemas.microsoft.com/office/powerpoint/2010/main" val="42729221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Internet_rush_hou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Wikipedia_talk:Administrator_intervention_against_vandalis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5646-AA98-490A-AF2C-78558F0D8C94}"/>
              </a:ext>
            </a:extLst>
          </p:cNvPr>
          <p:cNvSpPr>
            <a:spLocks noGrp="1"/>
          </p:cNvSpPr>
          <p:nvPr>
            <p:ph type="ctrTitle"/>
          </p:nvPr>
        </p:nvSpPr>
        <p:spPr/>
        <p:txBody>
          <a:bodyPr/>
          <a:lstStyle/>
          <a:p>
            <a:r>
              <a:rPr lang="en-US" dirty="0"/>
              <a:t>Project 1	</a:t>
            </a:r>
          </a:p>
        </p:txBody>
      </p:sp>
      <p:sp>
        <p:nvSpPr>
          <p:cNvPr id="3" name="Subtitle 2">
            <a:extLst>
              <a:ext uri="{FF2B5EF4-FFF2-40B4-BE49-F238E27FC236}">
                <a16:creationId xmlns:a16="http://schemas.microsoft.com/office/drawing/2014/main" id="{A697A943-0411-47A0-946D-7B9FFCD71CB2}"/>
              </a:ext>
            </a:extLst>
          </p:cNvPr>
          <p:cNvSpPr>
            <a:spLocks noGrp="1"/>
          </p:cNvSpPr>
          <p:nvPr>
            <p:ph type="subTitle" idx="1"/>
          </p:nvPr>
        </p:nvSpPr>
        <p:spPr/>
        <p:txBody>
          <a:bodyPr/>
          <a:lstStyle/>
          <a:p>
            <a:r>
              <a:rPr lang="en-US" dirty="0"/>
              <a:t>By D’Ante Jolly</a:t>
            </a:r>
          </a:p>
        </p:txBody>
      </p:sp>
    </p:spTree>
    <p:extLst>
      <p:ext uri="{BB962C8B-B14F-4D97-AF65-F5344CB8AC3E}">
        <p14:creationId xmlns:p14="http://schemas.microsoft.com/office/powerpoint/2010/main" val="127188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9F71-5D72-456D-A403-7A93A797FC8A}"/>
              </a:ext>
            </a:extLst>
          </p:cNvPr>
          <p:cNvSpPr>
            <a:spLocks noGrp="1"/>
          </p:cNvSpPr>
          <p:nvPr>
            <p:ph type="title"/>
          </p:nvPr>
        </p:nvSpPr>
        <p:spPr/>
        <p:txBody>
          <a:bodyPr/>
          <a:lstStyle/>
          <a:p>
            <a:r>
              <a:rPr lang="en-US" dirty="0"/>
              <a:t>Q3 starting </a:t>
            </a:r>
          </a:p>
        </p:txBody>
      </p:sp>
      <p:pic>
        <p:nvPicPr>
          <p:cNvPr id="8" name="Content Placeholder 7" descr="Graphical user interface, text&#10;&#10;Description automatically generated">
            <a:extLst>
              <a:ext uri="{FF2B5EF4-FFF2-40B4-BE49-F238E27FC236}">
                <a16:creationId xmlns:a16="http://schemas.microsoft.com/office/drawing/2014/main" id="{41ED0664-EAEC-444C-9155-F472516C24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767" y="3429000"/>
            <a:ext cx="2657846" cy="790685"/>
          </a:xfrm>
        </p:spPr>
      </p:pic>
      <p:pic>
        <p:nvPicPr>
          <p:cNvPr id="6" name="Content Placeholder 5" descr="Text&#10;&#10;Description automatically generated">
            <a:extLst>
              <a:ext uri="{FF2B5EF4-FFF2-40B4-BE49-F238E27FC236}">
                <a16:creationId xmlns:a16="http://schemas.microsoft.com/office/drawing/2014/main" id="{6FDDE9C3-7CF1-4E9C-99CB-2E753FA978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1863" y="2753349"/>
            <a:ext cx="4662487" cy="2257765"/>
          </a:xfrm>
        </p:spPr>
      </p:pic>
    </p:spTree>
    <p:extLst>
      <p:ext uri="{BB962C8B-B14F-4D97-AF65-F5344CB8AC3E}">
        <p14:creationId xmlns:p14="http://schemas.microsoft.com/office/powerpoint/2010/main" val="221029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8822-20F4-439A-8DF8-284E663F7BA9}"/>
              </a:ext>
            </a:extLst>
          </p:cNvPr>
          <p:cNvSpPr>
            <a:spLocks noGrp="1"/>
          </p:cNvSpPr>
          <p:nvPr>
            <p:ph type="title"/>
          </p:nvPr>
        </p:nvSpPr>
        <p:spPr/>
        <p:txBody>
          <a:bodyPr/>
          <a:lstStyle/>
          <a:p>
            <a:r>
              <a:rPr lang="en-US" dirty="0"/>
              <a:t>Q3 Percentages </a:t>
            </a:r>
          </a:p>
        </p:txBody>
      </p:sp>
      <p:sp>
        <p:nvSpPr>
          <p:cNvPr id="3" name="Content Placeholder 2">
            <a:extLst>
              <a:ext uri="{FF2B5EF4-FFF2-40B4-BE49-F238E27FC236}">
                <a16:creationId xmlns:a16="http://schemas.microsoft.com/office/drawing/2014/main" id="{B0B53205-A748-4189-9AAF-0194B027AFFF}"/>
              </a:ext>
            </a:extLst>
          </p:cNvPr>
          <p:cNvSpPr>
            <a:spLocks noGrp="1"/>
          </p:cNvSpPr>
          <p:nvPr>
            <p:ph sz="half" idx="1"/>
          </p:nvPr>
        </p:nvSpPr>
        <p:spPr/>
        <p:txBody>
          <a:bodyPr/>
          <a:lstStyle/>
          <a:p>
            <a:r>
              <a:rPr lang="en-US" dirty="0"/>
              <a:t>Looked at percentages to give me largest fraction. </a:t>
            </a:r>
          </a:p>
          <a:p>
            <a:endParaRPr lang="en-US" dirty="0"/>
          </a:p>
        </p:txBody>
      </p:sp>
      <p:pic>
        <p:nvPicPr>
          <p:cNvPr id="6" name="Content Placeholder 5" descr="Text&#10;&#10;Description automatically generated">
            <a:extLst>
              <a:ext uri="{FF2B5EF4-FFF2-40B4-BE49-F238E27FC236}">
                <a16:creationId xmlns:a16="http://schemas.microsoft.com/office/drawing/2014/main" id="{787B623B-3320-4AB7-AE7D-79D91502DB6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1863" y="2481847"/>
            <a:ext cx="4662487" cy="2800768"/>
          </a:xfrm>
        </p:spPr>
      </p:pic>
    </p:spTree>
    <p:extLst>
      <p:ext uri="{BB962C8B-B14F-4D97-AF65-F5344CB8AC3E}">
        <p14:creationId xmlns:p14="http://schemas.microsoft.com/office/powerpoint/2010/main" val="414824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BB96D-868B-491D-96FF-07C744F8C2C0}"/>
              </a:ext>
            </a:extLst>
          </p:cNvPr>
          <p:cNvSpPr>
            <a:spLocks noGrp="1"/>
          </p:cNvSpPr>
          <p:nvPr>
            <p:ph type="title"/>
          </p:nvPr>
        </p:nvSpPr>
        <p:spPr/>
        <p:txBody>
          <a:bodyPr/>
          <a:lstStyle/>
          <a:p>
            <a:r>
              <a:rPr lang="en-US" dirty="0"/>
              <a:t>Chain of queries </a:t>
            </a:r>
          </a:p>
        </p:txBody>
      </p:sp>
      <p:sp>
        <p:nvSpPr>
          <p:cNvPr id="6" name="Content Placeholder 5">
            <a:extLst>
              <a:ext uri="{FF2B5EF4-FFF2-40B4-BE49-F238E27FC236}">
                <a16:creationId xmlns:a16="http://schemas.microsoft.com/office/drawing/2014/main" id="{DB66A4FB-A18A-485D-9777-E27F04DF2C88}"/>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a:t>
            </a:r>
            <a:r>
              <a:rPr lang="en-US" dirty="0" err="1"/>
              <a:t>Hotel_California</a:t>
            </a:r>
            <a:r>
              <a:rPr lang="en-US" dirty="0"/>
              <a:t>“</a:t>
            </a:r>
          </a:p>
          <a:p>
            <a:pPr marL="457200" indent="-457200">
              <a:buFont typeface="+mj-lt"/>
              <a:buAutoNum type="arabicPeriod"/>
            </a:pPr>
            <a:r>
              <a:rPr lang="en-US" dirty="0"/>
              <a:t>"</a:t>
            </a:r>
            <a:r>
              <a:rPr lang="en-US" dirty="0" err="1"/>
              <a:t>Hotel_California</a:t>
            </a:r>
            <a:r>
              <a:rPr lang="en-US" dirty="0"/>
              <a:t>_(</a:t>
            </a:r>
            <a:r>
              <a:rPr lang="en-US" dirty="0" err="1"/>
              <a:t>Eagles_album</a:t>
            </a:r>
            <a:r>
              <a:rPr lang="en-US" dirty="0"/>
              <a:t>)" </a:t>
            </a:r>
          </a:p>
          <a:p>
            <a:pPr marL="457200" indent="-457200">
              <a:buFont typeface="+mj-lt"/>
              <a:buAutoNum type="arabicPeriod"/>
            </a:pPr>
            <a:r>
              <a:rPr lang="en-US" dirty="0"/>
              <a:t>"</a:t>
            </a:r>
            <a:r>
              <a:rPr lang="en-US" dirty="0" err="1"/>
              <a:t>The_Long_Run</a:t>
            </a:r>
            <a:r>
              <a:rPr lang="en-US" dirty="0"/>
              <a:t>_(album)" </a:t>
            </a:r>
          </a:p>
          <a:p>
            <a:pPr marL="457200" indent="-457200">
              <a:buFont typeface="+mj-lt"/>
              <a:buAutoNum type="arabicPeriod"/>
            </a:pPr>
            <a:r>
              <a:rPr lang="en-US" dirty="0"/>
              <a:t>"</a:t>
            </a:r>
            <a:r>
              <a:rPr lang="en-US" dirty="0" err="1"/>
              <a:t>Eagles_Live</a:t>
            </a:r>
            <a:r>
              <a:rPr lang="en-US" dirty="0"/>
              <a:t>"</a:t>
            </a:r>
          </a:p>
          <a:p>
            <a:pPr marL="457200" indent="-457200">
              <a:buFont typeface="+mj-lt"/>
              <a:buAutoNum type="arabicPeriod"/>
            </a:pPr>
            <a:r>
              <a:rPr lang="en-US" dirty="0"/>
              <a:t>"Eagles_Greatest_Hits,_Vol._2"</a:t>
            </a:r>
          </a:p>
          <a:p>
            <a:pPr marL="457200" indent="-457200">
              <a:buFont typeface="+mj-lt"/>
              <a:buAutoNum type="arabicPeriod"/>
            </a:pPr>
            <a:r>
              <a:rPr lang="en-US" dirty="0"/>
              <a:t>"</a:t>
            </a:r>
            <a:r>
              <a:rPr lang="en-US" dirty="0" err="1"/>
              <a:t>The_Very_Best_of_the_Eagles</a:t>
            </a:r>
            <a:r>
              <a:rPr lang="en-US" dirty="0"/>
              <a:t>"</a:t>
            </a:r>
          </a:p>
          <a:p>
            <a:pPr marL="457200" indent="-457200">
              <a:buFont typeface="+mj-lt"/>
              <a:buAutoNum type="arabicPeriod"/>
            </a:pPr>
            <a:r>
              <a:rPr lang="en-US" dirty="0"/>
              <a:t>"</a:t>
            </a:r>
            <a:r>
              <a:rPr lang="en-US" dirty="0" err="1"/>
              <a:t>Hell_Freezes_Over</a:t>
            </a:r>
            <a:r>
              <a:rPr lang="en-US" dirty="0"/>
              <a:t>"</a:t>
            </a:r>
          </a:p>
          <a:p>
            <a:pPr marL="457200" indent="-457200">
              <a:buFont typeface="+mj-lt"/>
              <a:buAutoNum type="arabicPeriod"/>
            </a:pPr>
            <a:r>
              <a:rPr lang="en-US" dirty="0"/>
              <a:t>"Selected_Works:_1972–1999“</a:t>
            </a:r>
          </a:p>
          <a:p>
            <a:pPr marL="457200" indent="-457200">
              <a:buFont typeface="+mj-lt"/>
              <a:buAutoNum type="arabicPeriod"/>
            </a:pPr>
            <a:r>
              <a:rPr lang="en-US" dirty="0"/>
              <a:t>"</a:t>
            </a:r>
            <a:r>
              <a:rPr lang="en-US" dirty="0" err="1"/>
              <a:t>The_Very_Best_Of</a:t>
            </a:r>
            <a:r>
              <a:rPr lang="en-US" dirty="0"/>
              <a:t>_(</a:t>
            </a:r>
            <a:r>
              <a:rPr lang="en-US" dirty="0" err="1"/>
              <a:t>Eagles_album</a:t>
            </a:r>
            <a:r>
              <a:rPr lang="en-US" dirty="0"/>
              <a:t>)“</a:t>
            </a:r>
          </a:p>
          <a:p>
            <a:pPr marL="457200" indent="-457200">
              <a:buFont typeface="+mj-lt"/>
              <a:buAutoNum type="arabicPeriod"/>
            </a:pPr>
            <a:r>
              <a:rPr lang="en-US" dirty="0"/>
              <a:t>"Eagles_(</a:t>
            </a:r>
            <a:r>
              <a:rPr lang="en-US" dirty="0" err="1"/>
              <a:t>box_set</a:t>
            </a:r>
            <a:r>
              <a:rPr lang="en-US" dirty="0"/>
              <a:t>)"</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97445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26C9-4BB6-4055-A9E8-262AB8AA3830}"/>
              </a:ext>
            </a:extLst>
          </p:cNvPr>
          <p:cNvSpPr>
            <a:spLocks noGrp="1"/>
          </p:cNvSpPr>
          <p:nvPr>
            <p:ph type="title"/>
          </p:nvPr>
        </p:nvSpPr>
        <p:spPr/>
        <p:txBody>
          <a:bodyPr/>
          <a:lstStyle/>
          <a:p>
            <a:r>
              <a:rPr lang="en-US" dirty="0"/>
              <a:t>Q3 Answer </a:t>
            </a:r>
          </a:p>
        </p:txBody>
      </p:sp>
      <p:sp>
        <p:nvSpPr>
          <p:cNvPr id="3" name="Content Placeholder 2">
            <a:extLst>
              <a:ext uri="{FF2B5EF4-FFF2-40B4-BE49-F238E27FC236}">
                <a16:creationId xmlns:a16="http://schemas.microsoft.com/office/drawing/2014/main" id="{85C32733-22D1-4DF1-9DD6-4195F18F28C9}"/>
              </a:ext>
            </a:extLst>
          </p:cNvPr>
          <p:cNvSpPr>
            <a:spLocks noGrp="1"/>
          </p:cNvSpPr>
          <p:nvPr>
            <p:ph sz="half" idx="1"/>
          </p:nvPr>
        </p:nvSpPr>
        <p:spPr/>
        <p:txBody>
          <a:bodyPr/>
          <a:lstStyle/>
          <a:p>
            <a:r>
              <a:rPr lang="en-US" dirty="0"/>
              <a:t>Eagles Box set was found to be largest </a:t>
            </a:r>
          </a:p>
        </p:txBody>
      </p:sp>
      <p:pic>
        <p:nvPicPr>
          <p:cNvPr id="6" name="Content Placeholder 5" descr="Text&#10;&#10;Description automatically generated">
            <a:extLst>
              <a:ext uri="{FF2B5EF4-FFF2-40B4-BE49-F238E27FC236}">
                <a16:creationId xmlns:a16="http://schemas.microsoft.com/office/drawing/2014/main" id="{7680174D-36F4-4370-94F7-03EDE00F88F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1863" y="2442445"/>
            <a:ext cx="4662487" cy="2879573"/>
          </a:xfrm>
        </p:spPr>
      </p:pic>
    </p:spTree>
    <p:extLst>
      <p:ext uri="{BB962C8B-B14F-4D97-AF65-F5344CB8AC3E}">
        <p14:creationId xmlns:p14="http://schemas.microsoft.com/office/powerpoint/2010/main" val="2175970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9D4F4F-86F7-4E49-94BA-096B5FCE9C9E}"/>
              </a:ext>
            </a:extLst>
          </p:cNvPr>
          <p:cNvSpPr>
            <a:spLocks noGrp="1"/>
          </p:cNvSpPr>
          <p:nvPr>
            <p:ph type="title"/>
          </p:nvPr>
        </p:nvSpPr>
        <p:spPr/>
        <p:txBody>
          <a:bodyPr>
            <a:normAutofit/>
          </a:bodyPr>
          <a:lstStyle/>
          <a:p>
            <a:r>
              <a:rPr lang="en-US" sz="4000" dirty="0"/>
              <a:t>Find an example of an English </a:t>
            </a:r>
            <a:r>
              <a:rPr lang="en-US" sz="4000" dirty="0" err="1"/>
              <a:t>wikipedia</a:t>
            </a:r>
            <a:r>
              <a:rPr lang="en-US" sz="4000" dirty="0"/>
              <a:t> article that is relatively more popular in the UK. Find the same for the US and Australia.</a:t>
            </a:r>
          </a:p>
        </p:txBody>
      </p:sp>
      <p:sp>
        <p:nvSpPr>
          <p:cNvPr id="6" name="Text Placeholder 5">
            <a:extLst>
              <a:ext uri="{FF2B5EF4-FFF2-40B4-BE49-F238E27FC236}">
                <a16:creationId xmlns:a16="http://schemas.microsoft.com/office/drawing/2014/main" id="{F2594DE7-5B86-41AE-9C1F-76A9471C49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213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E5E8-D052-48E4-8319-548105846765}"/>
              </a:ext>
            </a:extLst>
          </p:cNvPr>
          <p:cNvSpPr>
            <a:spLocks noGrp="1"/>
          </p:cNvSpPr>
          <p:nvPr>
            <p:ph type="title"/>
          </p:nvPr>
        </p:nvSpPr>
        <p:spPr/>
        <p:txBody>
          <a:bodyPr/>
          <a:lstStyle/>
          <a:p>
            <a:r>
              <a:rPr lang="en-US" dirty="0"/>
              <a:t>Q4</a:t>
            </a:r>
          </a:p>
        </p:txBody>
      </p:sp>
      <p:sp>
        <p:nvSpPr>
          <p:cNvPr id="5" name="Content Placeholder 4">
            <a:extLst>
              <a:ext uri="{FF2B5EF4-FFF2-40B4-BE49-F238E27FC236}">
                <a16:creationId xmlns:a16="http://schemas.microsoft.com/office/drawing/2014/main" id="{035C674E-7648-4F16-B5A0-7862F194094D}"/>
              </a:ext>
            </a:extLst>
          </p:cNvPr>
          <p:cNvSpPr>
            <a:spLocks noGrp="1"/>
          </p:cNvSpPr>
          <p:nvPr>
            <p:ph idx="1"/>
          </p:nvPr>
        </p:nvSpPr>
        <p:spPr/>
        <p:txBody>
          <a:bodyPr/>
          <a:lstStyle/>
          <a:p>
            <a:r>
              <a:rPr lang="en-US" dirty="0">
                <a:hlinkClick r:id="rId2"/>
              </a:rPr>
              <a:t>https://en.wikipedia.org/wiki/Internet_rush_hour</a:t>
            </a:r>
            <a:endParaRPr lang="en-US" dirty="0"/>
          </a:p>
          <a:p>
            <a:r>
              <a:rPr lang="en-US" dirty="0"/>
              <a:t>https://www.worldtimeserver.com/current_time_in_UTC.aspx</a:t>
            </a:r>
          </a:p>
          <a:p>
            <a:r>
              <a:rPr lang="en-US" dirty="0"/>
              <a:t>Concluded that UK  7-11 pm so hours would 19-23</a:t>
            </a:r>
          </a:p>
          <a:p>
            <a:pPr lvl="1"/>
            <a:r>
              <a:rPr lang="en-US" dirty="0"/>
              <a:t>Too match UTC hours were set 13-18 </a:t>
            </a:r>
          </a:p>
          <a:p>
            <a:r>
              <a:rPr lang="en-US" dirty="0"/>
              <a:t>US would 15-23 based on UTC</a:t>
            </a:r>
          </a:p>
          <a:p>
            <a:r>
              <a:rPr lang="en-US" dirty="0"/>
              <a:t>Australia was the same as US 14-22</a:t>
            </a:r>
          </a:p>
          <a:p>
            <a:r>
              <a:rPr lang="en-US" dirty="0"/>
              <a:t>Each hour dataset was downloaded in their  own folder to be used in their own table. </a:t>
            </a:r>
          </a:p>
        </p:txBody>
      </p:sp>
    </p:spTree>
    <p:extLst>
      <p:ext uri="{BB962C8B-B14F-4D97-AF65-F5344CB8AC3E}">
        <p14:creationId xmlns:p14="http://schemas.microsoft.com/office/powerpoint/2010/main" val="4230992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318F-C9EA-4AD3-92C1-96D95860C934}"/>
              </a:ext>
            </a:extLst>
          </p:cNvPr>
          <p:cNvSpPr>
            <a:spLocks noGrp="1"/>
          </p:cNvSpPr>
          <p:nvPr>
            <p:ph type="title"/>
          </p:nvPr>
        </p:nvSpPr>
        <p:spPr/>
        <p:txBody>
          <a:bodyPr/>
          <a:lstStyle/>
          <a:p>
            <a:r>
              <a:rPr lang="en-US" dirty="0"/>
              <a:t>Q4 USA to UK </a:t>
            </a:r>
          </a:p>
        </p:txBody>
      </p:sp>
      <p:sp>
        <p:nvSpPr>
          <p:cNvPr id="3" name="Content Placeholder 2">
            <a:extLst>
              <a:ext uri="{FF2B5EF4-FFF2-40B4-BE49-F238E27FC236}">
                <a16:creationId xmlns:a16="http://schemas.microsoft.com/office/drawing/2014/main" id="{EA5EC1A5-208E-436F-9E80-C668D7575454}"/>
              </a:ext>
            </a:extLst>
          </p:cNvPr>
          <p:cNvSpPr>
            <a:spLocks noGrp="1"/>
          </p:cNvSpPr>
          <p:nvPr>
            <p:ph sz="half" idx="1"/>
          </p:nvPr>
        </p:nvSpPr>
        <p:spPr/>
        <p:txBody>
          <a:bodyPr/>
          <a:lstStyle/>
          <a:p>
            <a:r>
              <a:rPr lang="en-US" dirty="0"/>
              <a:t>We can see that </a:t>
            </a:r>
            <a:r>
              <a:rPr lang="en-US" dirty="0" err="1"/>
              <a:t>Ruth_Bader_Ginsburg</a:t>
            </a:r>
            <a:r>
              <a:rPr lang="en-US" dirty="0"/>
              <a:t> was an article that was more  popular in the UK than the US. </a:t>
            </a:r>
          </a:p>
          <a:p>
            <a:r>
              <a:rPr lang="en-US" dirty="0" err="1"/>
              <a:t>Covid</a:t>
            </a:r>
            <a:r>
              <a:rPr lang="en-US" dirty="0"/>
              <a:t> 19 pandemic was popular article in the UK as well. </a:t>
            </a:r>
          </a:p>
        </p:txBody>
      </p:sp>
      <p:pic>
        <p:nvPicPr>
          <p:cNvPr id="6" name="Content Placeholder 5" descr="A picture containing table&#10;&#10;Description automatically generated">
            <a:extLst>
              <a:ext uri="{FF2B5EF4-FFF2-40B4-BE49-F238E27FC236}">
                <a16:creationId xmlns:a16="http://schemas.microsoft.com/office/drawing/2014/main" id="{2FAA0D30-7C2E-45C3-8713-6205BBA7827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16973" y="1998663"/>
            <a:ext cx="3252266" cy="3767137"/>
          </a:xfrm>
        </p:spPr>
      </p:pic>
    </p:spTree>
    <p:extLst>
      <p:ext uri="{BB962C8B-B14F-4D97-AF65-F5344CB8AC3E}">
        <p14:creationId xmlns:p14="http://schemas.microsoft.com/office/powerpoint/2010/main" val="1227572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30FB-43EB-4D99-AF54-3C9128E07ED4}"/>
              </a:ext>
            </a:extLst>
          </p:cNvPr>
          <p:cNvSpPr>
            <a:spLocks noGrp="1"/>
          </p:cNvSpPr>
          <p:nvPr>
            <p:ph type="title"/>
          </p:nvPr>
        </p:nvSpPr>
        <p:spPr/>
        <p:txBody>
          <a:bodyPr/>
          <a:lstStyle/>
          <a:p>
            <a:r>
              <a:rPr lang="en-US" dirty="0"/>
              <a:t>Q4 USA to AUS</a:t>
            </a:r>
          </a:p>
        </p:txBody>
      </p:sp>
      <p:sp>
        <p:nvSpPr>
          <p:cNvPr id="3" name="Content Placeholder 2">
            <a:extLst>
              <a:ext uri="{FF2B5EF4-FFF2-40B4-BE49-F238E27FC236}">
                <a16:creationId xmlns:a16="http://schemas.microsoft.com/office/drawing/2014/main" id="{D38DC9A2-9AC6-44C9-B61F-9BDE96C13EBC}"/>
              </a:ext>
            </a:extLst>
          </p:cNvPr>
          <p:cNvSpPr>
            <a:spLocks noGrp="1"/>
          </p:cNvSpPr>
          <p:nvPr>
            <p:ph sz="half" idx="1"/>
          </p:nvPr>
        </p:nvSpPr>
        <p:spPr/>
        <p:txBody>
          <a:bodyPr/>
          <a:lstStyle/>
          <a:p>
            <a:r>
              <a:rPr lang="en-US" dirty="0"/>
              <a:t>Shooting_ </a:t>
            </a:r>
            <a:r>
              <a:rPr lang="en-US" dirty="0" err="1"/>
              <a:t>Breonna_Talyor</a:t>
            </a:r>
            <a:r>
              <a:rPr lang="en-US" dirty="0"/>
              <a:t> was </a:t>
            </a:r>
            <a:r>
              <a:rPr lang="en-US" dirty="0" err="1"/>
              <a:t>significally</a:t>
            </a:r>
            <a:r>
              <a:rPr lang="en-US" dirty="0"/>
              <a:t> more popular in Australia to the USA. </a:t>
            </a:r>
          </a:p>
        </p:txBody>
      </p:sp>
      <p:pic>
        <p:nvPicPr>
          <p:cNvPr id="6" name="Content Placeholder 5" descr="Text&#10;&#10;Description automatically generated">
            <a:extLst>
              <a:ext uri="{FF2B5EF4-FFF2-40B4-BE49-F238E27FC236}">
                <a16:creationId xmlns:a16="http://schemas.microsoft.com/office/drawing/2014/main" id="{1548218B-A376-48BF-A462-4DEA65872B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1863" y="2271110"/>
            <a:ext cx="4662487" cy="3222242"/>
          </a:xfrm>
        </p:spPr>
      </p:pic>
    </p:spTree>
    <p:extLst>
      <p:ext uri="{BB962C8B-B14F-4D97-AF65-F5344CB8AC3E}">
        <p14:creationId xmlns:p14="http://schemas.microsoft.com/office/powerpoint/2010/main" val="1235894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7E4E7-27BD-4FD6-8F8A-26E0B21C385D}"/>
              </a:ext>
            </a:extLst>
          </p:cNvPr>
          <p:cNvSpPr>
            <a:spLocks noGrp="1"/>
          </p:cNvSpPr>
          <p:nvPr>
            <p:ph type="title"/>
          </p:nvPr>
        </p:nvSpPr>
        <p:spPr/>
        <p:txBody>
          <a:bodyPr/>
          <a:lstStyle/>
          <a:p>
            <a:r>
              <a:rPr lang="en-US" dirty="0"/>
              <a:t>Q5</a:t>
            </a:r>
          </a:p>
        </p:txBody>
      </p:sp>
      <p:sp>
        <p:nvSpPr>
          <p:cNvPr id="6" name="Content Placeholder 5">
            <a:extLst>
              <a:ext uri="{FF2B5EF4-FFF2-40B4-BE49-F238E27FC236}">
                <a16:creationId xmlns:a16="http://schemas.microsoft.com/office/drawing/2014/main" id="{00151154-B227-4946-91BC-7CA4347538BC}"/>
              </a:ext>
            </a:extLst>
          </p:cNvPr>
          <p:cNvSpPr>
            <a:spLocks noGrp="1"/>
          </p:cNvSpPr>
          <p:nvPr>
            <p:ph idx="1"/>
          </p:nvPr>
        </p:nvSpPr>
        <p:spPr/>
        <p:txBody>
          <a:bodyPr/>
          <a:lstStyle/>
          <a:p>
            <a:r>
              <a:rPr lang="en-US" dirty="0"/>
              <a:t>Utilized time and pageviews to eventually get my answer </a:t>
            </a:r>
          </a:p>
          <a:p>
            <a:r>
              <a:rPr lang="en-US" dirty="0"/>
              <a:t>Utilized the average time it takes for revision to be identified in a month. </a:t>
            </a:r>
          </a:p>
          <a:p>
            <a:r>
              <a:rPr lang="en-US" dirty="0"/>
              <a:t>Multiplied  that with the  average views Wikipedia article gets and divided by the amount seconds in a day </a:t>
            </a:r>
          </a:p>
        </p:txBody>
      </p:sp>
    </p:spTree>
    <p:extLst>
      <p:ext uri="{BB962C8B-B14F-4D97-AF65-F5344CB8AC3E}">
        <p14:creationId xmlns:p14="http://schemas.microsoft.com/office/powerpoint/2010/main" val="29561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9E23-3A72-45A4-800B-3B471C55E10B}"/>
              </a:ext>
            </a:extLst>
          </p:cNvPr>
          <p:cNvSpPr>
            <a:spLocks noGrp="1"/>
          </p:cNvSpPr>
          <p:nvPr>
            <p:ph type="title"/>
          </p:nvPr>
        </p:nvSpPr>
        <p:spPr/>
        <p:txBody>
          <a:bodyPr/>
          <a:lstStyle/>
          <a:p>
            <a:r>
              <a:rPr lang="en-US" dirty="0"/>
              <a:t>Q5</a:t>
            </a:r>
          </a:p>
        </p:txBody>
      </p:sp>
      <p:sp>
        <p:nvSpPr>
          <p:cNvPr id="3" name="Content Placeholder 2">
            <a:extLst>
              <a:ext uri="{FF2B5EF4-FFF2-40B4-BE49-F238E27FC236}">
                <a16:creationId xmlns:a16="http://schemas.microsoft.com/office/drawing/2014/main" id="{CDF58DE3-A41C-49C7-AE81-A7F055A3CE05}"/>
              </a:ext>
            </a:extLst>
          </p:cNvPr>
          <p:cNvSpPr>
            <a:spLocks noGrp="1"/>
          </p:cNvSpPr>
          <p:nvPr>
            <p:ph sz="half" idx="1"/>
          </p:nvPr>
        </p:nvSpPr>
        <p:spPr/>
        <p:txBody>
          <a:bodyPr/>
          <a:lstStyle/>
          <a:p>
            <a:r>
              <a:rPr lang="en-US" dirty="0"/>
              <a:t>Average amount of views a popular page gets before its revised</a:t>
            </a:r>
          </a:p>
        </p:txBody>
      </p:sp>
      <p:pic>
        <p:nvPicPr>
          <p:cNvPr id="6" name="Content Placeholder 5" descr="Graphical user interface&#10;&#10;Description automatically generated">
            <a:extLst>
              <a:ext uri="{FF2B5EF4-FFF2-40B4-BE49-F238E27FC236}">
                <a16:creationId xmlns:a16="http://schemas.microsoft.com/office/drawing/2014/main" id="{895276D1-E57A-411E-B338-AFDE28AA5D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38078" y="3434494"/>
            <a:ext cx="2010056" cy="895475"/>
          </a:xfrm>
        </p:spPr>
      </p:pic>
    </p:spTree>
    <p:extLst>
      <p:ext uri="{BB962C8B-B14F-4D97-AF65-F5344CB8AC3E}">
        <p14:creationId xmlns:p14="http://schemas.microsoft.com/office/powerpoint/2010/main" val="206726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2C3D-7EBE-4ADE-A04C-005D5A0CF331}"/>
              </a:ext>
            </a:extLst>
          </p:cNvPr>
          <p:cNvSpPr>
            <a:spLocks noGrp="1"/>
          </p:cNvSpPr>
          <p:nvPr>
            <p:ph type="title"/>
          </p:nvPr>
        </p:nvSpPr>
        <p:spPr/>
        <p:txBody>
          <a:bodyPr/>
          <a:lstStyle/>
          <a:p>
            <a:r>
              <a:rPr lang="en-US" dirty="0"/>
              <a:t>About The Project </a:t>
            </a:r>
          </a:p>
        </p:txBody>
      </p:sp>
      <p:sp>
        <p:nvSpPr>
          <p:cNvPr id="3" name="Content Placeholder 2">
            <a:extLst>
              <a:ext uri="{FF2B5EF4-FFF2-40B4-BE49-F238E27FC236}">
                <a16:creationId xmlns:a16="http://schemas.microsoft.com/office/drawing/2014/main" id="{A4D6C405-B38E-4318-9788-8CEF8E4E8739}"/>
              </a:ext>
            </a:extLst>
          </p:cNvPr>
          <p:cNvSpPr>
            <a:spLocks noGrp="1"/>
          </p:cNvSpPr>
          <p:nvPr>
            <p:ph idx="1"/>
          </p:nvPr>
        </p:nvSpPr>
        <p:spPr/>
        <p:txBody>
          <a:bodyPr/>
          <a:lstStyle/>
          <a:p>
            <a:r>
              <a:rPr lang="en-US" dirty="0"/>
              <a:t>Used data from Wikipedia</a:t>
            </a:r>
          </a:p>
          <a:p>
            <a:r>
              <a:rPr lang="en-US" dirty="0"/>
              <a:t>Used HDFS and  Hive as my main tool. </a:t>
            </a:r>
          </a:p>
          <a:p>
            <a:r>
              <a:rPr lang="en-US" dirty="0"/>
              <a:t>I did not use MapReduce in Hadoop itself. </a:t>
            </a:r>
          </a:p>
          <a:p>
            <a:r>
              <a:rPr lang="en-US" dirty="0"/>
              <a:t>Storage and resources was a major issue. </a:t>
            </a:r>
          </a:p>
          <a:p>
            <a:r>
              <a:rPr lang="en-US" dirty="0"/>
              <a:t>A lot of issues with Linux</a:t>
            </a:r>
          </a:p>
        </p:txBody>
      </p:sp>
    </p:spTree>
    <p:extLst>
      <p:ext uri="{BB962C8B-B14F-4D97-AF65-F5344CB8AC3E}">
        <p14:creationId xmlns:p14="http://schemas.microsoft.com/office/powerpoint/2010/main" val="3099104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9956-EE31-42B9-B72C-00EF469A0FFE}"/>
              </a:ext>
            </a:extLst>
          </p:cNvPr>
          <p:cNvSpPr>
            <a:spLocks noGrp="1"/>
          </p:cNvSpPr>
          <p:nvPr>
            <p:ph type="title"/>
          </p:nvPr>
        </p:nvSpPr>
        <p:spPr/>
        <p:txBody>
          <a:bodyPr/>
          <a:lstStyle/>
          <a:p>
            <a:r>
              <a:rPr lang="en-US" dirty="0"/>
              <a:t>Q6 Looking for the most revised article </a:t>
            </a:r>
          </a:p>
        </p:txBody>
      </p:sp>
      <p:sp>
        <p:nvSpPr>
          <p:cNvPr id="5" name="Content Placeholder 4">
            <a:extLst>
              <a:ext uri="{FF2B5EF4-FFF2-40B4-BE49-F238E27FC236}">
                <a16:creationId xmlns:a16="http://schemas.microsoft.com/office/drawing/2014/main" id="{4379FEA2-8D69-423C-88DA-18A265375684}"/>
              </a:ext>
            </a:extLst>
          </p:cNvPr>
          <p:cNvSpPr>
            <a:spLocks noGrp="1"/>
          </p:cNvSpPr>
          <p:nvPr>
            <p:ph idx="1"/>
          </p:nvPr>
        </p:nvSpPr>
        <p:spPr/>
        <p:txBody>
          <a:bodyPr/>
          <a:lstStyle/>
          <a:p>
            <a:r>
              <a:rPr lang="en-US" dirty="0"/>
              <a:t>Began a query search on the media </a:t>
            </a:r>
            <a:r>
              <a:rPr lang="en-US" dirty="0" err="1"/>
              <a:t>enwiki</a:t>
            </a:r>
            <a:r>
              <a:rPr lang="en-US" dirty="0"/>
              <a:t> data set to find the most revised article. </a:t>
            </a:r>
          </a:p>
          <a:p>
            <a:r>
              <a:rPr lang="en-US" dirty="0"/>
              <a:t>I wanted to find a popular media property that was likely to receive the most revisions. </a:t>
            </a:r>
          </a:p>
        </p:txBody>
      </p:sp>
    </p:spTree>
    <p:extLst>
      <p:ext uri="{BB962C8B-B14F-4D97-AF65-F5344CB8AC3E}">
        <p14:creationId xmlns:p14="http://schemas.microsoft.com/office/powerpoint/2010/main" val="345061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9C70-EB4B-4EBC-B407-D3405098C9E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A684A81-ED39-47ED-B970-887594FE4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485" y="2011363"/>
            <a:ext cx="9039304" cy="3767137"/>
          </a:xfrm>
        </p:spPr>
      </p:pic>
    </p:spTree>
    <p:extLst>
      <p:ext uri="{BB962C8B-B14F-4D97-AF65-F5344CB8AC3E}">
        <p14:creationId xmlns:p14="http://schemas.microsoft.com/office/powerpoint/2010/main" val="398711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67BC-96E5-41DD-B791-22BE1AAD923C}"/>
              </a:ext>
            </a:extLst>
          </p:cNvPr>
          <p:cNvSpPr>
            <a:spLocks noGrp="1"/>
          </p:cNvSpPr>
          <p:nvPr>
            <p:ph type="title"/>
          </p:nvPr>
        </p:nvSpPr>
        <p:spPr/>
        <p:txBody>
          <a:bodyPr/>
          <a:lstStyle/>
          <a:p>
            <a:r>
              <a:rPr lang="en-US" dirty="0"/>
              <a:t>Tried to find data on it in clickstream </a:t>
            </a:r>
          </a:p>
        </p:txBody>
      </p:sp>
      <p:pic>
        <p:nvPicPr>
          <p:cNvPr id="5" name="Content Placeholder 4">
            <a:extLst>
              <a:ext uri="{FF2B5EF4-FFF2-40B4-BE49-F238E27FC236}">
                <a16:creationId xmlns:a16="http://schemas.microsoft.com/office/drawing/2014/main" id="{26903C5C-7E30-4968-B0A3-A6F1EAD0B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158" y="3599615"/>
            <a:ext cx="7763958" cy="590632"/>
          </a:xfrm>
        </p:spPr>
      </p:pic>
    </p:spTree>
    <p:extLst>
      <p:ext uri="{BB962C8B-B14F-4D97-AF65-F5344CB8AC3E}">
        <p14:creationId xmlns:p14="http://schemas.microsoft.com/office/powerpoint/2010/main" val="2804274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6D04-A56F-4F02-98DD-E3392C4591F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DC8D3A8-93B3-449C-9379-332E38CBE35C}"/>
              </a:ext>
            </a:extLst>
          </p:cNvPr>
          <p:cNvSpPr>
            <a:spLocks noGrp="1"/>
          </p:cNvSpPr>
          <p:nvPr>
            <p:ph idx="1"/>
          </p:nvPr>
        </p:nvSpPr>
        <p:spPr/>
        <p:txBody>
          <a:bodyPr/>
          <a:lstStyle/>
          <a:p>
            <a:r>
              <a:rPr lang="en-US" dirty="0">
                <a:hlinkClick r:id="rId2"/>
              </a:rPr>
              <a:t>https://en.wikipedia.org/wiki/Wikipedia_talk:Administrator_intervention_against_vandalism</a:t>
            </a:r>
            <a:endParaRPr lang="en-US" dirty="0"/>
          </a:p>
          <a:p>
            <a:endParaRPr lang="en-US" dirty="0"/>
          </a:p>
          <a:p>
            <a:r>
              <a:rPr lang="en-US" dirty="0"/>
              <a:t>Turns it is not a site was more of legal document with no links so no one is likely to be  click to. </a:t>
            </a:r>
          </a:p>
        </p:txBody>
      </p:sp>
    </p:spTree>
    <p:extLst>
      <p:ext uri="{BB962C8B-B14F-4D97-AF65-F5344CB8AC3E}">
        <p14:creationId xmlns:p14="http://schemas.microsoft.com/office/powerpoint/2010/main" val="378926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9FB1-0A04-404F-AB57-1E46EE0DCAC7}"/>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CBBB5404-487E-4D43-929D-626E8419E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3220" y="2011363"/>
            <a:ext cx="8439835" cy="3767137"/>
          </a:xfrm>
        </p:spPr>
      </p:pic>
    </p:spTree>
    <p:extLst>
      <p:ext uri="{BB962C8B-B14F-4D97-AF65-F5344CB8AC3E}">
        <p14:creationId xmlns:p14="http://schemas.microsoft.com/office/powerpoint/2010/main" val="3939983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52EE-4DB4-4C1D-A02C-C9237BE4E2EF}"/>
              </a:ext>
            </a:extLst>
          </p:cNvPr>
          <p:cNvSpPr>
            <a:spLocks noGrp="1"/>
          </p:cNvSpPr>
          <p:nvPr>
            <p:ph type="title"/>
          </p:nvPr>
        </p:nvSpPr>
        <p:spPr/>
        <p:txBody>
          <a:bodyPr/>
          <a:lstStyle/>
          <a:p>
            <a:r>
              <a:rPr lang="en-US" dirty="0"/>
              <a:t>Changed revision in seconds to identify </a:t>
            </a:r>
          </a:p>
        </p:txBody>
      </p:sp>
      <p:pic>
        <p:nvPicPr>
          <p:cNvPr id="5" name="Content Placeholder 4">
            <a:extLst>
              <a:ext uri="{FF2B5EF4-FFF2-40B4-BE49-F238E27FC236}">
                <a16:creationId xmlns:a16="http://schemas.microsoft.com/office/drawing/2014/main" id="{B1E2DDF0-4B71-465E-A1FD-7A9EE2F80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388" y="2011363"/>
            <a:ext cx="7175499" cy="3767137"/>
          </a:xfrm>
        </p:spPr>
      </p:pic>
    </p:spTree>
    <p:extLst>
      <p:ext uri="{BB962C8B-B14F-4D97-AF65-F5344CB8AC3E}">
        <p14:creationId xmlns:p14="http://schemas.microsoft.com/office/powerpoint/2010/main" val="3964900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FE35D3-A400-4A30-A41C-542C7646D55B}"/>
              </a:ext>
            </a:extLst>
          </p:cNvPr>
          <p:cNvSpPr>
            <a:spLocks noGrp="1"/>
          </p:cNvSpPr>
          <p:nvPr>
            <p:ph type="title"/>
          </p:nvPr>
        </p:nvSpPr>
        <p:spPr/>
        <p:txBody>
          <a:bodyPr/>
          <a:lstStyle/>
          <a:p>
            <a:r>
              <a:rPr lang="en-US" dirty="0"/>
              <a:t>Media: Tokyo Ghoul </a:t>
            </a:r>
          </a:p>
        </p:txBody>
      </p:sp>
      <p:sp>
        <p:nvSpPr>
          <p:cNvPr id="5" name="Content Placeholder 4">
            <a:extLst>
              <a:ext uri="{FF2B5EF4-FFF2-40B4-BE49-F238E27FC236}">
                <a16:creationId xmlns:a16="http://schemas.microsoft.com/office/drawing/2014/main" id="{8C05627F-7E26-4861-BFDC-2F87C82EF573}"/>
              </a:ext>
            </a:extLst>
          </p:cNvPr>
          <p:cNvSpPr>
            <a:spLocks noGrp="1"/>
          </p:cNvSpPr>
          <p:nvPr>
            <p:ph sz="half" idx="1"/>
          </p:nvPr>
        </p:nvSpPr>
        <p:spPr/>
        <p:txBody>
          <a:bodyPr/>
          <a:lstStyle/>
          <a:p>
            <a:r>
              <a:rPr lang="en-US" dirty="0"/>
              <a:t>The interest me because it had a large seconds to identify revision but has been revised 1999 times in September. </a:t>
            </a:r>
          </a:p>
          <a:p>
            <a:r>
              <a:rPr lang="en-US" dirty="0"/>
              <a:t>My question was why was it revisions catches so slow.</a:t>
            </a:r>
          </a:p>
          <a:p>
            <a:pPr marL="0" indent="0">
              <a:buNone/>
            </a:pPr>
            <a:endParaRPr lang="en-US" dirty="0"/>
          </a:p>
        </p:txBody>
      </p:sp>
      <p:pic>
        <p:nvPicPr>
          <p:cNvPr id="7" name="Content Placeholder 6">
            <a:extLst>
              <a:ext uri="{FF2B5EF4-FFF2-40B4-BE49-F238E27FC236}">
                <a16:creationId xmlns:a16="http://schemas.microsoft.com/office/drawing/2014/main" id="{728924D9-5BBB-4D91-9EC1-18FCC4A69685}"/>
              </a:ext>
            </a:extLst>
          </p:cNvPr>
          <p:cNvPicPr>
            <a:picLocks noGrp="1" noChangeAspect="1"/>
          </p:cNvPicPr>
          <p:nvPr>
            <p:ph sz="half" idx="2"/>
          </p:nvPr>
        </p:nvPicPr>
        <p:blipFill>
          <a:blip r:embed="rId2"/>
          <a:stretch>
            <a:fillRect/>
          </a:stretch>
        </p:blipFill>
        <p:spPr>
          <a:xfrm>
            <a:off x="7295356" y="2401094"/>
            <a:ext cx="2095500" cy="2962275"/>
          </a:xfrm>
          <a:prstGeom prst="rect">
            <a:avLst/>
          </a:prstGeom>
        </p:spPr>
      </p:pic>
    </p:spTree>
    <p:extLst>
      <p:ext uri="{BB962C8B-B14F-4D97-AF65-F5344CB8AC3E}">
        <p14:creationId xmlns:p14="http://schemas.microsoft.com/office/powerpoint/2010/main" val="785674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AF57-13B3-4CEE-9332-64547FD0FD4A}"/>
              </a:ext>
            </a:extLst>
          </p:cNvPr>
          <p:cNvSpPr>
            <a:spLocks noGrp="1"/>
          </p:cNvSpPr>
          <p:nvPr>
            <p:ph type="title"/>
          </p:nvPr>
        </p:nvSpPr>
        <p:spPr/>
        <p:txBody>
          <a:bodyPr/>
          <a:lstStyle/>
          <a:p>
            <a:r>
              <a:rPr lang="en-US" dirty="0"/>
              <a:t>Links</a:t>
            </a:r>
          </a:p>
        </p:txBody>
      </p:sp>
      <p:pic>
        <p:nvPicPr>
          <p:cNvPr id="8" name="Content Placeholder 7" descr="Text&#10;&#10;Description automatically generated">
            <a:extLst>
              <a:ext uri="{FF2B5EF4-FFF2-40B4-BE49-F238E27FC236}">
                <a16:creationId xmlns:a16="http://schemas.microsoft.com/office/drawing/2014/main" id="{9B0F5025-8737-4D69-BA33-C2FCFCD28A1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81667" y="2421291"/>
            <a:ext cx="4664075" cy="2379985"/>
          </a:xfrm>
        </p:spPr>
      </p:pic>
      <p:pic>
        <p:nvPicPr>
          <p:cNvPr id="6" name="Content Placeholder 5" descr="A picture containing table&#10;&#10;Description automatically generated">
            <a:extLst>
              <a:ext uri="{FF2B5EF4-FFF2-40B4-BE49-F238E27FC236}">
                <a16:creationId xmlns:a16="http://schemas.microsoft.com/office/drawing/2014/main" id="{BFC06B1F-B9DF-4A66-B5C8-7728C49F42F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1486" y="2437717"/>
            <a:ext cx="5181600" cy="2347135"/>
          </a:xfrm>
        </p:spPr>
      </p:pic>
    </p:spTree>
    <p:extLst>
      <p:ext uri="{BB962C8B-B14F-4D97-AF65-F5344CB8AC3E}">
        <p14:creationId xmlns:p14="http://schemas.microsoft.com/office/powerpoint/2010/main" val="1949296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5B07-A588-4B6E-816D-2CA919693500}"/>
              </a:ext>
            </a:extLst>
          </p:cNvPr>
          <p:cNvSpPr>
            <a:spLocks noGrp="1"/>
          </p:cNvSpPr>
          <p:nvPr>
            <p:ph type="title"/>
          </p:nvPr>
        </p:nvSpPr>
        <p:spPr/>
        <p:txBody>
          <a:bodyPr/>
          <a:lstStyle/>
          <a:p>
            <a:r>
              <a:rPr lang="en-US" dirty="0"/>
              <a:t>Answer </a:t>
            </a:r>
          </a:p>
        </p:txBody>
      </p:sp>
      <p:pic>
        <p:nvPicPr>
          <p:cNvPr id="7" name="Content Placeholder 6">
            <a:extLst>
              <a:ext uri="{FF2B5EF4-FFF2-40B4-BE49-F238E27FC236}">
                <a16:creationId xmlns:a16="http://schemas.microsoft.com/office/drawing/2014/main" id="{6999139C-C12E-43FD-87A0-7529326791DA}"/>
              </a:ext>
            </a:extLst>
          </p:cNvPr>
          <p:cNvPicPr>
            <a:picLocks noGrp="1" noChangeAspect="1"/>
          </p:cNvPicPr>
          <p:nvPr>
            <p:ph sz="half" idx="1"/>
          </p:nvPr>
        </p:nvPicPr>
        <p:blipFill>
          <a:blip r:embed="rId2"/>
          <a:stretch>
            <a:fillRect/>
          </a:stretch>
        </p:blipFill>
        <p:spPr>
          <a:xfrm>
            <a:off x="7204550" y="3270542"/>
            <a:ext cx="3895682" cy="847417"/>
          </a:xfrm>
          <a:prstGeom prst="rect">
            <a:avLst/>
          </a:prstGeom>
        </p:spPr>
      </p:pic>
      <p:pic>
        <p:nvPicPr>
          <p:cNvPr id="6" name="Content Placeholder 5">
            <a:extLst>
              <a:ext uri="{FF2B5EF4-FFF2-40B4-BE49-F238E27FC236}">
                <a16:creationId xmlns:a16="http://schemas.microsoft.com/office/drawing/2014/main" id="{45FBBC05-4093-4DD7-BD3E-773143EF1D2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1454" y="2157731"/>
            <a:ext cx="5181600" cy="3136870"/>
          </a:xfrm>
        </p:spPr>
      </p:pic>
    </p:spTree>
    <p:extLst>
      <p:ext uri="{BB962C8B-B14F-4D97-AF65-F5344CB8AC3E}">
        <p14:creationId xmlns:p14="http://schemas.microsoft.com/office/powerpoint/2010/main" val="3396202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0E2A257-718B-442B-9E42-90D9DD1A707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319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12C103-8946-4BBE-B8BD-F179829D916C}"/>
              </a:ext>
            </a:extLst>
          </p:cNvPr>
          <p:cNvSpPr>
            <a:spLocks noGrp="1"/>
          </p:cNvSpPr>
          <p:nvPr>
            <p:ph type="title"/>
          </p:nvPr>
        </p:nvSpPr>
        <p:spPr/>
        <p:txBody>
          <a:bodyPr/>
          <a:lstStyle/>
          <a:p>
            <a:r>
              <a:rPr lang="en-US" dirty="0"/>
              <a:t>Which English </a:t>
            </a:r>
            <a:r>
              <a:rPr lang="en-US" dirty="0" err="1"/>
              <a:t>wikipedia</a:t>
            </a:r>
            <a:r>
              <a:rPr lang="en-US" dirty="0"/>
              <a:t> article got the most traffic on October 20?</a:t>
            </a:r>
          </a:p>
        </p:txBody>
      </p:sp>
      <p:sp>
        <p:nvSpPr>
          <p:cNvPr id="5" name="Text Placeholder 4">
            <a:extLst>
              <a:ext uri="{FF2B5EF4-FFF2-40B4-BE49-F238E27FC236}">
                <a16:creationId xmlns:a16="http://schemas.microsoft.com/office/drawing/2014/main" id="{B7AAA679-3DF8-4B7E-8501-B83703C804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640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117B-0109-4E45-A005-631E68AE267C}"/>
              </a:ext>
            </a:extLst>
          </p:cNvPr>
          <p:cNvSpPr>
            <a:spLocks noGrp="1"/>
          </p:cNvSpPr>
          <p:nvPr>
            <p:ph type="title"/>
          </p:nvPr>
        </p:nvSpPr>
        <p:spPr/>
        <p:txBody>
          <a:bodyPr>
            <a:normAutofit/>
          </a:bodyPr>
          <a:lstStyle/>
          <a:p>
            <a:r>
              <a:rPr lang="en-US" dirty="0"/>
              <a:t>Q1</a:t>
            </a:r>
            <a:br>
              <a:rPr lang="en-US" dirty="0"/>
            </a:br>
            <a:endParaRPr lang="en-US" dirty="0"/>
          </a:p>
        </p:txBody>
      </p:sp>
      <p:sp>
        <p:nvSpPr>
          <p:cNvPr id="4" name="Content Placeholder 3">
            <a:extLst>
              <a:ext uri="{FF2B5EF4-FFF2-40B4-BE49-F238E27FC236}">
                <a16:creationId xmlns:a16="http://schemas.microsoft.com/office/drawing/2014/main" id="{E77A8829-A780-43A1-A9F0-548BD6CA8041}"/>
              </a:ext>
            </a:extLst>
          </p:cNvPr>
          <p:cNvSpPr>
            <a:spLocks noGrp="1"/>
          </p:cNvSpPr>
          <p:nvPr>
            <p:ph sz="half" idx="1"/>
          </p:nvPr>
        </p:nvSpPr>
        <p:spPr/>
        <p:txBody>
          <a:bodyPr/>
          <a:lstStyle/>
          <a:p>
            <a:r>
              <a:rPr lang="en-US" dirty="0"/>
              <a:t>Highest English article was the main page. </a:t>
            </a:r>
          </a:p>
          <a:p>
            <a:r>
              <a:rPr lang="en-US" dirty="0"/>
              <a:t>No further analysis was put forth </a:t>
            </a:r>
          </a:p>
        </p:txBody>
      </p:sp>
      <p:pic>
        <p:nvPicPr>
          <p:cNvPr id="7" name="Content Placeholder 6" descr="Text&#10;&#10;Description automatically generated">
            <a:extLst>
              <a:ext uri="{FF2B5EF4-FFF2-40B4-BE49-F238E27FC236}">
                <a16:creationId xmlns:a16="http://schemas.microsoft.com/office/drawing/2014/main" id="{E62F2031-C92D-495E-AE2E-99A1092AE1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199" y="1502229"/>
            <a:ext cx="7033583" cy="3956389"/>
          </a:xfrm>
        </p:spPr>
      </p:pic>
    </p:spTree>
    <p:extLst>
      <p:ext uri="{BB962C8B-B14F-4D97-AF65-F5344CB8AC3E}">
        <p14:creationId xmlns:p14="http://schemas.microsoft.com/office/powerpoint/2010/main" val="109005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4BE623-ACAB-4FEA-97CF-E63D153557C8}"/>
              </a:ext>
            </a:extLst>
          </p:cNvPr>
          <p:cNvSpPr>
            <a:spLocks noGrp="1"/>
          </p:cNvSpPr>
          <p:nvPr>
            <p:ph type="title"/>
          </p:nvPr>
        </p:nvSpPr>
        <p:spPr/>
        <p:txBody>
          <a:bodyPr/>
          <a:lstStyle/>
          <a:p>
            <a:r>
              <a:rPr lang="en-US" dirty="0"/>
              <a:t>Which English </a:t>
            </a:r>
            <a:r>
              <a:rPr lang="en-US" dirty="0" err="1"/>
              <a:t>wikipedia</a:t>
            </a:r>
            <a:r>
              <a:rPr lang="en-US" dirty="0"/>
              <a:t> article got the most traffic on October 20?</a:t>
            </a:r>
          </a:p>
        </p:txBody>
      </p:sp>
      <p:sp>
        <p:nvSpPr>
          <p:cNvPr id="6" name="Text Placeholder 5">
            <a:extLst>
              <a:ext uri="{FF2B5EF4-FFF2-40B4-BE49-F238E27FC236}">
                <a16:creationId xmlns:a16="http://schemas.microsoft.com/office/drawing/2014/main" id="{FC4B4C57-2123-4873-BB80-FD04152A84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244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4B2D-A77B-47FC-97E3-C42BB72D1D39}"/>
              </a:ext>
            </a:extLst>
          </p:cNvPr>
          <p:cNvSpPr>
            <a:spLocks noGrp="1"/>
          </p:cNvSpPr>
          <p:nvPr>
            <p:ph type="title"/>
          </p:nvPr>
        </p:nvSpPr>
        <p:spPr/>
        <p:txBody>
          <a:bodyPr/>
          <a:lstStyle/>
          <a:p>
            <a:r>
              <a:rPr lang="en-US" dirty="0"/>
              <a:t>Q2 starting </a:t>
            </a:r>
          </a:p>
        </p:txBody>
      </p:sp>
      <p:sp>
        <p:nvSpPr>
          <p:cNvPr id="3" name="Content Placeholder 2">
            <a:extLst>
              <a:ext uri="{FF2B5EF4-FFF2-40B4-BE49-F238E27FC236}">
                <a16:creationId xmlns:a16="http://schemas.microsoft.com/office/drawing/2014/main" id="{CB4CA90B-532F-4D9C-AF7F-5822D4A9FDDF}"/>
              </a:ext>
            </a:extLst>
          </p:cNvPr>
          <p:cNvSpPr>
            <a:spLocks noGrp="1"/>
          </p:cNvSpPr>
          <p:nvPr>
            <p:ph sz="half" idx="1"/>
          </p:nvPr>
        </p:nvSpPr>
        <p:spPr/>
        <p:txBody>
          <a:bodyPr/>
          <a:lstStyle/>
          <a:p>
            <a:r>
              <a:rPr lang="en-US" dirty="0"/>
              <a:t>Ran a general search query </a:t>
            </a:r>
          </a:p>
        </p:txBody>
      </p:sp>
      <p:pic>
        <p:nvPicPr>
          <p:cNvPr id="6" name="Content Placeholder 5" descr="Text&#10;&#10;Description automatically generated">
            <a:extLst>
              <a:ext uri="{FF2B5EF4-FFF2-40B4-BE49-F238E27FC236}">
                <a16:creationId xmlns:a16="http://schemas.microsoft.com/office/drawing/2014/main" id="{47794925-A079-4FFF-8C39-5099BC78F3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1863" y="3254497"/>
            <a:ext cx="4662487" cy="1255469"/>
          </a:xfrm>
        </p:spPr>
      </p:pic>
    </p:spTree>
    <p:extLst>
      <p:ext uri="{BB962C8B-B14F-4D97-AF65-F5344CB8AC3E}">
        <p14:creationId xmlns:p14="http://schemas.microsoft.com/office/powerpoint/2010/main" val="152440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C50B-A2C2-4DDD-9E38-55422131586A}"/>
              </a:ext>
            </a:extLst>
          </p:cNvPr>
          <p:cNvSpPr>
            <a:spLocks noGrp="1"/>
          </p:cNvSpPr>
          <p:nvPr>
            <p:ph type="title"/>
          </p:nvPr>
        </p:nvSpPr>
        <p:spPr/>
        <p:txBody>
          <a:bodyPr/>
          <a:lstStyle/>
          <a:p>
            <a:r>
              <a:rPr lang="en-US" dirty="0"/>
              <a:t>Q2 separating types </a:t>
            </a:r>
          </a:p>
        </p:txBody>
      </p:sp>
      <p:pic>
        <p:nvPicPr>
          <p:cNvPr id="8" name="Content Placeholder 7" descr="A picture containing calendar&#10;&#10;Description automatically generated">
            <a:extLst>
              <a:ext uri="{FF2B5EF4-FFF2-40B4-BE49-F238E27FC236}">
                <a16:creationId xmlns:a16="http://schemas.microsoft.com/office/drawing/2014/main" id="{3C83C3CD-02E0-4910-8CE7-B333ED0FFD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0004" y="1998663"/>
            <a:ext cx="2436616" cy="3767137"/>
          </a:xfrm>
        </p:spPr>
      </p:pic>
      <p:pic>
        <p:nvPicPr>
          <p:cNvPr id="6" name="Content Placeholder 5">
            <a:extLst>
              <a:ext uri="{FF2B5EF4-FFF2-40B4-BE49-F238E27FC236}">
                <a16:creationId xmlns:a16="http://schemas.microsoft.com/office/drawing/2014/main" id="{BDA7A769-BE67-4099-AA85-7EE4550A5FE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3393" y="1998663"/>
            <a:ext cx="3339427" cy="3767137"/>
          </a:xfrm>
        </p:spPr>
      </p:pic>
    </p:spTree>
    <p:extLst>
      <p:ext uri="{BB962C8B-B14F-4D97-AF65-F5344CB8AC3E}">
        <p14:creationId xmlns:p14="http://schemas.microsoft.com/office/powerpoint/2010/main" val="423433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D36-1AFD-468A-AE5D-06971EB38AEF}"/>
              </a:ext>
            </a:extLst>
          </p:cNvPr>
          <p:cNvSpPr>
            <a:spLocks noGrp="1"/>
          </p:cNvSpPr>
          <p:nvPr>
            <p:ph type="title"/>
          </p:nvPr>
        </p:nvSpPr>
        <p:spPr/>
        <p:txBody>
          <a:bodyPr/>
          <a:lstStyle/>
          <a:p>
            <a:r>
              <a:rPr lang="en-US" dirty="0"/>
              <a:t>Q2 Final </a:t>
            </a:r>
          </a:p>
        </p:txBody>
      </p:sp>
      <p:sp>
        <p:nvSpPr>
          <p:cNvPr id="3" name="Content Placeholder 2">
            <a:extLst>
              <a:ext uri="{FF2B5EF4-FFF2-40B4-BE49-F238E27FC236}">
                <a16:creationId xmlns:a16="http://schemas.microsoft.com/office/drawing/2014/main" id="{C3602AE6-D8DB-4B89-A93E-8F333C3F28BB}"/>
              </a:ext>
            </a:extLst>
          </p:cNvPr>
          <p:cNvSpPr>
            <a:spLocks noGrp="1"/>
          </p:cNvSpPr>
          <p:nvPr>
            <p:ph sz="half" idx="1"/>
          </p:nvPr>
        </p:nvSpPr>
        <p:spPr/>
        <p:txBody>
          <a:bodyPr/>
          <a:lstStyle/>
          <a:p>
            <a:r>
              <a:rPr lang="en-US" dirty="0"/>
              <a:t>Total views of a page was used  to divide the links followed to get internal link percentage. </a:t>
            </a:r>
          </a:p>
        </p:txBody>
      </p:sp>
      <p:pic>
        <p:nvPicPr>
          <p:cNvPr id="6" name="Content Placeholder 5" descr="A picture containing text&#10;&#10;Description automatically generated">
            <a:extLst>
              <a:ext uri="{FF2B5EF4-FFF2-40B4-BE49-F238E27FC236}">
                <a16:creationId xmlns:a16="http://schemas.microsoft.com/office/drawing/2014/main" id="{F0350D96-F7D2-41D7-931E-985FC47D07D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4571" y="1998663"/>
            <a:ext cx="3977070" cy="3767137"/>
          </a:xfrm>
        </p:spPr>
      </p:pic>
    </p:spTree>
    <p:extLst>
      <p:ext uri="{BB962C8B-B14F-4D97-AF65-F5344CB8AC3E}">
        <p14:creationId xmlns:p14="http://schemas.microsoft.com/office/powerpoint/2010/main" val="409357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A2678E-7711-40AD-A4BA-EEDC8F65DBC0}"/>
              </a:ext>
            </a:extLst>
          </p:cNvPr>
          <p:cNvSpPr>
            <a:spLocks noGrp="1"/>
          </p:cNvSpPr>
          <p:nvPr>
            <p:ph type="title"/>
          </p:nvPr>
        </p:nvSpPr>
        <p:spPr/>
        <p:txBody>
          <a:bodyPr>
            <a:normAutofit/>
          </a:bodyPr>
          <a:lstStyle/>
          <a:p>
            <a:r>
              <a:rPr lang="en-US" sz="3600" dirty="0"/>
              <a:t>What series of </a:t>
            </a:r>
            <a:r>
              <a:rPr lang="en-US" sz="3600" dirty="0" err="1"/>
              <a:t>wikipedia</a:t>
            </a:r>
            <a:r>
              <a:rPr lang="en-US" sz="3600" dirty="0"/>
              <a:t> articles, starting with Hotel California, keeps the largest fraction of its readers clicking on internal links? This is similar to (2), but you should continue the analysis past the first article.</a:t>
            </a:r>
            <a:br>
              <a:rPr lang="en-US" dirty="0"/>
            </a:br>
            <a:endParaRPr lang="en-US" dirty="0"/>
          </a:p>
        </p:txBody>
      </p:sp>
      <p:sp>
        <p:nvSpPr>
          <p:cNvPr id="6" name="Text Placeholder 5">
            <a:extLst>
              <a:ext uri="{FF2B5EF4-FFF2-40B4-BE49-F238E27FC236}">
                <a16:creationId xmlns:a16="http://schemas.microsoft.com/office/drawing/2014/main" id="{43209689-842D-4353-A55F-81E881AEEB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5281124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179</TotalTime>
  <Words>627</Words>
  <Application>Microsoft Office PowerPoint</Application>
  <PresentationFormat>Widescreen</PresentationFormat>
  <Paragraphs>72</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 Light</vt:lpstr>
      <vt:lpstr>Metropolitan</vt:lpstr>
      <vt:lpstr>Project 1 </vt:lpstr>
      <vt:lpstr>About The Project </vt:lpstr>
      <vt:lpstr>Which English wikipedia article got the most traffic on October 20?</vt:lpstr>
      <vt:lpstr>Q1 </vt:lpstr>
      <vt:lpstr>Which English wikipedia article got the most traffic on October 20?</vt:lpstr>
      <vt:lpstr>Q2 starting </vt:lpstr>
      <vt:lpstr>Q2 separating types </vt:lpstr>
      <vt:lpstr>Q2 Final </vt:lpstr>
      <vt:lpstr>What series of wikipedia articles, starting with Hotel California, keeps the largest fraction of its readers clicking on internal links? This is similar to (2), but you should continue the analysis past the first article. </vt:lpstr>
      <vt:lpstr>Q3 starting </vt:lpstr>
      <vt:lpstr>Q3 Percentages </vt:lpstr>
      <vt:lpstr>Chain of queries </vt:lpstr>
      <vt:lpstr>Q3 Answer </vt:lpstr>
      <vt:lpstr>Find an example of an English wikipedia article that is relatively more popular in the UK. Find the same for the US and Australia.</vt:lpstr>
      <vt:lpstr>Q4</vt:lpstr>
      <vt:lpstr>Q4 USA to UK </vt:lpstr>
      <vt:lpstr>Q4 USA to AUS</vt:lpstr>
      <vt:lpstr>Q5</vt:lpstr>
      <vt:lpstr>Q5</vt:lpstr>
      <vt:lpstr>Q6 Looking for the most revised article </vt:lpstr>
      <vt:lpstr>PowerPoint Presentation</vt:lpstr>
      <vt:lpstr>Tried to find data on it in clickstream </vt:lpstr>
      <vt:lpstr>PowerPoint Presentation</vt:lpstr>
      <vt:lpstr>PowerPoint Presentation</vt:lpstr>
      <vt:lpstr>Changed revision in seconds to identify </vt:lpstr>
      <vt:lpstr>Media: Tokyo Ghoul </vt:lpstr>
      <vt:lpstr>Links</vt:lpstr>
      <vt:lpstr>Answer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D'Ante</dc:creator>
  <cp:lastModifiedBy>D'Ante</cp:lastModifiedBy>
  <cp:revision>17</cp:revision>
  <dcterms:created xsi:type="dcterms:W3CDTF">2020-11-06T13:57:40Z</dcterms:created>
  <dcterms:modified xsi:type="dcterms:W3CDTF">2020-11-06T16:57:05Z</dcterms:modified>
</cp:coreProperties>
</file>