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5" d="100"/>
          <a:sy n="85" d="100"/>
        </p:scale>
        <p:origin x="45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45EAC82-B215-45F5-852F-8121240474A6}" type="datetimeFigureOut">
              <a:rPr lang="es-PE" smtClean="0"/>
              <a:t>23/04/2025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693475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5EAC82-B215-45F5-852F-8121240474A6}" type="datetimeFigureOut">
              <a:rPr lang="es-PE" smtClean="0"/>
              <a:t>23/04/2025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322801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5EAC82-B215-45F5-852F-8121240474A6}" type="datetimeFigureOut">
              <a:rPr lang="es-PE" smtClean="0"/>
              <a:t>23/04/2025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412898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5EAC82-B215-45F5-852F-8121240474A6}" type="datetimeFigureOut">
              <a:rPr lang="es-PE" smtClean="0"/>
              <a:t>23/04/2025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34F545B-D579-4AA6-B89D-5E560CC0052F}" type="slidenum">
              <a:rPr lang="es-PE" smtClean="0"/>
              <a:t>‹Nº›</a:t>
            </a:fld>
            <a:endParaRPr lang="es-P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5457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5EAC82-B215-45F5-852F-8121240474A6}" type="datetimeFigureOut">
              <a:rPr lang="es-PE" smtClean="0"/>
              <a:t>23/04/2025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2689981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5EAC82-B215-45F5-852F-8121240474A6}" type="datetimeFigureOut">
              <a:rPr lang="es-PE" smtClean="0"/>
              <a:t>23/04/2025</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337823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5EAC82-B215-45F5-852F-8121240474A6}" type="datetimeFigureOut">
              <a:rPr lang="es-PE" smtClean="0"/>
              <a:t>23/04/2025</a:t>
            </a:fld>
            <a:endParaRPr lang="es-PE"/>
          </a:p>
        </p:txBody>
      </p:sp>
      <p:sp>
        <p:nvSpPr>
          <p:cNvPr id="4"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648471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5EAC82-B215-45F5-852F-8121240474A6}" type="datetimeFigureOut">
              <a:rPr lang="es-PE" smtClean="0"/>
              <a:t>23/04/2025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1923394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5EAC82-B215-45F5-852F-8121240474A6}" type="datetimeFigureOut">
              <a:rPr lang="es-PE" smtClean="0"/>
              <a:t>23/04/2025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210578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845EAC82-B215-45F5-852F-8121240474A6}" type="datetimeFigureOut">
              <a:rPr lang="es-PE" smtClean="0"/>
              <a:t>23/04/2025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143423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5EAC82-B215-45F5-852F-8121240474A6}" type="datetimeFigureOut">
              <a:rPr lang="es-PE" smtClean="0"/>
              <a:t>23/04/2025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178250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45EAC82-B215-45F5-852F-8121240474A6}" type="datetimeFigureOut">
              <a:rPr lang="es-PE" smtClean="0"/>
              <a:t>23/04/2025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235293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45EAC82-B215-45F5-852F-8121240474A6}" type="datetimeFigureOut">
              <a:rPr lang="es-PE" smtClean="0"/>
              <a:t>23/04/2025</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29772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845EAC82-B215-45F5-852F-8121240474A6}" type="datetimeFigureOut">
              <a:rPr lang="es-PE" smtClean="0"/>
              <a:t>23/04/2025</a:t>
            </a:fld>
            <a:endParaRPr lang="es-PE"/>
          </a:p>
        </p:txBody>
      </p:sp>
      <p:sp>
        <p:nvSpPr>
          <p:cNvPr id="5" name="Footer Placeholder 3"/>
          <p:cNvSpPr>
            <a:spLocks noGrp="1"/>
          </p:cNvSpPr>
          <p:nvPr>
            <p:ph type="ftr" sz="quarter" idx="11"/>
          </p:nvPr>
        </p:nvSpPr>
        <p:spPr/>
        <p:txBody>
          <a:bodyPr/>
          <a:lstStyle/>
          <a:p>
            <a:endParaRPr lang="es-PE"/>
          </a:p>
        </p:txBody>
      </p:sp>
      <p:sp>
        <p:nvSpPr>
          <p:cNvPr id="6" name="Slide Number Placeholder 4"/>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162531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5EAC82-B215-45F5-852F-8121240474A6}" type="datetimeFigureOut">
              <a:rPr lang="es-PE" smtClean="0"/>
              <a:t>23/04/2025</a:t>
            </a:fld>
            <a:endParaRPr lang="es-PE"/>
          </a:p>
        </p:txBody>
      </p:sp>
      <p:sp>
        <p:nvSpPr>
          <p:cNvPr id="5" name="Footer Placeholder 2"/>
          <p:cNvSpPr>
            <a:spLocks noGrp="1"/>
          </p:cNvSpPr>
          <p:nvPr>
            <p:ph type="ftr" sz="quarter" idx="11"/>
          </p:nvPr>
        </p:nvSpPr>
        <p:spPr/>
        <p:txBody>
          <a:bodyPr/>
          <a:lstStyle/>
          <a:p>
            <a:endParaRPr lang="es-PE"/>
          </a:p>
        </p:txBody>
      </p:sp>
      <p:sp>
        <p:nvSpPr>
          <p:cNvPr id="6" name="Slide Number Placeholder 3"/>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437397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845EAC82-B215-45F5-852F-8121240474A6}" type="datetimeFigureOut">
              <a:rPr lang="es-PE" smtClean="0"/>
              <a:t>23/04/2025</a:t>
            </a:fld>
            <a:endParaRPr lang="es-PE"/>
          </a:p>
        </p:txBody>
      </p:sp>
      <p:sp>
        <p:nvSpPr>
          <p:cNvPr id="5" name="Footer Placeholder 5"/>
          <p:cNvSpPr>
            <a:spLocks noGrp="1"/>
          </p:cNvSpPr>
          <p:nvPr>
            <p:ph type="ftr" sz="quarter" idx="11"/>
          </p:nvPr>
        </p:nvSpPr>
        <p:spPr/>
        <p:txBody>
          <a:bodyPr/>
          <a:lstStyle/>
          <a:p>
            <a:endParaRPr lang="es-PE"/>
          </a:p>
        </p:txBody>
      </p:sp>
      <p:sp>
        <p:nvSpPr>
          <p:cNvPr id="6" name="Slide Number Placeholder 6"/>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2827161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5EAC82-B215-45F5-852F-8121240474A6}" type="datetimeFigureOut">
              <a:rPr lang="es-PE" smtClean="0"/>
              <a:t>23/04/2025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E34F545B-D579-4AA6-B89D-5E560CC0052F}" type="slidenum">
              <a:rPr lang="es-PE" smtClean="0"/>
              <a:t>‹Nº›</a:t>
            </a:fld>
            <a:endParaRPr lang="es-PE"/>
          </a:p>
        </p:txBody>
      </p:sp>
    </p:spTree>
    <p:extLst>
      <p:ext uri="{BB962C8B-B14F-4D97-AF65-F5344CB8AC3E}">
        <p14:creationId xmlns:p14="http://schemas.microsoft.com/office/powerpoint/2010/main" val="110046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5EAC82-B215-45F5-852F-8121240474A6}" type="datetimeFigureOut">
              <a:rPr lang="es-PE" smtClean="0"/>
              <a:t>23/04/2025</a:t>
            </a:fld>
            <a:endParaRPr lang="es-P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P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4F545B-D579-4AA6-B89D-5E560CC0052F}" type="slidenum">
              <a:rPr lang="es-PE" smtClean="0"/>
              <a:t>‹Nº›</a:t>
            </a:fld>
            <a:endParaRPr lang="es-PE"/>
          </a:p>
        </p:txBody>
      </p:sp>
    </p:spTree>
    <p:extLst>
      <p:ext uri="{BB962C8B-B14F-4D97-AF65-F5344CB8AC3E}">
        <p14:creationId xmlns:p14="http://schemas.microsoft.com/office/powerpoint/2010/main" val="7278927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stcountries.com/" TargetMode="External"/><Relationship Id="rId2" Type="http://schemas.openxmlformats.org/officeDocument/2006/relationships/hyperlink" Target="https://ipquery.io/" TargetMode="External"/><Relationship Id="rId1" Type="http://schemas.openxmlformats.org/officeDocument/2006/relationships/slideLayout" Target="../slideLayouts/slideLayout2.xml"/><Relationship Id="rId4" Type="http://schemas.openxmlformats.org/officeDocument/2006/relationships/hyperlink" Target="https://rickandmortyapi.com/document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DCA251B-4F28-43A9-A5FD-47101E24C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7B3E067-68A1-4E6F-8B2A-DF0DC2803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48F0EEF-7B63-4EC4-96D4-6AFBF46B1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6" name="Rectangle 25">
            <a:extLst>
              <a:ext uri="{FF2B5EF4-FFF2-40B4-BE49-F238E27FC236}">
                <a16:creationId xmlns:a16="http://schemas.microsoft.com/office/drawing/2014/main" id="{4FB5E673-6D85-4457-A048-FD09048DCE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PE"/>
          </a:p>
        </p:txBody>
      </p:sp>
      <p:sp>
        <p:nvSpPr>
          <p:cNvPr id="2" name="Título 1">
            <a:extLst>
              <a:ext uri="{FF2B5EF4-FFF2-40B4-BE49-F238E27FC236}">
                <a16:creationId xmlns:a16="http://schemas.microsoft.com/office/drawing/2014/main" id="{1B721B9C-8303-9488-8396-4C8DA1468821}"/>
              </a:ext>
            </a:extLst>
          </p:cNvPr>
          <p:cNvSpPr>
            <a:spLocks noGrp="1"/>
          </p:cNvSpPr>
          <p:nvPr>
            <p:ph type="ctrTitle"/>
          </p:nvPr>
        </p:nvSpPr>
        <p:spPr>
          <a:xfrm>
            <a:off x="5214033" y="1266958"/>
            <a:ext cx="6248624" cy="4528457"/>
          </a:xfrm>
        </p:spPr>
        <p:txBody>
          <a:bodyPr anchor="ctr">
            <a:normAutofit/>
          </a:bodyPr>
          <a:lstStyle/>
          <a:p>
            <a:r>
              <a:rPr lang="es-ES">
                <a:latin typeface="Arial" panose="020B0604020202020204" pitchFamily="34" charset="0"/>
                <a:cs typeface="Arial" panose="020B0604020202020204" pitchFamily="34" charset="0"/>
              </a:rPr>
              <a:t>Consumir API</a:t>
            </a:r>
            <a:endParaRPr lang="es-P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834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376C0-9549-B291-9352-E0BE480090F0}"/>
              </a:ext>
            </a:extLst>
          </p:cNvPr>
          <p:cNvSpPr>
            <a:spLocks noGrp="1"/>
          </p:cNvSpPr>
          <p:nvPr>
            <p:ph type="title"/>
          </p:nvPr>
        </p:nvSpPr>
        <p:spPr>
          <a:xfrm>
            <a:off x="646111" y="452718"/>
            <a:ext cx="9404723" cy="1400530"/>
          </a:xfrm>
        </p:spPr>
        <p:txBody>
          <a:bodyPr>
            <a:normAutofit/>
          </a:bodyPr>
          <a:lstStyle/>
          <a:p>
            <a:r>
              <a:rPr lang="es-PE" dirty="0">
                <a:latin typeface="Arial" panose="020B0604020202020204" pitchFamily="34" charset="0"/>
                <a:cs typeface="Arial" panose="020B0604020202020204" pitchFamily="34" charset="0"/>
              </a:rPr>
              <a:t>¿Qué es una API?</a:t>
            </a:r>
          </a:p>
        </p:txBody>
      </p:sp>
      <p:sp>
        <p:nvSpPr>
          <p:cNvPr id="3" name="Marcador de contenido 2">
            <a:extLst>
              <a:ext uri="{FF2B5EF4-FFF2-40B4-BE49-F238E27FC236}">
                <a16:creationId xmlns:a16="http://schemas.microsoft.com/office/drawing/2014/main" id="{25C42016-BB37-5D7C-2878-5A7348B766E8}"/>
              </a:ext>
            </a:extLst>
          </p:cNvPr>
          <p:cNvSpPr>
            <a:spLocks noGrp="1"/>
          </p:cNvSpPr>
          <p:nvPr>
            <p:ph idx="1"/>
          </p:nvPr>
        </p:nvSpPr>
        <p:spPr>
          <a:xfrm>
            <a:off x="337343" y="1331260"/>
            <a:ext cx="11517313" cy="3212166"/>
          </a:xfrm>
        </p:spPr>
        <p:txBody>
          <a:bodyPr>
            <a:normAutofit/>
          </a:bodyPr>
          <a:lstStyle/>
          <a:p>
            <a:pPr marL="0" indent="0">
              <a:buNone/>
            </a:pPr>
            <a:r>
              <a:rPr lang="es-ES" dirty="0">
                <a:latin typeface="Arial" panose="020B0604020202020204" pitchFamily="34" charset="0"/>
                <a:cs typeface="Arial" panose="020B0604020202020204" pitchFamily="34" charset="0"/>
              </a:rPr>
              <a:t>Una API (Interfaz de Programación de Aplicaciones) es un conjunto de reglas que permiten que dos o más sistemas de software se comuniquen entre sí.</a:t>
            </a:r>
          </a:p>
          <a:p>
            <a:pPr marL="0" indent="0">
              <a:buNone/>
            </a:pPr>
            <a:r>
              <a:rPr lang="es-ES" dirty="0">
                <a:latin typeface="Arial" panose="020B0604020202020204" pitchFamily="34" charset="0"/>
                <a:cs typeface="Arial" panose="020B0604020202020204" pitchFamily="34" charset="0"/>
              </a:rPr>
              <a:t>Funciona como un intermediario, similar al menú de un restaurante: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Tú haces un pedido (cliente/frontend)</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La cocina lo prepara (servidor/backend)</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El camarero te lo entrega. (intermediario/API)</a:t>
            </a:r>
          </a:p>
          <a:p>
            <a:pPr marL="0" indent="0">
              <a:buNone/>
            </a:pPr>
            <a:r>
              <a:rPr lang="es-ES" dirty="0">
                <a:latin typeface="Arial" panose="020B0604020202020204" pitchFamily="34" charset="0"/>
                <a:cs typeface="Arial" panose="020B0604020202020204" pitchFamily="34" charset="0"/>
              </a:rPr>
              <a:t> De la misma forma, una API permite que una aplicación solicite información o servicios a otra y reciba una respuesta sin saber cómo está construido internamente ese sistema.</a:t>
            </a:r>
            <a:endParaRPr lang="es-PE" dirty="0">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C24726BE-BA0C-4889-BBF1-A5437BB21674}"/>
              </a:ext>
            </a:extLst>
          </p:cNvPr>
          <p:cNvPicPr>
            <a:picLocks noChangeAspect="1"/>
          </p:cNvPicPr>
          <p:nvPr/>
        </p:nvPicPr>
        <p:blipFill rotWithShape="1">
          <a:blip r:embed="rId2"/>
          <a:srcRect l="4299" t="7772" b="12633"/>
          <a:stretch/>
        </p:blipFill>
        <p:spPr>
          <a:xfrm>
            <a:off x="884236" y="4223811"/>
            <a:ext cx="10069514" cy="2605858"/>
          </a:xfrm>
          <a:prstGeom prst="rect">
            <a:avLst/>
          </a:prstGeom>
        </p:spPr>
      </p:pic>
    </p:spTree>
    <p:extLst>
      <p:ext uri="{BB962C8B-B14F-4D97-AF65-F5344CB8AC3E}">
        <p14:creationId xmlns:p14="http://schemas.microsoft.com/office/powerpoint/2010/main" val="21700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671D6-014D-9DF8-F298-F8C1BF03DC84}"/>
              </a:ext>
            </a:extLst>
          </p:cNvPr>
          <p:cNvSpPr>
            <a:spLocks noGrp="1"/>
          </p:cNvSpPr>
          <p:nvPr>
            <p:ph type="title"/>
          </p:nvPr>
        </p:nvSpPr>
        <p:spPr>
          <a:xfrm>
            <a:off x="646111" y="452718"/>
            <a:ext cx="9404723" cy="1400530"/>
          </a:xfrm>
        </p:spPr>
        <p:txBody>
          <a:bodyPr>
            <a:normAutofit/>
          </a:bodyPr>
          <a:lstStyle/>
          <a:p>
            <a:r>
              <a:rPr lang="es-ES" dirty="0">
                <a:latin typeface="Arial" panose="020B0604020202020204" pitchFamily="34" charset="0"/>
                <a:cs typeface="Arial" panose="020B0604020202020204" pitchFamily="34" charset="0"/>
              </a:rPr>
              <a:t>¿Para qué sirve una API?</a:t>
            </a:r>
            <a:endParaRPr lang="es-PE"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8B1AAB1D-A6B7-F530-E506-0992BB33AFDE}"/>
              </a:ext>
            </a:extLst>
          </p:cNvPr>
          <p:cNvSpPr>
            <a:spLocks noGrp="1"/>
          </p:cNvSpPr>
          <p:nvPr>
            <p:ph idx="1"/>
          </p:nvPr>
        </p:nvSpPr>
        <p:spPr>
          <a:xfrm>
            <a:off x="779462" y="1595718"/>
            <a:ext cx="10560891" cy="4195481"/>
          </a:xfrm>
        </p:spPr>
        <p:txBody>
          <a:bodyPr>
            <a:normAutofit/>
          </a:bodyPr>
          <a:lstStyle/>
          <a:p>
            <a:pPr marL="0" indent="0">
              <a:buNone/>
            </a:pPr>
            <a:r>
              <a:rPr lang="es-ES" dirty="0">
                <a:latin typeface="Arial" panose="020B0604020202020204" pitchFamily="34" charset="0"/>
                <a:cs typeface="Arial" panose="020B0604020202020204" pitchFamily="34" charset="0"/>
              </a:rPr>
              <a:t>Las APIs sirven para facilitar la comunicación entre distintos sistemas o aplicaciones. </a:t>
            </a:r>
          </a:p>
          <a:p>
            <a:pPr marL="0" indent="0">
              <a:buNone/>
            </a:pPr>
            <a:r>
              <a:rPr lang="es-ES" dirty="0">
                <a:latin typeface="Arial" panose="020B0604020202020204" pitchFamily="34" charset="0"/>
                <a:cs typeface="Arial" panose="020B0604020202020204" pitchFamily="34" charset="0"/>
              </a:rPr>
              <a:t>Se utilizan, por ejemplo, para acceder a datos de servicios como el clima, redes sociales o mapas. </a:t>
            </a:r>
          </a:p>
          <a:p>
            <a:pPr marL="0" indent="0">
              <a:buNone/>
            </a:pPr>
            <a:r>
              <a:rPr lang="es-ES" dirty="0">
                <a:latin typeface="Arial" panose="020B0604020202020204" pitchFamily="34" charset="0"/>
                <a:cs typeface="Arial" panose="020B0604020202020204" pitchFamily="34" charset="0"/>
              </a:rPr>
              <a:t>También permiten ahorrar tiempo al reutilizar funcionalidades ya desarrolladas por otros, lo que acelera la creación de software y mejora su eficiencia. </a:t>
            </a:r>
          </a:p>
          <a:p>
            <a:pPr marL="0" indent="0">
              <a:buNone/>
            </a:pPr>
            <a:r>
              <a:rPr lang="es-ES" dirty="0">
                <a:latin typeface="Arial" panose="020B0604020202020204" pitchFamily="34" charset="0"/>
                <a:cs typeface="Arial" panose="020B0604020202020204" pitchFamily="34" charset="0"/>
              </a:rPr>
              <a:t>Gracias a las APIs, los desarrolladores pueden conectar diferentes tecnologías y crear aplicaciones más completas.</a:t>
            </a:r>
            <a:endParaRPr lang="es-PE"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C82DD321-83F7-4722-AC2E-6A35B3785744}"/>
              </a:ext>
            </a:extLst>
          </p:cNvPr>
          <p:cNvPicPr>
            <a:picLocks noChangeAspect="1"/>
          </p:cNvPicPr>
          <p:nvPr/>
        </p:nvPicPr>
        <p:blipFill rotWithShape="1">
          <a:blip r:embed="rId2"/>
          <a:srcRect t="34313" b="30686"/>
          <a:stretch/>
        </p:blipFill>
        <p:spPr>
          <a:xfrm>
            <a:off x="457200" y="4221817"/>
            <a:ext cx="11087100" cy="2182773"/>
          </a:xfrm>
          <a:prstGeom prst="rect">
            <a:avLst/>
          </a:prstGeom>
        </p:spPr>
      </p:pic>
    </p:spTree>
    <p:extLst>
      <p:ext uri="{BB962C8B-B14F-4D97-AF65-F5344CB8AC3E}">
        <p14:creationId xmlns:p14="http://schemas.microsoft.com/office/powerpoint/2010/main" val="93401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149AD8-C170-9DFF-D497-F612010F174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182EFF-2A7B-9F29-EDE7-660BD5E12608}"/>
              </a:ext>
            </a:extLst>
          </p:cNvPr>
          <p:cNvSpPr>
            <a:spLocks noGrp="1"/>
          </p:cNvSpPr>
          <p:nvPr>
            <p:ph type="title"/>
          </p:nvPr>
        </p:nvSpPr>
        <p:spPr>
          <a:xfrm>
            <a:off x="278558" y="138953"/>
            <a:ext cx="9404723" cy="1400530"/>
          </a:xfrm>
        </p:spPr>
        <p:txBody>
          <a:bodyPr>
            <a:normAutofit/>
          </a:bodyPr>
          <a:lstStyle/>
          <a:p>
            <a:r>
              <a:rPr lang="es-ES" dirty="0">
                <a:latin typeface="Arial" panose="020B0604020202020204" pitchFamily="34" charset="0"/>
                <a:cs typeface="Arial" panose="020B0604020202020204" pitchFamily="34" charset="0"/>
              </a:rPr>
              <a:t>Arquitecturas de APIs</a:t>
            </a:r>
            <a:endParaRPr lang="es-PE"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BD691585-3EFC-4806-96E0-ABB88D150E3C}"/>
              </a:ext>
            </a:extLst>
          </p:cNvPr>
          <p:cNvPicPr>
            <a:picLocks noChangeAspect="1"/>
          </p:cNvPicPr>
          <p:nvPr/>
        </p:nvPicPr>
        <p:blipFill rotWithShape="1">
          <a:blip r:embed="rId2">
            <a:extLst>
              <a:ext uri="{28A0092B-C50C-407E-A947-70E740481C1C}">
                <a14:useLocalDpi xmlns:a14="http://schemas.microsoft.com/office/drawing/2010/main" val="0"/>
              </a:ext>
            </a:extLst>
          </a:blip>
          <a:srcRect t="8888"/>
          <a:stretch/>
        </p:blipFill>
        <p:spPr>
          <a:xfrm>
            <a:off x="5901045" y="470647"/>
            <a:ext cx="5650257" cy="6248400"/>
          </a:xfrm>
          <a:prstGeom prst="rect">
            <a:avLst/>
          </a:prstGeom>
        </p:spPr>
      </p:pic>
      <p:sp>
        <p:nvSpPr>
          <p:cNvPr id="8" name="Marcador de contenido 2">
            <a:extLst>
              <a:ext uri="{FF2B5EF4-FFF2-40B4-BE49-F238E27FC236}">
                <a16:creationId xmlns:a16="http://schemas.microsoft.com/office/drawing/2014/main" id="{CE00AB99-EBC0-4906-9401-2E68BCA624B7}"/>
              </a:ext>
            </a:extLst>
          </p:cNvPr>
          <p:cNvSpPr>
            <a:spLocks noGrp="1"/>
          </p:cNvSpPr>
          <p:nvPr>
            <p:ph idx="1"/>
          </p:nvPr>
        </p:nvSpPr>
        <p:spPr>
          <a:xfrm>
            <a:off x="278558" y="967068"/>
            <a:ext cx="5503117" cy="5614707"/>
          </a:xfrm>
        </p:spPr>
        <p:txBody>
          <a:bodyPr>
            <a:normAutofit fontScale="92500" lnSpcReduction="20000"/>
          </a:bodyPr>
          <a:lstStyle/>
          <a:p>
            <a:pPr>
              <a:buFont typeface="Wingdings" panose="05000000000000000000" pitchFamily="2" charset="2"/>
              <a:buChar char="§"/>
            </a:pPr>
            <a:r>
              <a:rPr lang="es-ES" sz="1600" dirty="0">
                <a:latin typeface="Arial" panose="020B0604020202020204" pitchFamily="34" charset="0"/>
                <a:cs typeface="Arial" panose="020B0604020202020204" pitchFamily="34" charset="0"/>
              </a:rPr>
              <a:t>REST</a:t>
            </a:r>
          </a:p>
          <a:p>
            <a:pPr lvl="1">
              <a:buFont typeface="Wingdings" panose="05000000000000000000" pitchFamily="2" charset="2"/>
              <a:buChar char="§"/>
            </a:pPr>
            <a:r>
              <a:rPr lang="es-ES" sz="1400" dirty="0">
                <a:latin typeface="Arial" panose="020B0604020202020204" pitchFamily="34" charset="0"/>
                <a:cs typeface="Arial" panose="020B0604020202020204" pitchFamily="34" charset="0"/>
              </a:rPr>
              <a:t>Usa HTTP, operaciones GET, POST, PUT, DELETE.</a:t>
            </a:r>
          </a:p>
          <a:p>
            <a:pPr lvl="1">
              <a:buFont typeface="Wingdings" panose="05000000000000000000" pitchFamily="2" charset="2"/>
              <a:buChar char="§"/>
            </a:pPr>
            <a:r>
              <a:rPr lang="es-ES" sz="1400" dirty="0">
                <a:latin typeface="Arial" panose="020B0604020202020204" pitchFamily="34" charset="0"/>
                <a:cs typeface="Arial" panose="020B0604020202020204" pitchFamily="34" charset="0"/>
              </a:rPr>
              <a:t>Muy usado por su simplicidad</a:t>
            </a:r>
          </a:p>
          <a:p>
            <a:pPr>
              <a:buFont typeface="Wingdings" panose="05000000000000000000" pitchFamily="2" charset="2"/>
              <a:buChar char="§"/>
            </a:pPr>
            <a:r>
              <a:rPr lang="es-ES" sz="1600" dirty="0">
                <a:latin typeface="Arial" panose="020B0604020202020204" pitchFamily="34" charset="0"/>
                <a:cs typeface="Arial" panose="020B0604020202020204" pitchFamily="34" charset="0"/>
              </a:rPr>
              <a:t>WebSocket</a:t>
            </a:r>
          </a:p>
          <a:p>
            <a:pPr lvl="1">
              <a:buFont typeface="Wingdings" panose="05000000000000000000" pitchFamily="2" charset="2"/>
              <a:buChar char="§"/>
            </a:pPr>
            <a:r>
              <a:rPr lang="es-ES" sz="1400" dirty="0">
                <a:latin typeface="Arial" panose="020B0604020202020204" pitchFamily="34" charset="0"/>
                <a:cs typeface="Arial" panose="020B0604020202020204" pitchFamily="34" charset="0"/>
              </a:rPr>
              <a:t>Comunicación bidireccional en tiempo real</a:t>
            </a:r>
          </a:p>
          <a:p>
            <a:pPr lvl="1">
              <a:buFont typeface="Wingdings" panose="05000000000000000000" pitchFamily="2" charset="2"/>
              <a:buChar char="§"/>
            </a:pPr>
            <a:r>
              <a:rPr lang="es-ES" sz="1400" dirty="0">
                <a:latin typeface="Arial" panose="020B0604020202020204" pitchFamily="34" charset="0"/>
                <a:cs typeface="Arial" panose="020B0604020202020204" pitchFamily="34" charset="0"/>
              </a:rPr>
              <a:t>Ideal para chats, juegos, datos en vivo.</a:t>
            </a:r>
          </a:p>
          <a:p>
            <a:pPr>
              <a:buFont typeface="Wingdings" panose="05000000000000000000" pitchFamily="2" charset="2"/>
              <a:buChar char="§"/>
            </a:pPr>
            <a:r>
              <a:rPr lang="es-ES" sz="1600" dirty="0">
                <a:latin typeface="Arial" panose="020B0604020202020204" pitchFamily="34" charset="0"/>
                <a:cs typeface="Arial" panose="020B0604020202020204" pitchFamily="34" charset="0"/>
              </a:rPr>
              <a:t>GraphQL</a:t>
            </a:r>
          </a:p>
          <a:p>
            <a:pPr lvl="1">
              <a:buFont typeface="Wingdings" panose="05000000000000000000" pitchFamily="2" charset="2"/>
              <a:buChar char="§"/>
            </a:pPr>
            <a:r>
              <a:rPr lang="es-ES" sz="1400" dirty="0">
                <a:latin typeface="Arial" panose="020B0604020202020204" pitchFamily="34" charset="0"/>
                <a:cs typeface="Arial" panose="020B0604020202020204" pitchFamily="34" charset="0"/>
              </a:rPr>
              <a:t>Lenguaje de consultas para APIs</a:t>
            </a:r>
          </a:p>
          <a:p>
            <a:pPr lvl="1">
              <a:buFont typeface="Wingdings" panose="05000000000000000000" pitchFamily="2" charset="2"/>
              <a:buChar char="§"/>
            </a:pPr>
            <a:r>
              <a:rPr lang="es-ES" sz="1400" dirty="0">
                <a:latin typeface="Arial" panose="020B0604020202020204" pitchFamily="34" charset="0"/>
                <a:cs typeface="Arial" panose="020B0604020202020204" pitchFamily="34" charset="0"/>
              </a:rPr>
              <a:t>El cliente decide que datos quiere.</a:t>
            </a:r>
          </a:p>
          <a:p>
            <a:pPr>
              <a:buFont typeface="Wingdings" panose="05000000000000000000" pitchFamily="2" charset="2"/>
              <a:buChar char="§"/>
            </a:pPr>
            <a:r>
              <a:rPr lang="es-ES" sz="1600" dirty="0">
                <a:latin typeface="Arial" panose="020B0604020202020204" pitchFamily="34" charset="0"/>
                <a:cs typeface="Arial" panose="020B0604020202020204" pitchFamily="34" charset="0"/>
              </a:rPr>
              <a:t>Webhooks</a:t>
            </a:r>
          </a:p>
          <a:p>
            <a:pPr lvl="1">
              <a:buFont typeface="Wingdings" panose="05000000000000000000" pitchFamily="2" charset="2"/>
              <a:buChar char="§"/>
            </a:pPr>
            <a:r>
              <a:rPr lang="es-ES" sz="1400" dirty="0">
                <a:latin typeface="Arial" panose="020B0604020202020204" pitchFamily="34" charset="0"/>
                <a:cs typeface="Arial" panose="020B0604020202020204" pitchFamily="34" charset="0"/>
              </a:rPr>
              <a:t>No se consulta, sino que te “empujan” datos cuando ocurre un evento</a:t>
            </a:r>
          </a:p>
          <a:p>
            <a:pPr lvl="1">
              <a:buFont typeface="Wingdings" panose="05000000000000000000" pitchFamily="2" charset="2"/>
              <a:buChar char="§"/>
            </a:pPr>
            <a:r>
              <a:rPr lang="es-ES" sz="1400" dirty="0">
                <a:latin typeface="Arial" panose="020B0604020202020204" pitchFamily="34" charset="0"/>
                <a:cs typeface="Arial" panose="020B0604020202020204" pitchFamily="34" charset="0"/>
              </a:rPr>
              <a:t>Muy usado para notificaciones</a:t>
            </a:r>
          </a:p>
          <a:p>
            <a:pPr>
              <a:buFont typeface="Wingdings" panose="05000000000000000000" pitchFamily="2" charset="2"/>
              <a:buChar char="§"/>
            </a:pPr>
            <a:r>
              <a:rPr lang="es-PE" sz="1600" dirty="0">
                <a:latin typeface="Arial" panose="020B0604020202020204" pitchFamily="34" charset="0"/>
                <a:cs typeface="Arial" panose="020B0604020202020204" pitchFamily="34" charset="0"/>
              </a:rPr>
              <a:t>gRPC</a:t>
            </a:r>
          </a:p>
          <a:p>
            <a:pPr lvl="1">
              <a:buFont typeface="Wingdings" panose="05000000000000000000" pitchFamily="2" charset="2"/>
              <a:buChar char="§"/>
            </a:pPr>
            <a:r>
              <a:rPr lang="es-PE" sz="1400" dirty="0">
                <a:latin typeface="Arial" panose="020B0604020202020204" pitchFamily="34" charset="0"/>
                <a:cs typeface="Arial" panose="020B0604020202020204" pitchFamily="34" charset="0"/>
              </a:rPr>
              <a:t>Framework de APIs que usa HTTP/2 y Protobuf</a:t>
            </a:r>
          </a:p>
          <a:p>
            <a:pPr lvl="1">
              <a:buFont typeface="Wingdings" panose="05000000000000000000" pitchFamily="2" charset="2"/>
              <a:buChar char="§"/>
            </a:pPr>
            <a:r>
              <a:rPr lang="es-PE" sz="1400" dirty="0">
                <a:latin typeface="Arial" panose="020B0604020202020204" pitchFamily="34" charset="0"/>
                <a:cs typeface="Arial" panose="020B0604020202020204" pitchFamily="34" charset="0"/>
              </a:rPr>
              <a:t>Muy usado en microservicios</a:t>
            </a:r>
          </a:p>
          <a:p>
            <a:pPr>
              <a:buFont typeface="Wingdings" panose="05000000000000000000" pitchFamily="2" charset="2"/>
              <a:buChar char="§"/>
            </a:pPr>
            <a:r>
              <a:rPr lang="es-PE" sz="1600" dirty="0">
                <a:latin typeface="Arial" panose="020B0604020202020204" pitchFamily="34" charset="0"/>
                <a:cs typeface="Arial" panose="020B0604020202020204" pitchFamily="34" charset="0"/>
              </a:rPr>
              <a:t>SOAP</a:t>
            </a:r>
          </a:p>
          <a:p>
            <a:pPr lvl="1">
              <a:buFont typeface="Wingdings" panose="05000000000000000000" pitchFamily="2" charset="2"/>
              <a:buChar char="§"/>
            </a:pPr>
            <a:r>
              <a:rPr lang="es-PE" sz="1400" dirty="0">
                <a:latin typeface="Arial" panose="020B0604020202020204" pitchFamily="34" charset="0"/>
                <a:cs typeface="Arial" panose="020B0604020202020204" pitchFamily="34" charset="0"/>
              </a:rPr>
              <a:t>Protocolo más antiguo basado en XML</a:t>
            </a:r>
          </a:p>
          <a:p>
            <a:pPr lvl="1">
              <a:buFont typeface="Wingdings" panose="05000000000000000000" pitchFamily="2" charset="2"/>
              <a:buChar char="§"/>
            </a:pPr>
            <a:r>
              <a:rPr lang="es-PE" sz="1400" dirty="0">
                <a:latin typeface="Arial" panose="020B0604020202020204" pitchFamily="34" charset="0"/>
                <a:cs typeface="Arial" panose="020B0604020202020204" pitchFamily="34" charset="0"/>
              </a:rPr>
              <a:t>Usado en entornos empresariales, proyectos </a:t>
            </a:r>
            <a:r>
              <a:rPr lang="es-PE" sz="1400" dirty="0" err="1">
                <a:latin typeface="Arial" panose="020B0604020202020204" pitchFamily="34" charset="0"/>
                <a:cs typeface="Arial" panose="020B0604020202020204" pitchFamily="34" charset="0"/>
              </a:rPr>
              <a:t>Legacy</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258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770C35-6AE4-D2D7-911F-E1105498FE3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AE29170-51FC-B32D-9C51-824408CABA9E}"/>
              </a:ext>
            </a:extLst>
          </p:cNvPr>
          <p:cNvSpPr>
            <a:spLocks noGrp="1"/>
          </p:cNvSpPr>
          <p:nvPr>
            <p:ph type="title"/>
          </p:nvPr>
        </p:nvSpPr>
        <p:spPr>
          <a:xfrm>
            <a:off x="646111" y="452718"/>
            <a:ext cx="9404723" cy="1400530"/>
          </a:xfrm>
        </p:spPr>
        <p:txBody>
          <a:bodyPr>
            <a:normAutofit/>
          </a:bodyPr>
          <a:lstStyle/>
          <a:p>
            <a:r>
              <a:rPr lang="es-ES" dirty="0">
                <a:latin typeface="Arial" panose="020B0604020202020204" pitchFamily="34" charset="0"/>
                <a:cs typeface="Arial" panose="020B0604020202020204" pitchFamily="34" charset="0"/>
              </a:rPr>
              <a:t>¿Cómo se muestra la respuesta de una API en una página web?</a:t>
            </a:r>
            <a:endParaRPr lang="es-PE"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DE19B72B-AFD0-8326-FCF4-48B8A9F637D1}"/>
              </a:ext>
            </a:extLst>
          </p:cNvPr>
          <p:cNvSpPr>
            <a:spLocks noGrp="1"/>
          </p:cNvSpPr>
          <p:nvPr>
            <p:ph idx="1"/>
          </p:nvPr>
        </p:nvSpPr>
        <p:spPr>
          <a:xfrm>
            <a:off x="642143" y="1853248"/>
            <a:ext cx="10907714" cy="4552034"/>
          </a:xfrm>
        </p:spPr>
        <p:txBody>
          <a:bodyPr>
            <a:normAutofit/>
          </a:bodyPr>
          <a:lstStyle/>
          <a:p>
            <a:pPr marL="0" indent="0">
              <a:buNone/>
            </a:pPr>
            <a:r>
              <a:rPr lang="es-ES" dirty="0">
                <a:latin typeface="Arial" panose="020B0604020202020204" pitchFamily="34" charset="0"/>
                <a:cs typeface="Arial" panose="020B0604020202020204" pitchFamily="34" charset="0"/>
              </a:rPr>
              <a:t>Los datos que se obtienen mediante una API se pueden mostrar de muchas maneras, usualmente en formato JSON, dichos datos se pueden usar para mostrar información de forma dinámica en una app.</a:t>
            </a:r>
          </a:p>
          <a:p>
            <a:pPr marL="0" indent="0">
              <a:buNone/>
            </a:pPr>
            <a:r>
              <a:rPr lang="es-ES" dirty="0">
                <a:latin typeface="Arial" panose="020B0604020202020204" pitchFamily="34" charset="0"/>
                <a:cs typeface="Arial" panose="020B0604020202020204" pitchFamily="34" charset="0"/>
              </a:rPr>
              <a:t>Ejemplos:</a:t>
            </a:r>
          </a:p>
          <a:p>
            <a:pPr marL="0" indent="0">
              <a:buNone/>
            </a:pPr>
            <a:r>
              <a:rPr lang="es-ES" dirty="0">
                <a:latin typeface="Arial" panose="020B0604020202020204" pitchFamily="34" charset="0"/>
                <a:cs typeface="Arial" panose="020B0604020202020204" pitchFamily="34" charset="0"/>
              </a:rPr>
              <a:t>REST</a:t>
            </a:r>
          </a:p>
          <a:p>
            <a:r>
              <a:rPr lang="es-PE" dirty="0" err="1">
                <a:latin typeface="Arial" panose="020B0604020202020204" pitchFamily="34" charset="0"/>
                <a:cs typeface="Arial" panose="020B0604020202020204" pitchFamily="34" charset="0"/>
              </a:rPr>
              <a:t>Ipquery</a:t>
            </a:r>
            <a:r>
              <a:rPr lang="es-PE"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hlinkClick r:id="rId2"/>
              </a:rPr>
              <a:t>https://ipquery.io/</a:t>
            </a:r>
            <a:endParaRPr lang="es-PE" dirty="0">
              <a:latin typeface="Arial" panose="020B0604020202020204" pitchFamily="34" charset="0"/>
              <a:cs typeface="Arial" panose="020B0604020202020204" pitchFamily="34" charset="0"/>
            </a:endParaRPr>
          </a:p>
          <a:p>
            <a:r>
              <a:rPr lang="es-PE" dirty="0" err="1">
                <a:latin typeface="Arial" panose="020B0604020202020204" pitchFamily="34" charset="0"/>
                <a:cs typeface="Arial" panose="020B0604020202020204" pitchFamily="34" charset="0"/>
              </a:rPr>
              <a:t>Restcountries</a:t>
            </a:r>
            <a:r>
              <a:rPr lang="es-PE"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hlinkClick r:id="rId3"/>
              </a:rPr>
              <a:t>https://restcountries.com/</a:t>
            </a:r>
            <a:endParaRPr lang="es-PE" dirty="0">
              <a:latin typeface="Arial" panose="020B0604020202020204" pitchFamily="34" charset="0"/>
              <a:cs typeface="Arial" panose="020B0604020202020204" pitchFamily="34" charset="0"/>
            </a:endParaRPr>
          </a:p>
          <a:p>
            <a:r>
              <a:rPr lang="es-PE" dirty="0" err="1">
                <a:latin typeface="Arial" panose="020B0604020202020204" pitchFamily="34" charset="0"/>
                <a:cs typeface="Arial" panose="020B0604020202020204" pitchFamily="34" charset="0"/>
              </a:rPr>
              <a:t>Rickandmorty</a:t>
            </a:r>
            <a:r>
              <a:rPr lang="es-PE"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hlinkClick r:id="rId4"/>
              </a:rPr>
              <a:t>https://rickandmortyapi.com/documentation</a:t>
            </a:r>
            <a:endParaRPr lang="es-PE" dirty="0">
              <a:latin typeface="Arial" panose="020B0604020202020204" pitchFamily="34" charset="0"/>
              <a:cs typeface="Arial" panose="020B0604020202020204" pitchFamily="34" charset="0"/>
            </a:endParaRPr>
          </a:p>
          <a:p>
            <a:pPr marL="0" indent="0">
              <a:buNone/>
            </a:pPr>
            <a:r>
              <a:rPr lang="es-PE" dirty="0" err="1">
                <a:latin typeface="Arial" panose="020B0604020202020204" pitchFamily="34" charset="0"/>
                <a:cs typeface="Arial" panose="020B0604020202020204" pitchFamily="34" charset="0"/>
              </a:rPr>
              <a:t>Websocket</a:t>
            </a:r>
            <a:r>
              <a:rPr lang="es-PE" dirty="0">
                <a:latin typeface="Arial" panose="020B0604020202020204" pitchFamily="34" charset="0"/>
                <a:cs typeface="Arial" panose="020B0604020202020204" pitchFamily="34" charset="0"/>
              </a:rPr>
              <a:t>:</a:t>
            </a:r>
          </a:p>
          <a:p>
            <a:pPr>
              <a:buFont typeface="Wingdings" panose="05000000000000000000" pitchFamily="2" charset="2"/>
              <a:buChar char="Ø"/>
            </a:pPr>
            <a:r>
              <a:rPr lang="es-PE" dirty="0">
                <a:latin typeface="Arial" panose="020B0604020202020204" pitchFamily="34" charset="0"/>
                <a:cs typeface="Arial" panose="020B0604020202020204" pitchFamily="34" charset="0"/>
              </a:rPr>
              <a:t>Chat en tiempo real: ejemplo práctico</a:t>
            </a:r>
          </a:p>
        </p:txBody>
      </p:sp>
    </p:spTree>
    <p:extLst>
      <p:ext uri="{BB962C8B-B14F-4D97-AF65-F5344CB8AC3E}">
        <p14:creationId xmlns:p14="http://schemas.microsoft.com/office/powerpoint/2010/main" val="1770406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637</TotalTime>
  <Words>381</Words>
  <Application>Microsoft Office PowerPoint</Application>
  <PresentationFormat>Panorámica</PresentationFormat>
  <Paragraphs>38</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Century Gothic</vt:lpstr>
      <vt:lpstr>Wingdings</vt:lpstr>
      <vt:lpstr>Wingdings 3</vt:lpstr>
      <vt:lpstr>Ion</vt:lpstr>
      <vt:lpstr>Consumir API</vt:lpstr>
      <vt:lpstr>¿Qué es una API?</vt:lpstr>
      <vt:lpstr>¿Para qué sirve una API?</vt:lpstr>
      <vt:lpstr>Arquitecturas de APIs</vt:lpstr>
      <vt:lpstr>¿Cómo se muestra la respuesta de una API en una página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Consumir API</dc:title>
  <dc:creator>Juan F. T.Quispe</dc:creator>
  <cp:lastModifiedBy>Dante Luque</cp:lastModifiedBy>
  <cp:revision>18</cp:revision>
  <dcterms:created xsi:type="dcterms:W3CDTF">2025-04-23T02:55:15Z</dcterms:created>
  <dcterms:modified xsi:type="dcterms:W3CDTF">2025-04-23T18:36:21Z</dcterms:modified>
</cp:coreProperties>
</file>