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4" r:id="rId6"/>
  </p:sldIdLst>
  <p:sldSz cx="68580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A88E93-F0F6-164A-9209-A63C42C38B5E}">
          <p14:sldIdLst>
            <p14:sldId id="256"/>
            <p14:sldId id="257"/>
            <p14:sldId id="258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10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D48"/>
    <a:srgbClr val="2F528F"/>
    <a:srgbClr val="252932"/>
    <a:srgbClr val="D5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3" autoAdjust="0"/>
    <p:restoredTop sz="96675"/>
  </p:normalViewPr>
  <p:slideViewPr>
    <p:cSldViewPr snapToGrid="0">
      <p:cViewPr>
        <p:scale>
          <a:sx n="129" d="100"/>
          <a:sy n="129" d="100"/>
        </p:scale>
        <p:origin x="3288" y="208"/>
      </p:cViewPr>
      <p:guideLst>
        <p:guide orient="horz" pos="510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устов Антон Евгеньевич" userId="88083a79-ab65-4f4a-a55e-b5024b8a0447" providerId="ADAL" clId="{42D0A888-A7D1-42D3-807D-870FE13844AA}"/>
    <pc:docChg chg="modSld">
      <pc:chgData name="Кустов Антон Евгеньевич" userId="88083a79-ab65-4f4a-a55e-b5024b8a0447" providerId="ADAL" clId="{42D0A888-A7D1-42D3-807D-870FE13844AA}" dt="2023-01-23T15:14:06.127" v="0"/>
      <pc:docMkLst>
        <pc:docMk/>
      </pc:docMkLst>
      <pc:sldChg chg="modSp mod">
        <pc:chgData name="Кустов Антон Евгеньевич" userId="88083a79-ab65-4f4a-a55e-b5024b8a0447" providerId="ADAL" clId="{42D0A888-A7D1-42D3-807D-870FE13844AA}" dt="2023-01-23T15:14:06.127" v="0"/>
        <pc:sldMkLst>
          <pc:docMk/>
          <pc:sldMk cId="2349532569" sldId="256"/>
        </pc:sldMkLst>
        <pc:spChg chg="mod">
          <ac:chgData name="Кустов Антон Евгеньевич" userId="88083a79-ab65-4f4a-a55e-b5024b8a0447" providerId="ADAL" clId="{42D0A888-A7D1-42D3-807D-870FE13844AA}" dt="2023-01-23T15:14:06.127" v="0"/>
          <ac:spMkLst>
            <pc:docMk/>
            <pc:sldMk cId="2349532569" sldId="256"/>
            <ac:spMk id="216" creationId="{548AD57B-68B7-492B-83CB-EDAB187AD55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Оценка коллег по итогам </a:t>
            </a:r>
            <a:r>
              <a:rPr lang="en-US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H1 </a:t>
            </a:r>
            <a:r>
              <a:rPr lang="ru-RU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2024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Корчебный Петр 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9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0C-2949-A891-A9ABCC8BBC7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Кукинова Татьяна 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0C-2949-A891-A9ABCC8BBC72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Волковинский Артур 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0C-2949-A891-A9ABCC8BBC72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Узянов Евгений  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0C-2949-A891-A9ABCC8BBC72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Хренков Илья  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Лист1!$F$2:$F$4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0C-2949-A891-A9ABCC8BBC72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Решетов Владислав 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Лист1!$G$2:$G$4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0C-2949-A891-A9ABCC8BBC72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Большакова Виктория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Лист1!$H$2:$H$4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0C-2949-A891-A9ABCC8BBC72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Маврина Анастасия 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Лист1!$I$2:$I$4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0C-2949-A891-A9ABCC8BBC72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Сафрыгина Екатерина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Лист1!$J$2:$J$4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0C-2949-A891-A9ABCC8BBC72}"/>
            </c:ext>
          </c:extLst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Бодренков Виталий 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Лист1!$K$2:$K$4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0C-2949-A891-A9ABCC8BBC72}"/>
            </c:ext>
          </c:extLst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Мирошников Виктор 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Лист1!$L$2:$L$4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0C-2949-A891-A9ABCC8BBC72}"/>
            </c:ext>
          </c:extLst>
        </c:ser>
        <c:ser>
          <c:idx val="11"/>
          <c:order val="11"/>
          <c:tx>
            <c:strRef>
              <c:f>Лист1!$M$1</c:f>
              <c:strCache>
                <c:ptCount val="1"/>
                <c:pt idx="0">
                  <c:v>Ожерельев Илья  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accent6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Лист1!$M$2:$M$4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0C-2949-A891-A9ABCC8BBC72}"/>
            </c:ext>
          </c:extLst>
        </c:ser>
        <c:ser>
          <c:idx val="12"/>
          <c:order val="12"/>
          <c:tx>
            <c:strRef>
              <c:f>Лист1!$N$1</c:f>
              <c:strCache>
                <c:ptCount val="1"/>
                <c:pt idx="0">
                  <c:v>Маурат Игорь  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1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Лист1!$N$2:$N$4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C0C-2949-A891-A9ABCC8BBC72}"/>
            </c:ext>
          </c:extLst>
        </c:ser>
        <c:ser>
          <c:idx val="13"/>
          <c:order val="13"/>
          <c:tx>
            <c:strRef>
              <c:f>Лист1!$O$1</c:f>
              <c:strCache>
                <c:ptCount val="1"/>
                <c:pt idx="0">
                  <c:v>Кочергин Георгий 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2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Лист1!$O$2:$O$4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C0C-2949-A891-A9ABCC8BBC72}"/>
            </c:ext>
          </c:extLst>
        </c:ser>
        <c:ser>
          <c:idx val="14"/>
          <c:order val="14"/>
          <c:tx>
            <c:strRef>
              <c:f>Лист1!$P$1</c:f>
              <c:strCache>
                <c:ptCount val="1"/>
                <c:pt idx="0">
                  <c:v>Давыдова Наталья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3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Лист1!$P$2:$P$4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0C-2949-A891-A9ABCC8BBC72}"/>
            </c:ext>
          </c:extLst>
        </c:ser>
        <c:ser>
          <c:idx val="15"/>
          <c:order val="15"/>
          <c:tx>
            <c:strRef>
              <c:f>Лист1!$Q$1</c:f>
              <c:strCache>
                <c:ptCount val="1"/>
                <c:pt idx="0">
                  <c:v>Маркин Дмитрий  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4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Лист1!$Q$2:$Q$4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0C-2949-A891-A9ABCC8BBC72}"/>
            </c:ext>
          </c:extLst>
        </c:ser>
        <c:ser>
          <c:idx val="16"/>
          <c:order val="16"/>
          <c:tx>
            <c:strRef>
              <c:f>Лист1!$R$1</c:f>
              <c:strCache>
                <c:ptCount val="1"/>
                <c:pt idx="0">
                  <c:v>Благовещенский Станислав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5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Лист1!$R$2:$R$4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C0C-2949-A891-A9ABCC8BBC72}"/>
            </c:ext>
          </c:extLst>
        </c:ser>
        <c:ser>
          <c:idx val="17"/>
          <c:order val="17"/>
          <c:tx>
            <c:strRef>
              <c:f>Лист1!$S$1</c:f>
              <c:strCache>
                <c:ptCount val="1"/>
                <c:pt idx="0">
                  <c:v>Кожевников Николай 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6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Лист1!$S$2:$S$4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C0C-2949-A891-A9ABCC8BB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24"/>
        <c:axId val="415145584"/>
        <c:axId val="238288512"/>
      </c:barChart>
      <c:catAx>
        <c:axId val="4151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8288512"/>
        <c:crosses val="autoZero"/>
        <c:auto val="1"/>
        <c:lblAlgn val="ctr"/>
        <c:lblOffset val="100"/>
        <c:noMultiLvlLbl val="0"/>
      </c:catAx>
      <c:valAx>
        <c:axId val="23828851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5145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Оценка коллег по итогам </a:t>
            </a:r>
            <a:r>
              <a:rPr lang="en-US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H2 </a:t>
            </a:r>
            <a:r>
              <a:rPr lang="ru-RU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2023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Корчебный Петр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B8-2A4D-85B2-88C37AD3007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Милючихин Артемий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B8-2A4D-85B2-88C37AD3007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Кукинова Татьяна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B8-2A4D-85B2-88C37AD3007B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Назаров Вячеслав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B8-2A4D-85B2-88C37AD3007B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Сафрыгина Екатерина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Лист1!$F$2:$F$4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B8-2A4D-85B2-88C37AD3007B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Мирошников Виктор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Лист1!$G$2:$G$4</c:f>
              <c:numCache>
                <c:formatCode>General</c:formatCode>
                <c:ptCount val="3"/>
                <c:pt idx="0">
                  <c:v>9</c:v>
                </c:pt>
                <c:pt idx="1">
                  <c:v>10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B8-2A4D-85B2-88C37AD3007B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Хикматуллин Рамиль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Лист1!$H$2:$H$4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B8-2A4D-85B2-88C37AD3007B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Кочергин Георгий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Лист1!$I$2:$I$4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B8-2A4D-85B2-88C37AD3007B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Маркин Дмитрий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Лист1!$J$2:$J$4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B8-2A4D-85B2-88C37AD3007B}"/>
            </c:ext>
          </c:extLst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Давыдова Наталья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Лист1!$K$2:$K$4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0B8-2A4D-85B2-88C37AD3007B}"/>
            </c:ext>
          </c:extLst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Благовещенский Станислав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Лист1!$L$2:$L$4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B8-2A4D-85B2-88C37AD30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24"/>
        <c:axId val="415145584"/>
        <c:axId val="238288512"/>
      </c:barChart>
      <c:catAx>
        <c:axId val="4151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8288512"/>
        <c:crosses val="autoZero"/>
        <c:auto val="1"/>
        <c:lblAlgn val="ctr"/>
        <c:lblOffset val="100"/>
        <c:noMultiLvlLbl val="0"/>
      </c:catAx>
      <c:valAx>
        <c:axId val="23828851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5145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8EF07-339A-A84B-A1ED-916ABAEC66CC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76538" y="1143000"/>
            <a:ext cx="1304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EC35C-DCBA-1F4F-9797-A38D56A9D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776538" y="1143000"/>
            <a:ext cx="13049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EC35C-DCBA-1F4F-9797-A38D56A9D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1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651323"/>
            <a:ext cx="5829300" cy="564015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8508981"/>
            <a:ext cx="5143500" cy="39113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62524"/>
            <a:ext cx="1478756" cy="1372912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62524"/>
            <a:ext cx="4350544" cy="1372912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9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038864"/>
            <a:ext cx="5915025" cy="673893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0841548"/>
            <a:ext cx="5915025" cy="354384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312617"/>
            <a:ext cx="2914650" cy="102790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312617"/>
            <a:ext cx="2914650" cy="102790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62527"/>
            <a:ext cx="5915025" cy="313133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971359"/>
            <a:ext cx="2901255" cy="19463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917660"/>
            <a:ext cx="2901255" cy="87039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971359"/>
            <a:ext cx="2915543" cy="19463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917660"/>
            <a:ext cx="2915543" cy="87039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4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6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4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80029"/>
            <a:ext cx="2211884" cy="37801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332567"/>
            <a:ext cx="3471863" cy="115128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860131"/>
            <a:ext cx="2211884" cy="90039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4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80029"/>
            <a:ext cx="2211884" cy="37801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332567"/>
            <a:ext cx="3471863" cy="115128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860131"/>
            <a:ext cx="2211884" cy="90039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76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862527"/>
            <a:ext cx="5915025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312617"/>
            <a:ext cx="5915025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5015410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5015410"/>
            <a:ext cx="231457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5015410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62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BF3F3B7-27EF-C7E5-F8BD-5FBD421C33C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3" y="-81472"/>
            <a:ext cx="2178000" cy="16357084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F801B12-D2AE-43A6-86D4-802ECED020E1}"/>
              </a:ext>
            </a:extLst>
          </p:cNvPr>
          <p:cNvGrpSpPr/>
          <p:nvPr/>
        </p:nvGrpSpPr>
        <p:grpSpPr>
          <a:xfrm>
            <a:off x="0" y="1684073"/>
            <a:ext cx="2053320" cy="337465"/>
            <a:chOff x="146929" y="1005363"/>
            <a:chExt cx="2053320" cy="284693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53574C0-F5B9-411E-824F-702DA675A328}"/>
                </a:ext>
              </a:extLst>
            </p:cNvPr>
            <p:cNvSpPr/>
            <p:nvPr/>
          </p:nvSpPr>
          <p:spPr>
            <a:xfrm>
              <a:off x="146929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B7458-8D1E-4174-B07C-9D16E3384CA0}"/>
                </a:ext>
              </a:extLst>
            </p:cNvPr>
            <p:cNvSpPr txBox="1"/>
            <p:nvPr/>
          </p:nvSpPr>
          <p:spPr>
            <a:xfrm>
              <a:off x="254929" y="1035099"/>
              <a:ext cx="1945320" cy="23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B536A75-B0CF-4190-8B2B-A13D222A3EA3}"/>
              </a:ext>
            </a:extLst>
          </p:cNvPr>
          <p:cNvGrpSpPr/>
          <p:nvPr/>
        </p:nvGrpSpPr>
        <p:grpSpPr>
          <a:xfrm>
            <a:off x="2158681" y="13020061"/>
            <a:ext cx="4571170" cy="335156"/>
            <a:chOff x="2158680" y="3022600"/>
            <a:chExt cx="4571170" cy="3351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89EBAF-EE96-4600-B7A2-50E74E788E5B}"/>
                </a:ext>
              </a:extLst>
            </p:cNvPr>
            <p:cNvSpPr txBox="1"/>
            <p:nvPr/>
          </p:nvSpPr>
          <p:spPr>
            <a:xfrm>
              <a:off x="2158680" y="3022600"/>
              <a:ext cx="194532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Образование</a:t>
              </a:r>
            </a:p>
          </p:txBody>
        </p:sp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6CDEFCA8-B4E2-404E-AAF1-7E57CB4417D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383A5769-3A30-4F38-B1FF-58D8994FC9A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B054670-FC39-4D67-9611-FDC850C9C487}"/>
              </a:ext>
            </a:extLst>
          </p:cNvPr>
          <p:cNvGrpSpPr/>
          <p:nvPr/>
        </p:nvGrpSpPr>
        <p:grpSpPr>
          <a:xfrm>
            <a:off x="2209346" y="1852566"/>
            <a:ext cx="4571170" cy="335156"/>
            <a:chOff x="2158680" y="3022600"/>
            <a:chExt cx="4571170" cy="3351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82912-1C14-496B-967E-FD2AA2465F67}"/>
                </a:ext>
              </a:extLst>
            </p:cNvPr>
            <p:cNvSpPr txBox="1"/>
            <p:nvPr/>
          </p:nvSpPr>
          <p:spPr>
            <a:xfrm>
              <a:off x="2158680" y="3022600"/>
              <a:ext cx="414687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Опыт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015AECF8-5854-450E-8DC8-554EDBF81BA9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103384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8F891BE8-57D6-4275-A6F8-01E4B62FD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05AAEF-EFE8-4138-B98A-4619B2A7A236}"/>
              </a:ext>
            </a:extLst>
          </p:cNvPr>
          <p:cNvGrpSpPr/>
          <p:nvPr/>
        </p:nvGrpSpPr>
        <p:grpSpPr>
          <a:xfrm>
            <a:off x="0" y="6247580"/>
            <a:ext cx="2124000" cy="640386"/>
            <a:chOff x="16925" y="2964754"/>
            <a:chExt cx="2124000" cy="39948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55283D-20FE-4618-8395-C00BF8C88FA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 Excel, GoogleSheets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9256CCE-57BE-4BEB-84BB-FEAC4CAF9D5E}"/>
                </a:ext>
              </a:extLst>
            </p:cNvPr>
            <p:cNvGrpSpPr/>
            <p:nvPr/>
          </p:nvGrpSpPr>
          <p:grpSpPr>
            <a:xfrm>
              <a:off x="16925" y="3190176"/>
              <a:ext cx="2124000" cy="174058"/>
              <a:chOff x="0" y="6395384"/>
              <a:chExt cx="2052000" cy="174058"/>
            </a:xfrm>
          </p:grpSpPr>
          <p:grpSp>
            <p:nvGrpSpPr>
              <p:cNvPr id="100" name="Группа 99">
                <a:extLst>
                  <a:ext uri="{FF2B5EF4-FFF2-40B4-BE49-F238E27FC236}">
                    <a16:creationId xmlns:a16="http://schemas.microsoft.com/office/drawing/2014/main" id="{1ABA51A0-D76D-4CA7-89DF-994CCD4EBEBF}"/>
                  </a:ext>
                </a:extLst>
              </p:cNvPr>
              <p:cNvGrpSpPr/>
              <p:nvPr/>
            </p:nvGrpSpPr>
            <p:grpSpPr>
              <a:xfrm>
                <a:off x="173366" y="6395384"/>
                <a:ext cx="1634646" cy="44916"/>
                <a:chOff x="100182" y="3017264"/>
                <a:chExt cx="1764968" cy="60767"/>
              </a:xfrm>
            </p:grpSpPr>
            <p:sp>
              <p:nvSpPr>
                <p:cNvPr id="101" name="Прямоугольник 100">
                  <a:extLst>
                    <a:ext uri="{FF2B5EF4-FFF2-40B4-BE49-F238E27FC236}">
                      <a16:creationId xmlns:a16="http://schemas.microsoft.com/office/drawing/2014/main" id="{8CF872E5-0930-4B00-9B01-042D0E6E43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2" name="Прямоугольник 101">
                  <a:extLst>
                    <a:ext uri="{FF2B5EF4-FFF2-40B4-BE49-F238E27FC236}">
                      <a16:creationId xmlns:a16="http://schemas.microsoft.com/office/drawing/2014/main" id="{5D8E55D2-7826-42A1-A1DE-417278A51AD3}"/>
                    </a:ext>
                  </a:extLst>
                </p:cNvPr>
                <p:cNvSpPr/>
                <p:nvPr/>
              </p:nvSpPr>
              <p:spPr>
                <a:xfrm>
                  <a:off x="100182" y="3017264"/>
                  <a:ext cx="1351889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835BCB8-F739-4194-9C6E-99261F042785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CC722B9D-A49F-41EE-A01D-F09586B7F8AD}"/>
              </a:ext>
            </a:extLst>
          </p:cNvPr>
          <p:cNvGrpSpPr/>
          <p:nvPr/>
        </p:nvGrpSpPr>
        <p:grpSpPr>
          <a:xfrm>
            <a:off x="0" y="8940944"/>
            <a:ext cx="2124000" cy="640386"/>
            <a:chOff x="16925" y="2964754"/>
            <a:chExt cx="2124000" cy="39948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2323EF-8D34-4C9A-B408-8FC129AD7178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PowerBI, DAX, PowerQuery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" name="Группа 112">
              <a:extLst>
                <a:ext uri="{FF2B5EF4-FFF2-40B4-BE49-F238E27FC236}">
                  <a16:creationId xmlns:a16="http://schemas.microsoft.com/office/drawing/2014/main" id="{61F5A481-685F-438D-8ED1-1A359658179F}"/>
                </a:ext>
              </a:extLst>
            </p:cNvPr>
            <p:cNvGrpSpPr/>
            <p:nvPr/>
          </p:nvGrpSpPr>
          <p:grpSpPr>
            <a:xfrm>
              <a:off x="16925" y="3190164"/>
              <a:ext cx="2124000" cy="174070"/>
              <a:chOff x="0" y="6395372"/>
              <a:chExt cx="2052000" cy="174070"/>
            </a:xfrm>
          </p:grpSpPr>
          <p:grpSp>
            <p:nvGrpSpPr>
              <p:cNvPr id="114" name="Группа 113">
                <a:extLst>
                  <a:ext uri="{FF2B5EF4-FFF2-40B4-BE49-F238E27FC236}">
                    <a16:creationId xmlns:a16="http://schemas.microsoft.com/office/drawing/2014/main" id="{92B6C9DE-8115-4F00-AA9D-52C4DFCD2A58}"/>
                  </a:ext>
                </a:extLst>
              </p:cNvPr>
              <p:cNvGrpSpPr/>
              <p:nvPr/>
            </p:nvGrpSpPr>
            <p:grpSpPr>
              <a:xfrm>
                <a:off x="173366" y="6395372"/>
                <a:ext cx="1634646" cy="44915"/>
                <a:chOff x="100182" y="3017265"/>
                <a:chExt cx="1764968" cy="60766"/>
              </a:xfrm>
            </p:grpSpPr>
            <p:sp>
              <p:nvSpPr>
                <p:cNvPr id="116" name="Прямоугольник 115">
                  <a:extLst>
                    <a:ext uri="{FF2B5EF4-FFF2-40B4-BE49-F238E27FC236}">
                      <a16:creationId xmlns:a16="http://schemas.microsoft.com/office/drawing/2014/main" id="{EABC82FD-12F7-47CC-985C-C015E129A72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Прямоугольник 116">
                  <a:extLst>
                    <a:ext uri="{FF2B5EF4-FFF2-40B4-BE49-F238E27FC236}">
                      <a16:creationId xmlns:a16="http://schemas.microsoft.com/office/drawing/2014/main" id="{0EAF98E5-DC01-4DA2-B655-03B6C2C44ADF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01679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AE3785-BB50-4686-B6A5-1AF5CCA4B7C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3C4CAD8D-0BE4-44CD-0B2D-3DAB6D9F4F47}"/>
              </a:ext>
            </a:extLst>
          </p:cNvPr>
          <p:cNvGrpSpPr/>
          <p:nvPr/>
        </p:nvGrpSpPr>
        <p:grpSpPr>
          <a:xfrm>
            <a:off x="0" y="9650210"/>
            <a:ext cx="2124000" cy="592486"/>
            <a:chOff x="0" y="3049893"/>
            <a:chExt cx="2124000" cy="41300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299AD7E-2E83-40A9-AD47-782D732C6329}"/>
                </a:ext>
              </a:extLst>
            </p:cNvPr>
            <p:cNvSpPr txBox="1"/>
            <p:nvPr/>
          </p:nvSpPr>
          <p:spPr>
            <a:xfrm>
              <a:off x="107450" y="3049893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Tableau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0" name="Группа 119">
              <a:extLst>
                <a:ext uri="{FF2B5EF4-FFF2-40B4-BE49-F238E27FC236}">
                  <a16:creationId xmlns:a16="http://schemas.microsoft.com/office/drawing/2014/main" id="{3EB98896-2DCC-4518-87FE-2D3797A78955}"/>
                </a:ext>
              </a:extLst>
            </p:cNvPr>
            <p:cNvGrpSpPr/>
            <p:nvPr/>
          </p:nvGrpSpPr>
          <p:grpSpPr>
            <a:xfrm>
              <a:off x="0" y="3275323"/>
              <a:ext cx="2124000" cy="187579"/>
              <a:chOff x="0" y="6395392"/>
              <a:chExt cx="2052000" cy="187579"/>
            </a:xfrm>
          </p:grpSpPr>
          <p:grpSp>
            <p:nvGrpSpPr>
              <p:cNvPr id="121" name="Группа 120">
                <a:extLst>
                  <a:ext uri="{FF2B5EF4-FFF2-40B4-BE49-F238E27FC236}">
                    <a16:creationId xmlns:a16="http://schemas.microsoft.com/office/drawing/2014/main" id="{1C5F0AAC-628E-4C87-9D37-EA0921B4CF3B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23" name="Прямоугольник 122">
                  <a:extLst>
                    <a:ext uri="{FF2B5EF4-FFF2-40B4-BE49-F238E27FC236}">
                      <a16:creationId xmlns:a16="http://schemas.microsoft.com/office/drawing/2014/main" id="{1813AEAD-E121-4098-A277-1574EDA2401E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4" name="Прямоугольник 123">
                  <a:extLst>
                    <a:ext uri="{FF2B5EF4-FFF2-40B4-BE49-F238E27FC236}">
                      <a16:creationId xmlns:a16="http://schemas.microsoft.com/office/drawing/2014/main" id="{C009F74D-3601-4E14-8968-75970DA536C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863707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E27458F-11CA-43B3-8843-33D2BFB0986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CB9D0A18-84C1-4AE5-AE50-7952A195ABF0}"/>
              </a:ext>
            </a:extLst>
          </p:cNvPr>
          <p:cNvGrpSpPr/>
          <p:nvPr/>
        </p:nvGrpSpPr>
        <p:grpSpPr>
          <a:xfrm>
            <a:off x="0" y="2090418"/>
            <a:ext cx="2124000" cy="1177481"/>
            <a:chOff x="16925" y="2964754"/>
            <a:chExt cx="2124000" cy="80649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DC5BE5-03A6-4A88-A1E6-C9FF5E9747B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611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poetry,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telebot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yaml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sqlalchemy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pandas,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numpy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airflow,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scipy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matplotlib,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plotly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seaborn,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statsmodels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7" name="Группа 126">
              <a:extLst>
                <a:ext uri="{FF2B5EF4-FFF2-40B4-BE49-F238E27FC236}">
                  <a16:creationId xmlns:a16="http://schemas.microsoft.com/office/drawing/2014/main" id="{5EB6ADFA-FD1B-4C62-A525-6D33D1CDEC21}"/>
                </a:ext>
              </a:extLst>
            </p:cNvPr>
            <p:cNvGrpSpPr/>
            <p:nvPr/>
          </p:nvGrpSpPr>
          <p:grpSpPr>
            <a:xfrm>
              <a:off x="16925" y="3583607"/>
              <a:ext cx="2124000" cy="187639"/>
              <a:chOff x="0" y="6788815"/>
              <a:chExt cx="2052000" cy="187639"/>
            </a:xfrm>
          </p:grpSpPr>
          <p:grpSp>
            <p:nvGrpSpPr>
              <p:cNvPr id="128" name="Группа 127">
                <a:extLst>
                  <a:ext uri="{FF2B5EF4-FFF2-40B4-BE49-F238E27FC236}">
                    <a16:creationId xmlns:a16="http://schemas.microsoft.com/office/drawing/2014/main" id="{93DA93BF-6142-4F4C-BC45-90C6B4B36B82}"/>
                  </a:ext>
                </a:extLst>
              </p:cNvPr>
              <p:cNvGrpSpPr/>
              <p:nvPr/>
            </p:nvGrpSpPr>
            <p:grpSpPr>
              <a:xfrm>
                <a:off x="173364" y="6788815"/>
                <a:ext cx="1634648" cy="51404"/>
                <a:chOff x="100180" y="3549761"/>
                <a:chExt cx="1764970" cy="69549"/>
              </a:xfrm>
            </p:grpSpPr>
            <p:sp>
              <p:nvSpPr>
                <p:cNvPr id="130" name="Прямоугольник 129">
                  <a:extLst>
                    <a:ext uri="{FF2B5EF4-FFF2-40B4-BE49-F238E27FC236}">
                      <a16:creationId xmlns:a16="http://schemas.microsoft.com/office/drawing/2014/main" id="{6D6FD869-761E-4DB9-9040-D1B2B036FB5A}"/>
                    </a:ext>
                  </a:extLst>
                </p:cNvPr>
                <p:cNvSpPr/>
                <p:nvPr/>
              </p:nvSpPr>
              <p:spPr>
                <a:xfrm>
                  <a:off x="100183" y="3552587"/>
                  <a:ext cx="1764967" cy="66723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1" name="Прямоугольник 130">
                  <a:extLst>
                    <a:ext uri="{FF2B5EF4-FFF2-40B4-BE49-F238E27FC236}">
                      <a16:creationId xmlns:a16="http://schemas.microsoft.com/office/drawing/2014/main" id="{91755A9F-1FA1-4632-9589-A8D2B78D571E}"/>
                    </a:ext>
                  </a:extLst>
                </p:cNvPr>
                <p:cNvSpPr/>
                <p:nvPr/>
              </p:nvSpPr>
              <p:spPr>
                <a:xfrm>
                  <a:off x="100180" y="3549761"/>
                  <a:ext cx="1314336" cy="66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6DC7FC2-1531-4821-BD4A-24C8850DBF45}"/>
                  </a:ext>
                </a:extLst>
              </p:cNvPr>
              <p:cNvSpPr txBox="1"/>
              <p:nvPr/>
            </p:nvSpPr>
            <p:spPr>
              <a:xfrm>
                <a:off x="0" y="6849971"/>
                <a:ext cx="2052000" cy="12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E9D3EFDC-ED5E-4B2D-989F-B117F07F9597}"/>
              </a:ext>
            </a:extLst>
          </p:cNvPr>
          <p:cNvGrpSpPr/>
          <p:nvPr/>
        </p:nvGrpSpPr>
        <p:grpSpPr>
          <a:xfrm>
            <a:off x="0" y="4263478"/>
            <a:ext cx="2124000" cy="592488"/>
            <a:chOff x="16925" y="2964754"/>
            <a:chExt cx="2124000" cy="413010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5EA2F62-329F-400B-9CEA-716D77A15F5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ADFBB5F2-C4C7-45D9-B2FC-A36705194333}"/>
                </a:ext>
              </a:extLst>
            </p:cNvPr>
            <p:cNvGrpSpPr/>
            <p:nvPr/>
          </p:nvGrpSpPr>
          <p:grpSpPr>
            <a:xfrm>
              <a:off x="16925" y="3187247"/>
              <a:ext cx="2124000" cy="190517"/>
              <a:chOff x="0" y="6392455"/>
              <a:chExt cx="2052000" cy="190517"/>
            </a:xfrm>
          </p:grpSpPr>
          <p:grpSp>
            <p:nvGrpSpPr>
              <p:cNvPr id="135" name="Группа 134">
                <a:extLst>
                  <a:ext uri="{FF2B5EF4-FFF2-40B4-BE49-F238E27FC236}">
                    <a16:creationId xmlns:a16="http://schemas.microsoft.com/office/drawing/2014/main" id="{35E514A2-5E3D-40CC-AF73-2996B04A602B}"/>
                  </a:ext>
                </a:extLst>
              </p:cNvPr>
              <p:cNvGrpSpPr/>
              <p:nvPr/>
            </p:nvGrpSpPr>
            <p:grpSpPr>
              <a:xfrm>
                <a:off x="173366" y="6392455"/>
                <a:ext cx="1634646" cy="53138"/>
                <a:chOff x="100182" y="3013277"/>
                <a:chExt cx="1764968" cy="71890"/>
              </a:xfrm>
            </p:grpSpPr>
            <p:sp>
              <p:nvSpPr>
                <p:cNvPr id="137" name="Прямоугольник 136">
                  <a:extLst>
                    <a:ext uri="{FF2B5EF4-FFF2-40B4-BE49-F238E27FC236}">
                      <a16:creationId xmlns:a16="http://schemas.microsoft.com/office/drawing/2014/main" id="{4D07939B-00DE-4B72-822F-3B4A1166B95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Прямоугольник 137">
                  <a:extLst>
                    <a:ext uri="{FF2B5EF4-FFF2-40B4-BE49-F238E27FC236}">
                      <a16:creationId xmlns:a16="http://schemas.microsoft.com/office/drawing/2014/main" id="{3EB5697C-84B1-488C-86B4-A553D2499656}"/>
                    </a:ext>
                  </a:extLst>
                </p:cNvPr>
                <p:cNvSpPr/>
                <p:nvPr/>
              </p:nvSpPr>
              <p:spPr>
                <a:xfrm>
                  <a:off x="100182" y="3013277"/>
                  <a:ext cx="1314336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6153BF4-A6E7-4148-BA57-A0FBD03AFFFE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29CF3FBF-ECEB-440F-AA9E-1993D5591360}"/>
              </a:ext>
            </a:extLst>
          </p:cNvPr>
          <p:cNvGrpSpPr/>
          <p:nvPr/>
        </p:nvGrpSpPr>
        <p:grpSpPr>
          <a:xfrm>
            <a:off x="0" y="3336779"/>
            <a:ext cx="2124000" cy="857819"/>
            <a:chOff x="16925" y="2964754"/>
            <a:chExt cx="2124000" cy="67186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129ECEA-ACFD-4800-9E4E-F6021F3DEBD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383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(Greenplum, PostgreSQL, Trino,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MySQL, MS SQL)</a:t>
              </a:r>
            </a:p>
          </p:txBody>
        </p:sp>
        <p:grpSp>
          <p:nvGrpSpPr>
            <p:cNvPr id="141" name="Группа 140">
              <a:extLst>
                <a:ext uri="{FF2B5EF4-FFF2-40B4-BE49-F238E27FC236}">
                  <a16:creationId xmlns:a16="http://schemas.microsoft.com/office/drawing/2014/main" id="{A4F98529-BFDF-4074-801C-9544C5CD5A37}"/>
                </a:ext>
              </a:extLst>
            </p:cNvPr>
            <p:cNvGrpSpPr/>
            <p:nvPr/>
          </p:nvGrpSpPr>
          <p:grpSpPr>
            <a:xfrm>
              <a:off x="16925" y="3466381"/>
              <a:ext cx="2124000" cy="170240"/>
              <a:chOff x="0" y="6671589"/>
              <a:chExt cx="2052000" cy="170240"/>
            </a:xfrm>
          </p:grpSpPr>
          <p:grpSp>
            <p:nvGrpSpPr>
              <p:cNvPr id="142" name="Группа 141">
                <a:extLst>
                  <a:ext uri="{FF2B5EF4-FFF2-40B4-BE49-F238E27FC236}">
                    <a16:creationId xmlns:a16="http://schemas.microsoft.com/office/drawing/2014/main" id="{980A9B82-03F1-4066-8415-C33EFC3ED55F}"/>
                  </a:ext>
                </a:extLst>
              </p:cNvPr>
              <p:cNvGrpSpPr/>
              <p:nvPr/>
            </p:nvGrpSpPr>
            <p:grpSpPr>
              <a:xfrm>
                <a:off x="173366" y="6671589"/>
                <a:ext cx="1634646" cy="56434"/>
                <a:chOff x="100182" y="3390862"/>
                <a:chExt cx="1764968" cy="76348"/>
              </a:xfrm>
            </p:grpSpPr>
            <p:sp>
              <p:nvSpPr>
                <p:cNvPr id="144" name="Прямоугольник 143">
                  <a:extLst>
                    <a:ext uri="{FF2B5EF4-FFF2-40B4-BE49-F238E27FC236}">
                      <a16:creationId xmlns:a16="http://schemas.microsoft.com/office/drawing/2014/main" id="{E42021E4-3F29-4C1E-AA23-E7AED24B97E4}"/>
                    </a:ext>
                  </a:extLst>
                </p:cNvPr>
                <p:cNvSpPr/>
                <p:nvPr/>
              </p:nvSpPr>
              <p:spPr>
                <a:xfrm>
                  <a:off x="100183" y="3390919"/>
                  <a:ext cx="1764967" cy="7629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Прямоугольник 144">
                  <a:extLst>
                    <a:ext uri="{FF2B5EF4-FFF2-40B4-BE49-F238E27FC236}">
                      <a16:creationId xmlns:a16="http://schemas.microsoft.com/office/drawing/2014/main" id="{4F5B0F7C-3BA2-4A19-B16A-8C0121CC26F8}"/>
                    </a:ext>
                  </a:extLst>
                </p:cNvPr>
                <p:cNvSpPr/>
                <p:nvPr/>
              </p:nvSpPr>
              <p:spPr>
                <a:xfrm>
                  <a:off x="100182" y="3390862"/>
                  <a:ext cx="1314336" cy="76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2B0B58-D248-4DA8-AB66-E865D9127F24}"/>
                  </a:ext>
                </a:extLst>
              </p:cNvPr>
              <p:cNvSpPr txBox="1"/>
              <p:nvPr/>
            </p:nvSpPr>
            <p:spPr>
              <a:xfrm>
                <a:off x="0" y="6698204"/>
                <a:ext cx="2052000" cy="143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B8953E1-B50F-4963-B4EB-85BE9A62CBA3}"/>
              </a:ext>
            </a:extLst>
          </p:cNvPr>
          <p:cNvGrpSpPr/>
          <p:nvPr/>
        </p:nvGrpSpPr>
        <p:grpSpPr>
          <a:xfrm>
            <a:off x="0" y="8279578"/>
            <a:ext cx="2124000" cy="592486"/>
            <a:chOff x="16925" y="2964754"/>
            <a:chExt cx="2124000" cy="413009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A7416EC-D49B-4949-80FD-E335C4FB452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9" name="Группа 148">
              <a:extLst>
                <a:ext uri="{FF2B5EF4-FFF2-40B4-BE49-F238E27FC236}">
                  <a16:creationId xmlns:a16="http://schemas.microsoft.com/office/drawing/2014/main" id="{51FC41D0-8910-4CE1-9266-DC052037698D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50" name="Группа 149">
                <a:extLst>
                  <a:ext uri="{FF2B5EF4-FFF2-40B4-BE49-F238E27FC236}">
                    <a16:creationId xmlns:a16="http://schemas.microsoft.com/office/drawing/2014/main" id="{BE9E3D69-F715-4119-B784-583DCB4F68F3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52" name="Прямоугольник 151">
                  <a:extLst>
                    <a:ext uri="{FF2B5EF4-FFF2-40B4-BE49-F238E27FC236}">
                      <a16:creationId xmlns:a16="http://schemas.microsoft.com/office/drawing/2014/main" id="{7594B8B3-D4F9-4EA3-B157-418F7052F383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3" name="Прямоугольник 152">
                  <a:extLst>
                    <a:ext uri="{FF2B5EF4-FFF2-40B4-BE49-F238E27FC236}">
                      <a16:creationId xmlns:a16="http://schemas.microsoft.com/office/drawing/2014/main" id="{0571B31D-7C7D-44AF-9661-81C39EFB194E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300420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B87D927-D997-460D-B886-A018BAC4962F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FF6EC8C3-BDE0-41D2-8E9E-945268756DA2}"/>
              </a:ext>
            </a:extLst>
          </p:cNvPr>
          <p:cNvGrpSpPr/>
          <p:nvPr/>
        </p:nvGrpSpPr>
        <p:grpSpPr>
          <a:xfrm>
            <a:off x="0" y="11020842"/>
            <a:ext cx="2052000" cy="337465"/>
            <a:chOff x="152400" y="1005363"/>
            <a:chExt cx="2052000" cy="284693"/>
          </a:xfrm>
        </p:grpSpPr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A423D211-3E6A-4396-AA83-30CCF2EE8C0E}"/>
                </a:ext>
              </a:extLst>
            </p:cNvPr>
            <p:cNvSpPr/>
            <p:nvPr/>
          </p:nvSpPr>
          <p:spPr>
            <a:xfrm>
              <a:off x="152400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6BA9371-97E2-43BD-A218-690E18BAC9AE}"/>
                </a:ext>
              </a:extLst>
            </p:cNvPr>
            <p:cNvSpPr txBox="1"/>
            <p:nvPr/>
          </p:nvSpPr>
          <p:spPr>
            <a:xfrm>
              <a:off x="259080" y="1035099"/>
              <a:ext cx="1945320" cy="23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B984E351-77BB-486E-A640-F92ECF881EDE}"/>
              </a:ext>
            </a:extLst>
          </p:cNvPr>
          <p:cNvGrpSpPr/>
          <p:nvPr/>
        </p:nvGrpSpPr>
        <p:grpSpPr>
          <a:xfrm>
            <a:off x="0" y="11427187"/>
            <a:ext cx="2124000" cy="592486"/>
            <a:chOff x="16925" y="2964754"/>
            <a:chExt cx="2124000" cy="413009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BC55FD1-DDB6-40B0-83AC-F4D302CC357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Проактивность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3" name="Группа 172">
              <a:extLst>
                <a:ext uri="{FF2B5EF4-FFF2-40B4-BE49-F238E27FC236}">
                  <a16:creationId xmlns:a16="http://schemas.microsoft.com/office/drawing/2014/main" id="{2E2BAC44-F54C-4342-B8F6-8D334E7F7FDA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74" name="Группа 173">
                <a:extLst>
                  <a:ext uri="{FF2B5EF4-FFF2-40B4-BE49-F238E27FC236}">
                    <a16:creationId xmlns:a16="http://schemas.microsoft.com/office/drawing/2014/main" id="{AF8F1976-0A75-41A2-A385-6395809A2634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76" name="Прямоугольник 175">
                  <a:extLst>
                    <a:ext uri="{FF2B5EF4-FFF2-40B4-BE49-F238E27FC236}">
                      <a16:creationId xmlns:a16="http://schemas.microsoft.com/office/drawing/2014/main" id="{51DDFD78-7B81-4C5F-86FE-4F31DF6DA39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7" name="Прямоугольник 176">
                  <a:extLst>
                    <a:ext uri="{FF2B5EF4-FFF2-40B4-BE49-F238E27FC236}">
                      <a16:creationId xmlns:a16="http://schemas.microsoft.com/office/drawing/2014/main" id="{0EA9311D-A221-49EB-BA8D-C5534AE1C7E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652309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2288B97-EC15-4DAC-8DB8-A3093A4BC6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0259A204-7271-4EA7-AE74-83F1616EF9E2}"/>
              </a:ext>
            </a:extLst>
          </p:cNvPr>
          <p:cNvGrpSpPr/>
          <p:nvPr/>
        </p:nvGrpSpPr>
        <p:grpSpPr>
          <a:xfrm>
            <a:off x="0" y="12088553"/>
            <a:ext cx="2124000" cy="592486"/>
            <a:chOff x="16925" y="2964754"/>
            <a:chExt cx="2124000" cy="41300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A06CA2-B2B1-4AAE-A7D1-3D6FADE6BFC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Лидерство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F0E7D97B-B19B-480C-A20B-5C543874524A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90" name="Группа 89">
                <a:extLst>
                  <a:ext uri="{FF2B5EF4-FFF2-40B4-BE49-F238E27FC236}">
                    <a16:creationId xmlns:a16="http://schemas.microsoft.com/office/drawing/2014/main" id="{B509FD57-6D7A-48B8-998C-DBD5847C7014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92" name="Прямоугольник 91">
                  <a:extLst>
                    <a:ext uri="{FF2B5EF4-FFF2-40B4-BE49-F238E27FC236}">
                      <a16:creationId xmlns:a16="http://schemas.microsoft.com/office/drawing/2014/main" id="{9AFE157F-8BD3-40AE-B870-34DE696DC75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Прямоугольник 92">
                  <a:extLst>
                    <a:ext uri="{FF2B5EF4-FFF2-40B4-BE49-F238E27FC236}">
                      <a16:creationId xmlns:a16="http://schemas.microsoft.com/office/drawing/2014/main" id="{21031F97-4200-463A-B2B1-9E0598A36B1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314336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C9FCE2-8C70-456D-B0A2-7FA358D21C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8A7DA9CA-AFBF-47F1-AE4A-66B08ABFDF3B}"/>
              </a:ext>
            </a:extLst>
          </p:cNvPr>
          <p:cNvGrpSpPr/>
          <p:nvPr/>
        </p:nvGrpSpPr>
        <p:grpSpPr>
          <a:xfrm>
            <a:off x="0" y="12749919"/>
            <a:ext cx="2124000" cy="640386"/>
            <a:chOff x="16925" y="2964754"/>
            <a:chExt cx="2124000" cy="3994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AE7578A-D235-49C3-B7E0-AA4D42F0A8B7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Публичные выступления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Группа 107">
              <a:extLst>
                <a:ext uri="{FF2B5EF4-FFF2-40B4-BE49-F238E27FC236}">
                  <a16:creationId xmlns:a16="http://schemas.microsoft.com/office/drawing/2014/main" id="{8FBFDBFB-25BA-4B6C-9A6F-188736EB084F}"/>
                </a:ext>
              </a:extLst>
            </p:cNvPr>
            <p:cNvGrpSpPr/>
            <p:nvPr/>
          </p:nvGrpSpPr>
          <p:grpSpPr>
            <a:xfrm>
              <a:off x="16925" y="3190164"/>
              <a:ext cx="2124000" cy="174070"/>
              <a:chOff x="0" y="6395372"/>
              <a:chExt cx="2052000" cy="174070"/>
            </a:xfrm>
          </p:grpSpPr>
          <p:grpSp>
            <p:nvGrpSpPr>
              <p:cNvPr id="109" name="Группа 108">
                <a:extLst>
                  <a:ext uri="{FF2B5EF4-FFF2-40B4-BE49-F238E27FC236}">
                    <a16:creationId xmlns:a16="http://schemas.microsoft.com/office/drawing/2014/main" id="{5154B902-90E7-4493-8B50-802C195813D3}"/>
                  </a:ext>
                </a:extLst>
              </p:cNvPr>
              <p:cNvGrpSpPr/>
              <p:nvPr/>
            </p:nvGrpSpPr>
            <p:grpSpPr>
              <a:xfrm>
                <a:off x="173366" y="6395372"/>
                <a:ext cx="1634646" cy="44915"/>
                <a:chOff x="100182" y="3017265"/>
                <a:chExt cx="1764968" cy="60766"/>
              </a:xfrm>
            </p:grpSpPr>
            <p:sp>
              <p:nvSpPr>
                <p:cNvPr id="146" name="Прямоугольник 145">
                  <a:extLst>
                    <a:ext uri="{FF2B5EF4-FFF2-40B4-BE49-F238E27FC236}">
                      <a16:creationId xmlns:a16="http://schemas.microsoft.com/office/drawing/2014/main" id="{4A8A6F79-90CF-412B-9A4E-E5E31F4CE97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7" name="Прямоугольник 156">
                  <a:extLst>
                    <a:ext uri="{FF2B5EF4-FFF2-40B4-BE49-F238E27FC236}">
                      <a16:creationId xmlns:a16="http://schemas.microsoft.com/office/drawing/2014/main" id="{2EA9C556-94F3-4BB5-9DA0-05E003246C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76784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A59C6E4-56B1-4543-8E36-C59311630EF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60227B22-B160-4FCF-BE18-894DBB3A657A}"/>
              </a:ext>
            </a:extLst>
          </p:cNvPr>
          <p:cNvGrpSpPr/>
          <p:nvPr/>
        </p:nvGrpSpPr>
        <p:grpSpPr>
          <a:xfrm>
            <a:off x="0" y="13459185"/>
            <a:ext cx="2124000" cy="592486"/>
            <a:chOff x="16925" y="2964754"/>
            <a:chExt cx="2124000" cy="413009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5E6AD-FCDB-4857-B214-1C3F12F4729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Креативность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7" name="Группа 166">
              <a:extLst>
                <a:ext uri="{FF2B5EF4-FFF2-40B4-BE49-F238E27FC236}">
                  <a16:creationId xmlns:a16="http://schemas.microsoft.com/office/drawing/2014/main" id="{1883EE37-6995-42E7-A5A5-97B8FEAF049F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68" name="Группа 167">
                <a:extLst>
                  <a:ext uri="{FF2B5EF4-FFF2-40B4-BE49-F238E27FC236}">
                    <a16:creationId xmlns:a16="http://schemas.microsoft.com/office/drawing/2014/main" id="{506B0BD7-102A-473A-BFC2-7A7210854984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70" name="Прямоугольник 169">
                  <a:extLst>
                    <a:ext uri="{FF2B5EF4-FFF2-40B4-BE49-F238E27FC236}">
                      <a16:creationId xmlns:a16="http://schemas.microsoft.com/office/drawing/2014/main" id="{6B4409D4-DA6C-4EB9-A791-3EEBB953F80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8" name="Прямоугольник 177">
                  <a:extLst>
                    <a:ext uri="{FF2B5EF4-FFF2-40B4-BE49-F238E27FC236}">
                      <a16:creationId xmlns:a16="http://schemas.microsoft.com/office/drawing/2014/main" id="{7BC1D61F-DB0E-4EB4-8EC0-E0810ACE60D3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02099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A9554D-9B91-4555-83EB-4206B0445AF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920C09A4-B3DA-405C-B7D6-FB12043C65F1}"/>
              </a:ext>
            </a:extLst>
          </p:cNvPr>
          <p:cNvGrpSpPr/>
          <p:nvPr/>
        </p:nvGrpSpPr>
        <p:grpSpPr>
          <a:xfrm>
            <a:off x="0" y="14120551"/>
            <a:ext cx="2124000" cy="592486"/>
            <a:chOff x="16925" y="2964754"/>
            <a:chExt cx="2124000" cy="413009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4C9F202-3BD5-4BA4-B65A-C2DD2D8ED40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Упорство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C9FA6433-EEFF-453D-A438-70AE6DB007AB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82" name="Группа 181">
                <a:extLst>
                  <a:ext uri="{FF2B5EF4-FFF2-40B4-BE49-F238E27FC236}">
                    <a16:creationId xmlns:a16="http://schemas.microsoft.com/office/drawing/2014/main" id="{55C642E6-C547-4FB1-8D77-415D1252681D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84" name="Прямоугольник 183">
                  <a:extLst>
                    <a:ext uri="{FF2B5EF4-FFF2-40B4-BE49-F238E27FC236}">
                      <a16:creationId xmlns:a16="http://schemas.microsoft.com/office/drawing/2014/main" id="{6ACD1820-BEBC-409D-994F-50601C8FB3A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5" name="Прямоугольник 184">
                  <a:extLst>
                    <a:ext uri="{FF2B5EF4-FFF2-40B4-BE49-F238E27FC236}">
                      <a16:creationId xmlns:a16="http://schemas.microsoft.com/office/drawing/2014/main" id="{B1514F95-C55D-4A22-BC04-67AAFF4191D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652309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190FF2-707E-4238-BC05-AE6910CB7C8A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6" name="Группа 185">
            <a:extLst>
              <a:ext uri="{FF2B5EF4-FFF2-40B4-BE49-F238E27FC236}">
                <a16:creationId xmlns:a16="http://schemas.microsoft.com/office/drawing/2014/main" id="{31FBA17C-F562-4309-AFFF-30ED8B18C5F4}"/>
              </a:ext>
            </a:extLst>
          </p:cNvPr>
          <p:cNvGrpSpPr/>
          <p:nvPr/>
        </p:nvGrpSpPr>
        <p:grpSpPr>
          <a:xfrm>
            <a:off x="0" y="14781917"/>
            <a:ext cx="2124000" cy="640386"/>
            <a:chOff x="16925" y="2964754"/>
            <a:chExt cx="2124000" cy="399480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84E13DF-F821-4681-B342-64A3DB891919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Ориентация на результат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8" name="Группа 187">
              <a:extLst>
                <a:ext uri="{FF2B5EF4-FFF2-40B4-BE49-F238E27FC236}">
                  <a16:creationId xmlns:a16="http://schemas.microsoft.com/office/drawing/2014/main" id="{2FC3CA4E-6115-431A-A01C-114EA0E3BEA3}"/>
                </a:ext>
              </a:extLst>
            </p:cNvPr>
            <p:cNvGrpSpPr/>
            <p:nvPr/>
          </p:nvGrpSpPr>
          <p:grpSpPr>
            <a:xfrm>
              <a:off x="16925" y="3190202"/>
              <a:ext cx="2124000" cy="174032"/>
              <a:chOff x="0" y="6395410"/>
              <a:chExt cx="2052000" cy="174032"/>
            </a:xfrm>
          </p:grpSpPr>
          <p:grpSp>
            <p:nvGrpSpPr>
              <p:cNvPr id="189" name="Группа 188">
                <a:extLst>
                  <a:ext uri="{FF2B5EF4-FFF2-40B4-BE49-F238E27FC236}">
                    <a16:creationId xmlns:a16="http://schemas.microsoft.com/office/drawing/2014/main" id="{CF84811A-B20E-4F91-96D4-F448AB98EA5F}"/>
                  </a:ext>
                </a:extLst>
              </p:cNvPr>
              <p:cNvGrpSpPr/>
              <p:nvPr/>
            </p:nvGrpSpPr>
            <p:grpSpPr>
              <a:xfrm>
                <a:off x="173366" y="6395410"/>
                <a:ext cx="1634646" cy="44915"/>
                <a:chOff x="100182" y="3017265"/>
                <a:chExt cx="1764968" cy="60765"/>
              </a:xfrm>
            </p:grpSpPr>
            <p:sp>
              <p:nvSpPr>
                <p:cNvPr id="191" name="Прямоугольник 190">
                  <a:extLst>
                    <a:ext uri="{FF2B5EF4-FFF2-40B4-BE49-F238E27FC236}">
                      <a16:creationId xmlns:a16="http://schemas.microsoft.com/office/drawing/2014/main" id="{E703346E-5767-4710-AA7E-6BDAB898B24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4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2" name="Прямоугольник 191">
                  <a:extLst>
                    <a:ext uri="{FF2B5EF4-FFF2-40B4-BE49-F238E27FC236}">
                      <a16:creationId xmlns:a16="http://schemas.microsoft.com/office/drawing/2014/main" id="{42768CC4-0C17-4D32-83A3-89AF6634AABA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652309" cy="60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C8EC447-DE42-4502-A0CA-B1AE458D852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7D544E0D-3011-41DE-82F8-F58FAD0B7707}"/>
              </a:ext>
            </a:extLst>
          </p:cNvPr>
          <p:cNvGrpSpPr/>
          <p:nvPr/>
        </p:nvGrpSpPr>
        <p:grpSpPr>
          <a:xfrm>
            <a:off x="0" y="15491183"/>
            <a:ext cx="2124000" cy="640386"/>
            <a:chOff x="16925" y="2964754"/>
            <a:chExt cx="2124000" cy="399480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652EF07-42AC-4E2C-80BE-057B72C2156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Открытость к изменениям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7" name="Группа 236">
              <a:extLst>
                <a:ext uri="{FF2B5EF4-FFF2-40B4-BE49-F238E27FC236}">
                  <a16:creationId xmlns:a16="http://schemas.microsoft.com/office/drawing/2014/main" id="{0A328A74-C07A-490C-9206-08E4226E041C}"/>
                </a:ext>
              </a:extLst>
            </p:cNvPr>
            <p:cNvGrpSpPr/>
            <p:nvPr/>
          </p:nvGrpSpPr>
          <p:grpSpPr>
            <a:xfrm>
              <a:off x="16925" y="3190202"/>
              <a:ext cx="2124000" cy="174032"/>
              <a:chOff x="0" y="6395410"/>
              <a:chExt cx="2052000" cy="174032"/>
            </a:xfrm>
          </p:grpSpPr>
          <p:grpSp>
            <p:nvGrpSpPr>
              <p:cNvPr id="238" name="Группа 237">
                <a:extLst>
                  <a:ext uri="{FF2B5EF4-FFF2-40B4-BE49-F238E27FC236}">
                    <a16:creationId xmlns:a16="http://schemas.microsoft.com/office/drawing/2014/main" id="{44014D36-7DD4-47B8-967F-AFE1CB92F03A}"/>
                  </a:ext>
                </a:extLst>
              </p:cNvPr>
              <p:cNvGrpSpPr/>
              <p:nvPr/>
            </p:nvGrpSpPr>
            <p:grpSpPr>
              <a:xfrm>
                <a:off x="173366" y="6395410"/>
                <a:ext cx="1634646" cy="44915"/>
                <a:chOff x="100182" y="3017265"/>
                <a:chExt cx="1764968" cy="60765"/>
              </a:xfrm>
            </p:grpSpPr>
            <p:sp>
              <p:nvSpPr>
                <p:cNvPr id="240" name="Прямоугольник 239">
                  <a:extLst>
                    <a:ext uri="{FF2B5EF4-FFF2-40B4-BE49-F238E27FC236}">
                      <a16:creationId xmlns:a16="http://schemas.microsoft.com/office/drawing/2014/main" id="{8112C29D-AC44-4F53-9F92-02C5D8C702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4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1" name="Прямоугольник 240">
                  <a:extLst>
                    <a:ext uri="{FF2B5EF4-FFF2-40B4-BE49-F238E27FC236}">
                      <a16:creationId xmlns:a16="http://schemas.microsoft.com/office/drawing/2014/main" id="{0A4D2A67-4279-464C-A284-08A39B8835F9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426994" cy="60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2FD48A9-559C-4D61-B6F4-0F7DB62C49B2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1A2829-7BA9-41E7-9A15-E15E237F19E6}"/>
              </a:ext>
            </a:extLst>
          </p:cNvPr>
          <p:cNvGrpSpPr/>
          <p:nvPr/>
        </p:nvGrpSpPr>
        <p:grpSpPr>
          <a:xfrm>
            <a:off x="2158681" y="13352713"/>
            <a:ext cx="4519320" cy="407523"/>
            <a:chOff x="2158680" y="5312456"/>
            <a:chExt cx="4519320" cy="407522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33231A5-2215-42D0-AD84-DBF0A02242C1}"/>
                </a:ext>
              </a:extLst>
            </p:cNvPr>
            <p:cNvSpPr txBox="1"/>
            <p:nvPr/>
          </p:nvSpPr>
          <p:spPr>
            <a:xfrm>
              <a:off x="2158680" y="5312456"/>
              <a:ext cx="756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2013 -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3A5D6B-09ED-41DD-B0DD-B33426547B41}"/>
                </a:ext>
              </a:extLst>
            </p:cNvPr>
            <p:cNvSpPr txBox="1"/>
            <p:nvPr/>
          </p:nvSpPr>
          <p:spPr>
            <a:xfrm>
              <a:off x="2916000" y="5319869"/>
              <a:ext cx="3762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Российский экономический университет </a:t>
              </a:r>
              <a:r>
                <a:rPr lang="ru-RU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им.Плеханова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Высшее юридическое, бакалавриат</a:t>
              </a:r>
            </a:p>
          </p:txBody>
        </p:sp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555445F7-4CCF-4AEC-B6B0-216BC65232C1}"/>
              </a:ext>
            </a:extLst>
          </p:cNvPr>
          <p:cNvGrpSpPr/>
          <p:nvPr/>
        </p:nvGrpSpPr>
        <p:grpSpPr>
          <a:xfrm>
            <a:off x="2176357" y="13808695"/>
            <a:ext cx="4571170" cy="335156"/>
            <a:chOff x="2158680" y="3022600"/>
            <a:chExt cx="4571170" cy="335156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DC79240-013D-4495-8E34-C5A4ECC0810D}"/>
                </a:ext>
              </a:extLst>
            </p:cNvPr>
            <p:cNvSpPr txBox="1"/>
            <p:nvPr/>
          </p:nvSpPr>
          <p:spPr>
            <a:xfrm>
              <a:off x="2158680" y="3022600"/>
              <a:ext cx="4553494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Дополнительное образование</a:t>
              </a:r>
            </a:p>
          </p:txBody>
        </p: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BDF8FDAB-4258-4469-A7F0-31C420252C68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48A03E4-0ADF-45C0-8FAB-C680264C17F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CD7C812-E0BE-42BA-AFF3-8529D98244CC}"/>
              </a:ext>
            </a:extLst>
          </p:cNvPr>
          <p:cNvGrpSpPr/>
          <p:nvPr/>
        </p:nvGrpSpPr>
        <p:grpSpPr>
          <a:xfrm>
            <a:off x="2176356" y="14173589"/>
            <a:ext cx="4500740" cy="404687"/>
            <a:chOff x="2178737" y="5823690"/>
            <a:chExt cx="4500740" cy="561506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B9077F9-98D1-4ED9-91F4-CBE1766BD426}"/>
                </a:ext>
              </a:extLst>
            </p:cNvPr>
            <p:cNvSpPr txBox="1"/>
            <p:nvPr/>
          </p:nvSpPr>
          <p:spPr>
            <a:xfrm>
              <a:off x="2178737" y="5823690"/>
              <a:ext cx="756000" cy="55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22-11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82C67AC-8D38-43EB-8A9C-A0807A4BC494}"/>
                </a:ext>
              </a:extLst>
            </p:cNvPr>
            <p:cNvSpPr txBox="1"/>
            <p:nvPr/>
          </p:nvSpPr>
          <p:spPr>
            <a:xfrm>
              <a:off x="2916000" y="5830041"/>
              <a:ext cx="3763477" cy="55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Высшая школа бизнеса НГУЭУ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MBA: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Стратегический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Менеджмент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3F50102-433B-4B53-A67E-B54319EFFF8B}"/>
              </a:ext>
            </a:extLst>
          </p:cNvPr>
          <p:cNvGrpSpPr/>
          <p:nvPr/>
        </p:nvGrpSpPr>
        <p:grpSpPr>
          <a:xfrm>
            <a:off x="2158681" y="14551150"/>
            <a:ext cx="4519320" cy="406643"/>
            <a:chOff x="2158680" y="6396495"/>
            <a:chExt cx="4519320" cy="555570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CFC41381-D588-4E33-A741-E6442CDA705C}"/>
                </a:ext>
              </a:extLst>
            </p:cNvPr>
            <p:cNvSpPr txBox="1"/>
            <p:nvPr/>
          </p:nvSpPr>
          <p:spPr>
            <a:xfrm>
              <a:off x="2916000" y="6396495"/>
              <a:ext cx="3762000" cy="54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Karpov.Courses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Аналитик данных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DA606CB-D4D9-4F45-9A9B-296636C1324A}"/>
                </a:ext>
              </a:extLst>
            </p:cNvPr>
            <p:cNvSpPr txBox="1"/>
            <p:nvPr/>
          </p:nvSpPr>
          <p:spPr>
            <a:xfrm>
              <a:off x="2158680" y="6405421"/>
              <a:ext cx="756000" cy="54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22-02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F214925-0289-44DC-AC59-D505E29A2246}"/>
              </a:ext>
            </a:extLst>
          </p:cNvPr>
          <p:cNvGrpSpPr/>
          <p:nvPr/>
        </p:nvGrpSpPr>
        <p:grpSpPr>
          <a:xfrm>
            <a:off x="2178000" y="15638770"/>
            <a:ext cx="4498680" cy="400110"/>
            <a:chOff x="2178000" y="6996911"/>
            <a:chExt cx="4498680" cy="487564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C83FD64-42D9-484A-868C-ECC0D922C034}"/>
                </a:ext>
              </a:extLst>
            </p:cNvPr>
            <p:cNvSpPr txBox="1"/>
            <p:nvPr/>
          </p:nvSpPr>
          <p:spPr>
            <a:xfrm>
              <a:off x="2914680" y="6996911"/>
              <a:ext cx="3762000" cy="487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IT-</a:t>
              </a:r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Алексея Сухорукова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Java Junior Developer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9FA2A8E-4971-44AA-8433-12BB2CAD5363}"/>
                </a:ext>
              </a:extLst>
            </p:cNvPr>
            <p:cNvSpPr txBox="1"/>
            <p:nvPr/>
          </p:nvSpPr>
          <p:spPr>
            <a:xfrm>
              <a:off x="2178000" y="7045156"/>
              <a:ext cx="1023640" cy="300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C045BB56-C253-47A5-A2B4-7451F016012B}"/>
              </a:ext>
            </a:extLst>
          </p:cNvPr>
          <p:cNvGrpSpPr/>
          <p:nvPr/>
        </p:nvGrpSpPr>
        <p:grpSpPr>
          <a:xfrm>
            <a:off x="2178000" y="14906254"/>
            <a:ext cx="4498680" cy="400110"/>
            <a:chOff x="2178000" y="7010470"/>
            <a:chExt cx="4498680" cy="52609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BF5AEC7-1D5D-4F0B-A456-485FE65660EE}"/>
                </a:ext>
              </a:extLst>
            </p:cNvPr>
            <p:cNvSpPr txBox="1"/>
            <p:nvPr/>
          </p:nvSpPr>
          <p:spPr>
            <a:xfrm>
              <a:off x="2914680" y="7010470"/>
              <a:ext cx="3762000" cy="52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Modulbank - ModulUP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356777A-CD9C-4B8A-84CA-DE8559AB76D4}"/>
                </a:ext>
              </a:extLst>
            </p:cNvPr>
            <p:cNvSpPr txBox="1"/>
            <p:nvPr/>
          </p:nvSpPr>
          <p:spPr>
            <a:xfrm>
              <a:off x="2178000" y="7071825"/>
              <a:ext cx="756000" cy="32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1345C85-DC85-A11F-3E24-7FF744F79BE8}"/>
              </a:ext>
            </a:extLst>
          </p:cNvPr>
          <p:cNvGrpSpPr/>
          <p:nvPr/>
        </p:nvGrpSpPr>
        <p:grpSpPr>
          <a:xfrm>
            <a:off x="2206350" y="126296"/>
            <a:ext cx="4553494" cy="1424089"/>
            <a:chOff x="2189699" y="1888330"/>
            <a:chExt cx="4553494" cy="1424089"/>
          </a:xfrm>
        </p:grpSpPr>
        <p:pic>
          <p:nvPicPr>
            <p:cNvPr id="20" name="Рисунок 19" descr="Изображение выглядит как человек, внешний, небо, мужчина&#10;&#10;Автоматически созданное описание">
              <a:extLst>
                <a:ext uri="{FF2B5EF4-FFF2-40B4-BE49-F238E27FC236}">
                  <a16:creationId xmlns:a16="http://schemas.microsoft.com/office/drawing/2014/main" id="{98714AB6-743D-4DA7-9E80-1726C4EE9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33" t="16432" r="20406" b="24007"/>
            <a:stretch/>
          </p:blipFill>
          <p:spPr>
            <a:xfrm>
              <a:off x="5967584" y="1888330"/>
              <a:ext cx="732568" cy="732568"/>
            </a:xfrm>
            <a:prstGeom prst="ellipse">
              <a:avLst/>
            </a:prstGeom>
          </p:spPr>
        </p:pic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8DC8F8B-F85C-4418-8246-384B0ADC3866}"/>
                </a:ext>
              </a:extLst>
            </p:cNvPr>
            <p:cNvSpPr txBox="1"/>
            <p:nvPr/>
          </p:nvSpPr>
          <p:spPr>
            <a:xfrm>
              <a:off x="2229749" y="2028269"/>
              <a:ext cx="194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Кустов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E4E6126-4BA1-4164-8DA0-2315F1A2C309}"/>
                </a:ext>
              </a:extLst>
            </p:cNvPr>
            <p:cNvSpPr txBox="1"/>
            <p:nvPr/>
          </p:nvSpPr>
          <p:spPr>
            <a:xfrm>
              <a:off x="2229850" y="2397614"/>
              <a:ext cx="2653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Системный аналитик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|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Аналитик-инженер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7" name="Прямая соединительная линия 246">
              <a:extLst>
                <a:ext uri="{FF2B5EF4-FFF2-40B4-BE49-F238E27FC236}">
                  <a16:creationId xmlns:a16="http://schemas.microsoft.com/office/drawing/2014/main" id="{45C230CD-14D4-4CD7-A4BC-E3F9BBD89C61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2695596"/>
              <a:ext cx="4500000" cy="0"/>
            </a:xfrm>
            <a:prstGeom prst="line">
              <a:avLst/>
            </a:prstGeom>
            <a:ln w="12700">
              <a:solidFill>
                <a:srgbClr val="373D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EC92DBB-1391-44F1-ACA5-6AB74DC133DB}"/>
                </a:ext>
              </a:extLst>
            </p:cNvPr>
            <p:cNvSpPr txBox="1"/>
            <p:nvPr/>
          </p:nvSpPr>
          <p:spPr>
            <a:xfrm>
              <a:off x="2189699" y="2727644"/>
              <a:ext cx="4553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Работая в компании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Модульбанк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за 2 года прошел путь от продавца до руководителя отдела продаж, а затем стал финансовым аналитиком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начал развитие в сфере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IT.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Работая в компании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Сбермакркет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за 1 год вырос от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Junior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до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Middle+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 роли системного аналитика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DWH.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C8A1F50F-88A4-46CE-959E-E48FA68337FC}"/>
              </a:ext>
            </a:extLst>
          </p:cNvPr>
          <p:cNvGrpSpPr/>
          <p:nvPr/>
        </p:nvGrpSpPr>
        <p:grpSpPr>
          <a:xfrm>
            <a:off x="2158680" y="7835803"/>
            <a:ext cx="4517096" cy="2215991"/>
            <a:chOff x="2158680" y="5104975"/>
            <a:chExt cx="4517096" cy="2518342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FA20268-8BC7-4688-85B8-983AB4ADD4D7}"/>
                </a:ext>
              </a:extLst>
            </p:cNvPr>
            <p:cNvSpPr txBox="1"/>
            <p:nvPr/>
          </p:nvSpPr>
          <p:spPr>
            <a:xfrm>
              <a:off x="2158680" y="5145027"/>
              <a:ext cx="756000" cy="594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2022-04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(17 мес.)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33D17EF-B18D-4B77-B4B6-8DDF4B0F700C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2518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направления партнерских продаж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процессы и построил сквозную аналитику 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собрал и обучил команду сейлзов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коммуникации с другими командами банка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провел ряд других мероприятий, которые спровоцировали рост продаж «год к году» на +120%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увеличил средний чек сделки на +15%, что позволило показать рост выручки «год к году» +150%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ТЗ для разработки витрин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____________________________________________________________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находясь на должности руководителя направления партнерских продаж многократно помогал коллегам из смежных подразделений автоматизировать отчетность на базе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придумал и внедрил новую мотивацию как для своего подразделения, так и для отдела продаж в целом, что позволило увеличить средние чеки и прирасти по выручке, а также оптимизировать косты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F9DE3F38-799A-4343-884F-4B1C960D3355}"/>
              </a:ext>
            </a:extLst>
          </p:cNvPr>
          <p:cNvGrpSpPr/>
          <p:nvPr/>
        </p:nvGrpSpPr>
        <p:grpSpPr>
          <a:xfrm>
            <a:off x="2158681" y="9856234"/>
            <a:ext cx="4519320" cy="1969770"/>
            <a:chOff x="2158680" y="5168607"/>
            <a:chExt cx="4519320" cy="196977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0E95634-A04F-42ED-90DD-E42BD6C0D817}"/>
                </a:ext>
              </a:extLst>
            </p:cNvPr>
            <p:cNvSpPr txBox="1"/>
            <p:nvPr/>
          </p:nvSpPr>
          <p:spPr>
            <a:xfrm>
              <a:off x="2158680" y="5175569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2020-10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(12 мес.)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A77D21A-0DAB-48DA-8AF5-C376A82D6CB4}"/>
                </a:ext>
              </a:extLst>
            </p:cNvPr>
            <p:cNvSpPr txBox="1"/>
            <p:nvPr/>
          </p:nvSpPr>
          <p:spPr>
            <a:xfrm>
              <a:off x="2916000" y="5168607"/>
              <a:ext cx="376200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группы продаж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среди трех команд продаж наша занимала 1 место с 2019-10 до 2020-05 (7 мес.), пока в мае 2020 не произошло сокращение штата, в результате которого «на бою» осталась только наша команда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путем обратных связей вывел в рейтинг топ-3 трех сейлзов, кто до этого ни разу в него не попадал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 базе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excel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сформировал платформу для оценки качества, которая позволила повлиять на улучшение разговоров и рост продаж. Конверсия увеличилась с 30% до 35%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перевел весь отдел продаж на сквозную аналитику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полностью отказались от ручных канальностей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GoogleSheets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внедрил систему «калькуляторов», которая позволила каждому сейлзу просчитывать свою ЗП и вовремя влиять на результат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оптимизировал свою отчетность и отчетность руководителя, что позволило высвободить 15 часов управленческого времени в неделю</a:t>
              </a:r>
            </a:p>
          </p:txBody>
        </p:sp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E1907EED-25BB-4B2B-AFC1-96B6FF249420}"/>
              </a:ext>
            </a:extLst>
          </p:cNvPr>
          <p:cNvGrpSpPr/>
          <p:nvPr/>
        </p:nvGrpSpPr>
        <p:grpSpPr>
          <a:xfrm>
            <a:off x="2158681" y="11742729"/>
            <a:ext cx="4519320" cy="534039"/>
            <a:chOff x="2158680" y="5186170"/>
            <a:chExt cx="4519320" cy="534039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955C592-54C6-47A4-97B9-ED40445B5F76}"/>
                </a:ext>
              </a:extLst>
            </p:cNvPr>
            <p:cNvSpPr txBox="1"/>
            <p:nvPr/>
          </p:nvSpPr>
          <p:spPr>
            <a:xfrm>
              <a:off x="2158680" y="5196989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(8 мес.)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6F0F6AC-5D75-403B-B9C3-5F0D1FE19DC2}"/>
                </a:ext>
              </a:extLst>
            </p:cNvPr>
            <p:cNvSpPr txBox="1"/>
            <p:nvPr/>
          </p:nvSpPr>
          <p:spPr>
            <a:xfrm>
              <a:off x="2916000" y="5186170"/>
              <a:ext cx="376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Менеджер по продажам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9 месяцев не покидал ежемесячный рейтинг топ-3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15 других сейлзов</a:t>
              </a:r>
            </a:p>
          </p:txBody>
        </p:sp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9ABC3CBD-F1FA-4B97-8C21-F7DA96434C6A}"/>
              </a:ext>
            </a:extLst>
          </p:cNvPr>
          <p:cNvGrpSpPr/>
          <p:nvPr/>
        </p:nvGrpSpPr>
        <p:grpSpPr>
          <a:xfrm>
            <a:off x="2177096" y="15282900"/>
            <a:ext cx="4498680" cy="400110"/>
            <a:chOff x="2178000" y="6993486"/>
            <a:chExt cx="4498680" cy="526094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48AD57B-68B7-492B-83CB-EDAB187AD55B}"/>
                </a:ext>
              </a:extLst>
            </p:cNvPr>
            <p:cNvSpPr txBox="1"/>
            <p:nvPr/>
          </p:nvSpPr>
          <p:spPr>
            <a:xfrm>
              <a:off x="2914680" y="6993486"/>
              <a:ext cx="3762000" cy="526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Мегафона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82A3E3F-9655-436E-8B11-D314E79A82C8}"/>
                </a:ext>
              </a:extLst>
            </p:cNvPr>
            <p:cNvSpPr txBox="1"/>
            <p:nvPr/>
          </p:nvSpPr>
          <p:spPr>
            <a:xfrm>
              <a:off x="2178000" y="7056585"/>
              <a:ext cx="756000" cy="32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</p:grpSp>
      <p:grpSp>
        <p:nvGrpSpPr>
          <p:cNvPr id="227" name="Группа 226">
            <a:extLst>
              <a:ext uri="{FF2B5EF4-FFF2-40B4-BE49-F238E27FC236}">
                <a16:creationId xmlns:a16="http://schemas.microsoft.com/office/drawing/2014/main" id="{3A51A142-45E8-4FE7-B194-A335E417CB46}"/>
              </a:ext>
            </a:extLst>
          </p:cNvPr>
          <p:cNvGrpSpPr/>
          <p:nvPr/>
        </p:nvGrpSpPr>
        <p:grpSpPr>
          <a:xfrm>
            <a:off x="2158680" y="12228590"/>
            <a:ext cx="4517096" cy="677108"/>
            <a:chOff x="2158680" y="5128949"/>
            <a:chExt cx="4517096" cy="67710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D4ACFF2-A102-4DEE-BA91-C43D58F97D1B}"/>
                </a:ext>
              </a:extLst>
            </p:cNvPr>
            <p:cNvSpPr txBox="1"/>
            <p:nvPr/>
          </p:nvSpPr>
          <p:spPr>
            <a:xfrm>
              <a:off x="2158680" y="5145971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2017-08 -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(18 мес.)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A1FC0F7-D8EB-4A56-B3DF-CEF353DE94F6}"/>
                </a:ext>
              </a:extLst>
            </p:cNvPr>
            <p:cNvSpPr txBox="1"/>
            <p:nvPr/>
          </p:nvSpPr>
          <p:spPr>
            <a:xfrm>
              <a:off x="2914680" y="5128949"/>
              <a:ext cx="37610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Мегафон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Специалист по продажам в федеральном телемаркетинге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1.5 лет не покидал ежеквартальный рейтинг топ-10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600 других сейлзов</a:t>
              </a:r>
            </a:p>
          </p:txBody>
        </p:sp>
      </p:grpSp>
      <p:grpSp>
        <p:nvGrpSpPr>
          <p:cNvPr id="275" name="Группа 274">
            <a:extLst>
              <a:ext uri="{FF2B5EF4-FFF2-40B4-BE49-F238E27FC236}">
                <a16:creationId xmlns:a16="http://schemas.microsoft.com/office/drawing/2014/main" id="{D600A530-548A-4DC8-B285-7F60538BC042}"/>
              </a:ext>
            </a:extLst>
          </p:cNvPr>
          <p:cNvGrpSpPr/>
          <p:nvPr/>
        </p:nvGrpSpPr>
        <p:grpSpPr>
          <a:xfrm>
            <a:off x="0" y="10311576"/>
            <a:ext cx="2124000" cy="640386"/>
            <a:chOff x="16925" y="2964754"/>
            <a:chExt cx="2124000" cy="399480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E1B4561-A1E7-47E3-AE3D-9C661ADE5F9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A/B </a:t>
              </a:r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тесты, статистика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7" name="Группа 276">
              <a:extLst>
                <a:ext uri="{FF2B5EF4-FFF2-40B4-BE49-F238E27FC236}">
                  <a16:creationId xmlns:a16="http://schemas.microsoft.com/office/drawing/2014/main" id="{C80E2F4C-491F-495B-A8E6-FAC8EFA71513}"/>
                </a:ext>
              </a:extLst>
            </p:cNvPr>
            <p:cNvGrpSpPr/>
            <p:nvPr/>
          </p:nvGrpSpPr>
          <p:grpSpPr>
            <a:xfrm>
              <a:off x="16925" y="3190164"/>
              <a:ext cx="2124000" cy="174070"/>
              <a:chOff x="0" y="6395372"/>
              <a:chExt cx="2052000" cy="174070"/>
            </a:xfrm>
          </p:grpSpPr>
          <p:grpSp>
            <p:nvGrpSpPr>
              <p:cNvPr id="278" name="Группа 277">
                <a:extLst>
                  <a:ext uri="{FF2B5EF4-FFF2-40B4-BE49-F238E27FC236}">
                    <a16:creationId xmlns:a16="http://schemas.microsoft.com/office/drawing/2014/main" id="{5A141456-0024-4B85-B68D-F4CE090155DC}"/>
                  </a:ext>
                </a:extLst>
              </p:cNvPr>
              <p:cNvGrpSpPr/>
              <p:nvPr/>
            </p:nvGrpSpPr>
            <p:grpSpPr>
              <a:xfrm>
                <a:off x="173366" y="6395372"/>
                <a:ext cx="1634646" cy="44915"/>
                <a:chOff x="100182" y="3017265"/>
                <a:chExt cx="1764968" cy="60766"/>
              </a:xfrm>
            </p:grpSpPr>
            <p:sp>
              <p:nvSpPr>
                <p:cNvPr id="280" name="Прямоугольник 279">
                  <a:extLst>
                    <a:ext uri="{FF2B5EF4-FFF2-40B4-BE49-F238E27FC236}">
                      <a16:creationId xmlns:a16="http://schemas.microsoft.com/office/drawing/2014/main" id="{D704BF13-8818-4D6D-9D2D-FD7EE75624A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81" name="Прямоугольник 280">
                  <a:extLst>
                    <a:ext uri="{FF2B5EF4-FFF2-40B4-BE49-F238E27FC236}">
                      <a16:creationId xmlns:a16="http://schemas.microsoft.com/office/drawing/2014/main" id="{29D4B431-8DBC-4C8B-AB79-97BB91A016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300420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18D41910-3D65-439C-9929-D8EF21D9622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E2DD8FA-EFA6-6BD5-119C-A6A69766EB4D}"/>
              </a:ext>
            </a:extLst>
          </p:cNvPr>
          <p:cNvGrpSpPr/>
          <p:nvPr/>
        </p:nvGrpSpPr>
        <p:grpSpPr>
          <a:xfrm>
            <a:off x="2158680" y="4901633"/>
            <a:ext cx="4517096" cy="3016210"/>
            <a:chOff x="2158680" y="5104975"/>
            <a:chExt cx="4517096" cy="32828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23A438-251E-786D-60D4-BBBFE4C7E46D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569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2022-0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4 – 2023-04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мес.)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D5FADE-3B43-46B4-A8ED-8C0AD1B2F1F7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3282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Модульбанк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Финансовый аналитик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множества финансовых моделей, необходимых для принятия решения о запуске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MVP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различных продуктов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-скриптов для построения результирующих таблиц и их последующего анализа и визуализации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финансовой отчетности: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PL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а также их автоматизация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множества отчетов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для смежных подразделений: Продажи, Маркетинг, Техподдержка, Коллекшн, Логистика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telegram-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бота на языке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для информирования о появлении багов в данных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постоянный анализ финансовых результатов помесячно\поквартально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финансовых прогнозов, выделение ключевых поинтов и их проработка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оптимизация расходов, анализ действующих акций, отмена низкоэффективных предложений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и анализ ключевых бизнес-метрик LT, LTV, ARPAU, ChurnRate и т.д.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реализация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автоматического прогнозирования сбора тарифов с базы с точностью 95%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администрирование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BI-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отчетности компании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согласование задач, требующих внимания отдела Финансов</a:t>
              </a: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8272D2AE-75B2-F584-4875-AEF7E5D129AE}"/>
              </a:ext>
            </a:extLst>
          </p:cNvPr>
          <p:cNvGrpSpPr/>
          <p:nvPr/>
        </p:nvGrpSpPr>
        <p:grpSpPr>
          <a:xfrm>
            <a:off x="0" y="4924846"/>
            <a:ext cx="2124000" cy="592488"/>
            <a:chOff x="0" y="6157928"/>
            <a:chExt cx="2124000" cy="4130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33ADAD-6AA0-8A8C-9422-3171BFF652FF}"/>
                </a:ext>
              </a:extLst>
            </p:cNvPr>
            <p:cNvSpPr txBox="1"/>
            <p:nvPr/>
          </p:nvSpPr>
          <p:spPr>
            <a:xfrm>
              <a:off x="107450" y="6157928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Apache Airflow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41A47523-A119-D890-056E-D21917B3567E}"/>
                </a:ext>
              </a:extLst>
            </p:cNvPr>
            <p:cNvSpPr/>
            <p:nvPr/>
          </p:nvSpPr>
          <p:spPr>
            <a:xfrm>
              <a:off x="179450" y="6383353"/>
              <a:ext cx="1692001" cy="50190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D188F5A8-0EDC-ED09-6B71-7C49F579D378}"/>
                </a:ext>
              </a:extLst>
            </p:cNvPr>
            <p:cNvSpPr/>
            <p:nvPr/>
          </p:nvSpPr>
          <p:spPr>
            <a:xfrm>
              <a:off x="179447" y="6383352"/>
              <a:ext cx="1260000" cy="50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3B042FE-BDF4-09DD-3292-21BB5727564D}"/>
                </a:ext>
              </a:extLst>
            </p:cNvPr>
            <p:cNvSpPr txBox="1"/>
            <p:nvPr/>
          </p:nvSpPr>
          <p:spPr>
            <a:xfrm>
              <a:off x="0" y="6442211"/>
              <a:ext cx="2124000" cy="12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0	                                                               10</a:t>
              </a:r>
            </a:p>
          </p:txBody>
        </p: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A7F79354-DDB3-6255-C1B6-83211AA77221}"/>
              </a:ext>
            </a:extLst>
          </p:cNvPr>
          <p:cNvGrpSpPr/>
          <p:nvPr/>
        </p:nvGrpSpPr>
        <p:grpSpPr>
          <a:xfrm>
            <a:off x="0" y="5586214"/>
            <a:ext cx="2124000" cy="592486"/>
            <a:chOff x="16925" y="2964754"/>
            <a:chExt cx="2124000" cy="4130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C8B5F0-CAE6-7F58-6FA4-F4C227F09345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S3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6C134EE1-3DB8-CB76-BAA9-97C916566424}"/>
                </a:ext>
              </a:extLst>
            </p:cNvPr>
            <p:cNvGrpSpPr/>
            <p:nvPr/>
          </p:nvGrpSpPr>
          <p:grpSpPr>
            <a:xfrm>
              <a:off x="16925" y="3190195"/>
              <a:ext cx="2124000" cy="187568"/>
              <a:chOff x="0" y="6395403"/>
              <a:chExt cx="2052000" cy="187568"/>
            </a:xfrm>
          </p:grpSpPr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0F6CB3A8-32B9-8AFC-4F0A-74A0B6F4E122}"/>
                  </a:ext>
                </a:extLst>
              </p:cNvPr>
              <p:cNvGrpSpPr/>
              <p:nvPr/>
            </p:nvGrpSpPr>
            <p:grpSpPr>
              <a:xfrm>
                <a:off x="173365" y="6395403"/>
                <a:ext cx="1634647" cy="50191"/>
                <a:chOff x="100181" y="3017264"/>
                <a:chExt cx="1764969" cy="67903"/>
              </a:xfrm>
            </p:grpSpPr>
            <p:sp>
              <p:nvSpPr>
                <p:cNvPr id="61" name="Прямоугольник 60">
                  <a:extLst>
                    <a:ext uri="{FF2B5EF4-FFF2-40B4-BE49-F238E27FC236}">
                      <a16:creationId xmlns:a16="http://schemas.microsoft.com/office/drawing/2014/main" id="{61F786B7-7990-69E7-F97B-D5C1AAEA1337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2" name="Прямоугольник 61">
                  <a:extLst>
                    <a:ext uri="{FF2B5EF4-FFF2-40B4-BE49-F238E27FC236}">
                      <a16:creationId xmlns:a16="http://schemas.microsoft.com/office/drawing/2014/main" id="{6151C54E-4092-E35B-E52A-63A03120F550}"/>
                    </a:ext>
                  </a:extLst>
                </p:cNvPr>
                <p:cNvSpPr/>
                <p:nvPr/>
              </p:nvSpPr>
              <p:spPr>
                <a:xfrm>
                  <a:off x="100181" y="3017264"/>
                  <a:ext cx="886238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E27657B-6797-C181-4EE4-90B02700EF27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65C1688C-F9CD-17EE-165A-A2C1091BF3DC}"/>
              </a:ext>
            </a:extLst>
          </p:cNvPr>
          <p:cNvGrpSpPr/>
          <p:nvPr/>
        </p:nvGrpSpPr>
        <p:grpSpPr>
          <a:xfrm>
            <a:off x="0" y="6956846"/>
            <a:ext cx="2124000" cy="592486"/>
            <a:chOff x="16925" y="2964754"/>
            <a:chExt cx="2124000" cy="4130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C24C77-B663-5B23-6D50-688E9B601C7D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Scala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9F2048D0-3B66-A2D0-94A1-39C7954F2368}"/>
                </a:ext>
              </a:extLst>
            </p:cNvPr>
            <p:cNvGrpSpPr/>
            <p:nvPr/>
          </p:nvGrpSpPr>
          <p:grpSpPr>
            <a:xfrm>
              <a:off x="16925" y="3190195"/>
              <a:ext cx="2124000" cy="187568"/>
              <a:chOff x="0" y="6395403"/>
              <a:chExt cx="2052000" cy="187568"/>
            </a:xfrm>
          </p:grpSpPr>
          <p:grpSp>
            <p:nvGrpSpPr>
              <p:cNvPr id="66" name="Группа 65">
                <a:extLst>
                  <a:ext uri="{FF2B5EF4-FFF2-40B4-BE49-F238E27FC236}">
                    <a16:creationId xmlns:a16="http://schemas.microsoft.com/office/drawing/2014/main" id="{22497AB9-5335-DA83-4898-6C9DC60BDAD6}"/>
                  </a:ext>
                </a:extLst>
              </p:cNvPr>
              <p:cNvGrpSpPr/>
              <p:nvPr/>
            </p:nvGrpSpPr>
            <p:grpSpPr>
              <a:xfrm>
                <a:off x="173365" y="6395403"/>
                <a:ext cx="1634647" cy="50191"/>
                <a:chOff x="100181" y="3017264"/>
                <a:chExt cx="1764969" cy="67903"/>
              </a:xfrm>
            </p:grpSpPr>
            <p:sp>
              <p:nvSpPr>
                <p:cNvPr id="68" name="Прямоугольник 67">
                  <a:extLst>
                    <a:ext uri="{FF2B5EF4-FFF2-40B4-BE49-F238E27FC236}">
                      <a16:creationId xmlns:a16="http://schemas.microsoft.com/office/drawing/2014/main" id="{95621FA8-3BF4-5014-292B-C7D9C9840E31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9" name="Прямоугольник 68">
                  <a:extLst>
                    <a:ext uri="{FF2B5EF4-FFF2-40B4-BE49-F238E27FC236}">
                      <a16:creationId xmlns:a16="http://schemas.microsoft.com/office/drawing/2014/main" id="{412FE7E6-1B50-D970-66AD-EA6F86AD663E}"/>
                    </a:ext>
                  </a:extLst>
                </p:cNvPr>
                <p:cNvSpPr/>
                <p:nvPr/>
              </p:nvSpPr>
              <p:spPr>
                <a:xfrm>
                  <a:off x="100181" y="3017264"/>
                  <a:ext cx="300420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52F0A9-208C-0A68-5735-84FFD64C2B19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0485BB3-F788-705D-EABB-8C9A6BA9DE42}"/>
              </a:ext>
            </a:extLst>
          </p:cNvPr>
          <p:cNvGrpSpPr/>
          <p:nvPr/>
        </p:nvGrpSpPr>
        <p:grpSpPr>
          <a:xfrm>
            <a:off x="0" y="68880"/>
            <a:ext cx="2052000" cy="1546313"/>
            <a:chOff x="0" y="1969101"/>
            <a:chExt cx="2052000" cy="1546313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59152330-6334-41BB-925E-0FB89B347E81}"/>
                </a:ext>
              </a:extLst>
            </p:cNvPr>
            <p:cNvGrpSpPr/>
            <p:nvPr/>
          </p:nvGrpSpPr>
          <p:grpSpPr>
            <a:xfrm>
              <a:off x="0" y="1969101"/>
              <a:ext cx="2052000" cy="284401"/>
              <a:chOff x="0" y="852963"/>
              <a:chExt cx="2052000" cy="140836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E3EFB9E3-F125-41CC-AF6D-1B99FD8FE33A}"/>
                  </a:ext>
                </a:extLst>
              </p:cNvPr>
              <p:cNvSpPr/>
              <p:nvPr/>
            </p:nvSpPr>
            <p:spPr>
              <a:xfrm>
                <a:off x="0" y="852963"/>
                <a:ext cx="2052000" cy="140836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8D0E53-2453-47ED-B603-7D898DCB13BB}"/>
                  </a:ext>
                </a:extLst>
              </p:cNvPr>
              <p:cNvSpPr txBox="1"/>
              <p:nvPr/>
            </p:nvSpPr>
            <p:spPr>
              <a:xfrm>
                <a:off x="106680" y="856345"/>
                <a:ext cx="1945320" cy="137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Личная информация</a:t>
                </a:r>
                <a:endParaRPr lang="ru-RU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7F7B4A09-62CE-3A03-2182-166C2FF0A9F6}"/>
                </a:ext>
              </a:extLst>
            </p:cNvPr>
            <p:cNvGrpSpPr/>
            <p:nvPr/>
          </p:nvGrpSpPr>
          <p:grpSpPr>
            <a:xfrm>
              <a:off x="101979" y="2297452"/>
              <a:ext cx="1945320" cy="1217962"/>
              <a:chOff x="106680" y="1145351"/>
              <a:chExt cx="1945320" cy="121796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05386A-825A-BAF0-FA02-D61E02B567FE}"/>
                  </a:ext>
                </a:extLst>
              </p:cNvPr>
              <p:cNvSpPr txBox="1"/>
              <p:nvPr/>
            </p:nvSpPr>
            <p:spPr>
              <a:xfrm>
                <a:off x="106680" y="1145351"/>
                <a:ext cx="1945320" cy="1217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г. Новосибирск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29.05.1990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женат, детей нет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+7-923-231-27-11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uiqdog@gmail.com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B8C27097-13A3-FC0D-8689-D59E1564C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713983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1" name="Рисунок 30">
                <a:extLst>
                  <a:ext uri="{FF2B5EF4-FFF2-40B4-BE49-F238E27FC236}">
                    <a16:creationId xmlns:a16="http://schemas.microsoft.com/office/drawing/2014/main" id="{11A39A8B-DF14-62BA-7CDB-ADF9D4799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240211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2" name="Рисунок 31">
                <a:extLst>
                  <a:ext uri="{FF2B5EF4-FFF2-40B4-BE49-F238E27FC236}">
                    <a16:creationId xmlns:a16="http://schemas.microsoft.com/office/drawing/2014/main" id="{E666B0BF-154C-2647-F489-01B39E8DD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2161872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3" name="Рисунок 32">
                <a:extLst>
                  <a:ext uri="{FF2B5EF4-FFF2-40B4-BE49-F238E27FC236}">
                    <a16:creationId xmlns:a16="http://schemas.microsoft.com/office/drawing/2014/main" id="{FABE4761-A601-3BA1-6ADC-00AE66C8D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468797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4" name="Рисунок 33">
                <a:extLst>
                  <a:ext uri="{FF2B5EF4-FFF2-40B4-BE49-F238E27FC236}">
                    <a16:creationId xmlns:a16="http://schemas.microsoft.com/office/drawing/2014/main" id="{E717B9FC-0505-50FA-1B67-A9F0EEF2C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921742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97A3F9A6-02DC-5639-3125-6A4392EBBFCB}"/>
              </a:ext>
            </a:extLst>
          </p:cNvPr>
          <p:cNvGrpSpPr/>
          <p:nvPr/>
        </p:nvGrpSpPr>
        <p:grpSpPr>
          <a:xfrm>
            <a:off x="2160000" y="2288960"/>
            <a:ext cx="4517096" cy="2523768"/>
            <a:chOff x="2158680" y="5104975"/>
            <a:chExt cx="4517096" cy="274686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C4D9C1-DA2B-7AF7-62E6-F900AE50072B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267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 2023-0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71D572-CD49-C2FF-92FA-C2A6B6D38C7B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2746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Сбермаркет</a:t>
              </a: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(Купер)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Системный аналитик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(Аналитик-инженер)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участие в построении целевой архитектуры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DWH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схемах взаимодействия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сбор и анализ бизнес-требований: взаимодействие с бизнес-заказчиком, аналитиками продукта 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консультация бизнес аналитиков по части доработок хранилища 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сложных </a:t>
              </a:r>
              <a:r>
                <a:rPr lang="e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запросов для построения витрин данных, оптимизация </a:t>
              </a:r>
              <a:r>
                <a:rPr lang="e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запросов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предобработка/очистка сырых данных (анонимизация, </a:t>
              </a:r>
              <a:r>
                <a:rPr lang="ru-RU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дедубликация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обфускация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ревью и рефакторинг существующего кода построения витрин, его анализ и критическая оценка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работа в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GitLab (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MR)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работа с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Docker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для тестирования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MR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проектной документации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развитие тестовой среды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автоматизация процессов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549E07E-1E4A-5A41-847B-345F7955EB32}"/>
              </a:ext>
            </a:extLst>
          </p:cNvPr>
          <p:cNvGrpSpPr/>
          <p:nvPr/>
        </p:nvGrpSpPr>
        <p:grpSpPr>
          <a:xfrm>
            <a:off x="0" y="7618212"/>
            <a:ext cx="2124000" cy="592486"/>
            <a:chOff x="16925" y="2964754"/>
            <a:chExt cx="2124000" cy="4130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07146C-AB6C-D15A-00FF-B7B7530F6035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Apache Spark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D54AC5BC-C2E0-C5E6-B869-026A342EEA76}"/>
                </a:ext>
              </a:extLst>
            </p:cNvPr>
            <p:cNvGrpSpPr/>
            <p:nvPr/>
          </p:nvGrpSpPr>
          <p:grpSpPr>
            <a:xfrm>
              <a:off x="16925" y="3190195"/>
              <a:ext cx="2124000" cy="187568"/>
              <a:chOff x="0" y="6395403"/>
              <a:chExt cx="2052000" cy="187568"/>
            </a:xfrm>
          </p:grpSpPr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B09A6D5B-108E-C1BF-BAF1-BC707772C372}"/>
                  </a:ext>
                </a:extLst>
              </p:cNvPr>
              <p:cNvGrpSpPr/>
              <p:nvPr/>
            </p:nvGrpSpPr>
            <p:grpSpPr>
              <a:xfrm>
                <a:off x="173365" y="6395403"/>
                <a:ext cx="1634647" cy="50191"/>
                <a:chOff x="100181" y="3017264"/>
                <a:chExt cx="1764969" cy="67903"/>
              </a:xfrm>
            </p:grpSpPr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ED681A02-1D96-62A4-F097-5220C6198CE7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1654E5D7-BBD8-F9E5-CAE2-BFF9D76DC930}"/>
                    </a:ext>
                  </a:extLst>
                </p:cNvPr>
                <p:cNvSpPr/>
                <p:nvPr/>
              </p:nvSpPr>
              <p:spPr>
                <a:xfrm>
                  <a:off x="100181" y="3017264"/>
                  <a:ext cx="300420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9F242B-16E1-8870-0537-5BC8E681ED96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953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B9FB777F-1906-F853-ADE3-5060E827B895}"/>
              </a:ext>
            </a:extLst>
          </p:cNvPr>
          <p:cNvGrpSpPr/>
          <p:nvPr/>
        </p:nvGrpSpPr>
        <p:grpSpPr>
          <a:xfrm>
            <a:off x="0" y="-5139"/>
            <a:ext cx="6858001" cy="448734"/>
            <a:chOff x="0" y="413"/>
            <a:chExt cx="6858001" cy="448734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23F1148A-3B5D-52A9-7211-CE11D6D683B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" t="1" r="23320" b="10165"/>
            <a:stretch/>
          </p:blipFill>
          <p:spPr>
            <a:xfrm>
              <a:off x="1" y="413"/>
              <a:ext cx="6858000" cy="448734"/>
            </a:xfrm>
            <a:prstGeom prst="rect">
              <a:avLst/>
            </a:prstGeom>
          </p:spPr>
        </p:pic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6D315EB9-8DEA-381E-BBAC-452821F10464}"/>
                </a:ext>
              </a:extLst>
            </p:cNvPr>
            <p:cNvGrpSpPr/>
            <p:nvPr/>
          </p:nvGrpSpPr>
          <p:grpSpPr>
            <a:xfrm>
              <a:off x="0" y="52856"/>
              <a:ext cx="6854400" cy="337465"/>
              <a:chOff x="194314" y="617372"/>
              <a:chExt cx="6462584" cy="337465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52F002B3-B1D1-C613-764B-3932D6CBFB67}"/>
                  </a:ext>
                </a:extLst>
              </p:cNvPr>
              <p:cNvSpPr/>
              <p:nvPr/>
            </p:nvSpPr>
            <p:spPr>
              <a:xfrm>
                <a:off x="194314" y="617372"/>
                <a:ext cx="6462584" cy="337465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F12EAA-B94A-3F06-FEB5-9A8C10E7D02F}"/>
                  </a:ext>
                </a:extLst>
              </p:cNvPr>
              <p:cNvSpPr txBox="1"/>
              <p:nvPr/>
            </p:nvSpPr>
            <p:spPr>
              <a:xfrm>
                <a:off x="858793" y="653750"/>
                <a:ext cx="51294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Review </a:t>
                </a:r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H1</a:t>
                </a:r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2024</a:t>
                </a:r>
                <a:endParaRPr lang="e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C603C65C-F458-C311-0FC4-C75E14EA54C8}"/>
              </a:ext>
            </a:extLst>
          </p:cNvPr>
          <p:cNvGrpSpPr/>
          <p:nvPr/>
        </p:nvGrpSpPr>
        <p:grpSpPr>
          <a:xfrm>
            <a:off x="0" y="633755"/>
            <a:ext cx="6854400" cy="707886"/>
            <a:chOff x="0" y="727539"/>
            <a:chExt cx="6854400" cy="7078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A71F0E-69FB-5D9D-C07F-B682B09BBF65}"/>
                </a:ext>
              </a:extLst>
            </p:cNvPr>
            <p:cNvSpPr txBox="1"/>
            <p:nvPr/>
          </p:nvSpPr>
          <p:spPr>
            <a:xfrm>
              <a:off x="467453" y="727539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«Отзыв о деятельности в проекте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 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положительный)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Основные взаимодействия связаны с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 GP.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Результаты соответствует моим ожиданиям, реализация поставленных мною задач выполнена на высоком уровне, в установленные сроки и я очень доволен сотрудничеством. Отмечаю оперативный саппорт в возникающих вопросах и конструктивные предложения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Корчебный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Петр Михайлович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Business Analyst</a:t>
              </a: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6131BD8E-7BF4-BBB6-2675-8582F89268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35425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D8969692-5CE1-6C29-DE49-C1B9E1BFCC03}"/>
              </a:ext>
            </a:extLst>
          </p:cNvPr>
          <p:cNvGrpSpPr/>
          <p:nvPr/>
        </p:nvGrpSpPr>
        <p:grpSpPr>
          <a:xfrm>
            <a:off x="0" y="1487877"/>
            <a:ext cx="6854400" cy="707886"/>
            <a:chOff x="0" y="1581661"/>
            <a:chExt cx="6854400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36F822-4BF3-191E-260F-36E3D8D4628D}"/>
                </a:ext>
              </a:extLst>
            </p:cNvPr>
            <p:cNvSpPr txBox="1"/>
            <p:nvPr/>
          </p:nvSpPr>
          <p:spPr>
            <a:xfrm>
              <a:off x="467453" y="1581661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внес большой вклад в проект Перенос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финвитрины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 целевое хранилище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Проделал большую работу по задаче "Фриз данных за прошлые периоды": собрал данные, проработал алгоритм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дедубликации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заказов. 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Всегда проявляет инициативу и оперативно помогает с возникающими вопросами и проблемами, связанными с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GP!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Кукинова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Татьяна Александровна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Business Analyst</a:t>
              </a:r>
            </a:p>
          </p:txBody>
        </p: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5F59C9B2-AE2E-53F5-26BB-FC363D34C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289547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98010E32-7EEF-645A-A9CA-454BB2EDF3B2}"/>
              </a:ext>
            </a:extLst>
          </p:cNvPr>
          <p:cNvGrpSpPr/>
          <p:nvPr/>
        </p:nvGrpSpPr>
        <p:grpSpPr>
          <a:xfrm>
            <a:off x="0" y="2352405"/>
            <a:ext cx="6854400" cy="830997"/>
            <a:chOff x="0" y="2446189"/>
            <a:chExt cx="6854400" cy="8309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165ECB-A286-50F1-5094-60AE85E837A0}"/>
                </a:ext>
              </a:extLst>
            </p:cNvPr>
            <p:cNvSpPr txBox="1"/>
            <p:nvPr/>
          </p:nvSpPr>
          <p:spPr>
            <a:xfrm>
              <a:off x="467453" y="2446189"/>
              <a:ext cx="5915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«Хочу поблагодарить Антона за помощь в проекте по переезду витрин, могу выделить положительные моменты: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начале проекта обсудили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роадмап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и подсветили потенциальные проблемы, это помогло спланировать работу 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подробное, глубокое и понятное объяснение тонкостей инструментов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желание помочь разобраться с возникающими проблемами 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структурный подход, проработка инструкций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Волковинский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Артур Леонидович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F9E8AE6E-2471-222B-C020-DB7D662068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277186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D4058430-B61A-75F1-B024-822F75C442C6}"/>
              </a:ext>
            </a:extLst>
          </p:cNvPr>
          <p:cNvGrpSpPr/>
          <p:nvPr/>
        </p:nvGrpSpPr>
        <p:grpSpPr>
          <a:xfrm>
            <a:off x="0" y="3322780"/>
            <a:ext cx="6854400" cy="707886"/>
            <a:chOff x="0" y="3416564"/>
            <a:chExt cx="6854400" cy="70788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27AF50-10CE-BAE7-8477-C3168668DC8D}"/>
                </a:ext>
              </a:extLst>
            </p:cNvPr>
            <p:cNvSpPr txBox="1"/>
            <p:nvPr/>
          </p:nvSpPr>
          <p:spPr>
            <a:xfrm>
              <a:off x="467453" y="3416564"/>
              <a:ext cx="591502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несколько раз проактивно приходил на помощь в вопросах, связанных с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каждый раз я тратил много времени, пытаясь разобраться в неочевидных ошибках, и лишь появление Антона сдвигало ситуацию с мертвой точки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Зоны роста подсветить не могу, т.к с моей стороны помощь выглядела почти идеально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Узянов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Евгений Дмитриевич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46009937-8DA3-2731-6ECA-0DAE3374593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124450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287CF621-AA43-3435-68BF-5CEAE9C60111}"/>
              </a:ext>
            </a:extLst>
          </p:cNvPr>
          <p:cNvGrpSpPr/>
          <p:nvPr/>
        </p:nvGrpSpPr>
        <p:grpSpPr>
          <a:xfrm>
            <a:off x="0" y="8660124"/>
            <a:ext cx="6854400" cy="461665"/>
            <a:chOff x="0" y="8753908"/>
            <a:chExt cx="6854400" cy="461665"/>
          </a:xfrm>
        </p:grpSpPr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B5C47D51-5641-7C72-0950-646DEC6A67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15573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C22E3B-3375-0F53-310C-4C43639B6284}"/>
                </a:ext>
              </a:extLst>
            </p:cNvPr>
            <p:cNvSpPr txBox="1"/>
            <p:nvPr/>
          </p:nvSpPr>
          <p:spPr>
            <a:xfrm>
              <a:off x="468000" y="8753908"/>
              <a:ext cx="5915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очень инициативный. Находит узкие места в системе и процессах, предлагает решения. Старается по максимуму автоматизировать текущие задачи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Бодренков Виталий Олегович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Data Engineer</a:t>
              </a:r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2434334F-E520-E012-4445-8C08719C10C5}"/>
              </a:ext>
            </a:extLst>
          </p:cNvPr>
          <p:cNvGrpSpPr/>
          <p:nvPr/>
        </p:nvGrpSpPr>
        <p:grpSpPr>
          <a:xfrm>
            <a:off x="0" y="7443528"/>
            <a:ext cx="6854400" cy="1077218"/>
            <a:chOff x="0" y="7537312"/>
            <a:chExt cx="6854400" cy="1077218"/>
          </a:xfrm>
        </p:grpSpPr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1E3DB48C-8AF2-E44A-823B-44E5FAF2E1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614530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0B25F0-83BE-52ED-2341-969FFF25F1D0}"/>
                </a:ext>
              </a:extLst>
            </p:cNvPr>
            <p:cNvSpPr txBox="1"/>
            <p:nvPr/>
          </p:nvSpPr>
          <p:spPr>
            <a:xfrm>
              <a:off x="467453" y="7537312"/>
              <a:ext cx="59150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в этом полугодии по собственной инициативе реализовал и внедрил много фичей, которые помогли упростить работу аналитикам и дата-инженерам, в частности позволяют автоматизировать рутинные операции по заполнению конфигурационных файлов для загрузок всех слоев данных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GP. </a:t>
              </a:r>
              <a:endParaRPr lang="ru-RU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Также Антон генерирует много полезных идей для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AE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DE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 созданию новых фичей и улучшению существующих инструментов и процессов команды, берет на себя много дополнительных задач сверх своей зоны ответственности. При такой активной деятельности хочется посоветовать Антону не забывать про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work life balance )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Сафрыгина Екатерина Михайловна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320A6DC5-3150-BAAB-7FFD-4EBBEC3F2629}"/>
              </a:ext>
            </a:extLst>
          </p:cNvPr>
          <p:cNvGrpSpPr/>
          <p:nvPr/>
        </p:nvGrpSpPr>
        <p:grpSpPr>
          <a:xfrm>
            <a:off x="0" y="6719375"/>
            <a:ext cx="6854400" cy="584775"/>
            <a:chOff x="0" y="6813159"/>
            <a:chExt cx="6854400" cy="584775"/>
          </a:xfrm>
        </p:grpSpPr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733A1011-139C-8A30-5D75-57A53DFCDB6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385584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56DA02-58AB-2B11-F2E2-0E4AF85F8E7F}"/>
                </a:ext>
              </a:extLst>
            </p:cNvPr>
            <p:cNvSpPr txBox="1"/>
            <p:nvPr/>
          </p:nvSpPr>
          <p:spPr>
            <a:xfrm>
              <a:off x="467453" y="6813159"/>
              <a:ext cx="5915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«Тесно работаем с Антоном в части разработки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гримпламовских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витрин/формировании детальных слоев.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Хочется отметить качественное выполнение запросов и скорость их реализации. Из зон роста наверное подсветила бы коммуникативную историю - возможно в рамках задачи задавать больше вопросов) а так все гуд!»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Маврина Анастасия Сергеевна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6ADB42A5-080B-F8F6-8865-93C8F40D4800}"/>
              </a:ext>
            </a:extLst>
          </p:cNvPr>
          <p:cNvGrpSpPr/>
          <p:nvPr/>
        </p:nvGrpSpPr>
        <p:grpSpPr>
          <a:xfrm>
            <a:off x="0" y="5625890"/>
            <a:ext cx="6854400" cy="954107"/>
            <a:chOff x="0" y="5719674"/>
            <a:chExt cx="6854400" cy="954107"/>
          </a:xfrm>
        </p:grpSpPr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5C3F283F-44E7-05E3-20C2-FC608C127A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73781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5D4313-91E3-6C92-4ACF-650392E4E362}"/>
                </a:ext>
              </a:extLst>
            </p:cNvPr>
            <p:cNvSpPr txBox="1"/>
            <p:nvPr/>
          </p:nvSpPr>
          <p:spPr>
            <a:xfrm>
              <a:off x="468000" y="5719674"/>
              <a:ext cx="59150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«Совместная работа с Антоном оставляет только положительные впечатления и приносит хорошие результаты. Антон создал конвертер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yml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для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-schema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помог разобраться с его использованием в первый раз. Конвертер экономит много времени, спасибо!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Задачи на добавление новых данных в 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детальный слой выполняются качественно, замечаний нет. Но сроки груминга, взятия задач в спринт и их выполнения часто оказываются значительно дольше ожидаемых, вероятно, это связано с высокой нагрузкой или организацией процессов в команде.»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Большакова Виктория Дмитриевна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14CDF049-7AE3-E388-4189-9EC876F5AC0D}"/>
              </a:ext>
            </a:extLst>
          </p:cNvPr>
          <p:cNvGrpSpPr/>
          <p:nvPr/>
        </p:nvGrpSpPr>
        <p:grpSpPr>
          <a:xfrm>
            <a:off x="0" y="4778626"/>
            <a:ext cx="6854400" cy="707886"/>
            <a:chOff x="0" y="4872410"/>
            <a:chExt cx="6854400" cy="707886"/>
          </a:xfrm>
        </p:grpSpPr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878F2608-5672-31D1-1AA1-B0FCA91629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580296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C41CFA-8971-B0FE-4AC8-141CCAEAE33D}"/>
                </a:ext>
              </a:extLst>
            </p:cNvPr>
            <p:cNvSpPr txBox="1"/>
            <p:nvPr/>
          </p:nvSpPr>
          <p:spPr>
            <a:xfrm>
              <a:off x="468000" y="4872410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«Взаимодействовал с Антоном в рамках задач по переносу данных из БД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микросервисов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 аналитическую БД. Все было выполнено качественно и в срок. Могу отметить высокую скорость и качество взаимодействия. Антон заинтересован в улучшении своего продукта и по горячим следам собирает фидбек, чтобы сделать процессы проще и понятнее для аналитиков.»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Решетов Владислав Максимович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Business Analyst</a:t>
              </a:r>
            </a:p>
          </p:txBody>
        </p:sp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45E8C1EA-8DDA-D6A7-A24A-1BE216BBD0CF}"/>
              </a:ext>
            </a:extLst>
          </p:cNvPr>
          <p:cNvGrpSpPr/>
          <p:nvPr/>
        </p:nvGrpSpPr>
        <p:grpSpPr>
          <a:xfrm>
            <a:off x="0" y="4170044"/>
            <a:ext cx="6854400" cy="461665"/>
            <a:chOff x="0" y="4263828"/>
            <a:chExt cx="6854400" cy="46166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50F8F7E-3FE3-AA2F-E18D-814027C15D93}"/>
                </a:ext>
              </a:extLst>
            </p:cNvPr>
            <p:cNvSpPr txBox="1"/>
            <p:nvPr/>
          </p:nvSpPr>
          <p:spPr>
            <a:xfrm>
              <a:off x="461618" y="4263828"/>
              <a:ext cx="5915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много помогал с перевозом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фин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витрины в ГП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q1'24 --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 это большое спасибо, проект закрыли вовремя. Также радует проактивное желание помочь и проконсультировать по любым вопросам в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гринплам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Хренков Илья Александрович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Lead of Business Analyst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709B197-9F0B-1970-7B7C-C0575D33E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13564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7A3C267C-882A-6896-9ECB-52837D924A1F}"/>
              </a:ext>
            </a:extLst>
          </p:cNvPr>
          <p:cNvGrpSpPr/>
          <p:nvPr/>
        </p:nvGrpSpPr>
        <p:grpSpPr>
          <a:xfrm>
            <a:off x="0" y="9270506"/>
            <a:ext cx="6854400" cy="1692771"/>
            <a:chOff x="0" y="9364290"/>
            <a:chExt cx="6854400" cy="169277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DBDB4-F638-3CA6-0D90-1B32C365CCBF}"/>
                </a:ext>
              </a:extLst>
            </p:cNvPr>
            <p:cNvSpPr txBox="1"/>
            <p:nvPr/>
          </p:nvSpPr>
          <p:spPr>
            <a:xfrm>
              <a:off x="467453" y="9364290"/>
              <a:ext cx="5915024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«По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SQL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хочется отметить работу Антона по поддержке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Data Vault,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он одним из первых завершил огромный рефакторинг легаси объектов, снизив тем самым нагрузку на хранилище.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Касательно питона хочется выделить рост качества кода Антона в части аккуратности и стабильности. Также видно, что Антон стал уделять много внимания комментам на ревью.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Важно, что Антон очень болеет за наш проект. Это видно по тому, как много он помогает заказчикам и коллегам; всегда внимателен на встречах, подмечает слабые места предложений и предлагает доработки и альтернативы. Также в этом полугодии Антон принес несколько новых инструментов в команду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AE,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благодаря которым удалось ускорить часть задач на порядки. Также Антон предлагает улучшения кода всего проекта в целом, как в части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SQL,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 и в части питона. Причем как вносит предложения, так и приходит с уже готовыми МР-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ами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Отдельно хочу выделить высокую работоспособность Антона, и его готовность помогать коллегам и проекту чуть ли не круглосуточно - это прямо киллер-фича!»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Мирошников Виктор Андреевич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Lead of Data Engineer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FC32B754-146D-5842-ECB8-9604E882B9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057061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D23F1CA7-C613-DF43-9248-0A616CC784FE}"/>
              </a:ext>
            </a:extLst>
          </p:cNvPr>
          <p:cNvGrpSpPr/>
          <p:nvPr/>
        </p:nvGrpSpPr>
        <p:grpSpPr>
          <a:xfrm>
            <a:off x="0" y="11102655"/>
            <a:ext cx="6854400" cy="1323439"/>
            <a:chOff x="0" y="11196439"/>
            <a:chExt cx="6854400" cy="132343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1377D2-F4F0-52BD-56E4-7F8A9DCF9A95}"/>
                </a:ext>
              </a:extLst>
            </p:cNvPr>
            <p:cNvSpPr txBox="1"/>
            <p:nvPr/>
          </p:nvSpPr>
          <p:spPr>
            <a:xfrm>
              <a:off x="468000" y="11196439"/>
              <a:ext cx="59150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«Инициативный, с отличными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soft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скилами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работоспособный. В марте этого года быстро и качественно сделал ОКР по переводу на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bk.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было приятно проводить ревью.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инициативном порядке создал и развил репозиторий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ae_utils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котором теперь хранятся скрипты, который автоматизируют работу всего отдела.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Проделал отличную работу по задаче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https://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jira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.*******/browse/DWH-6600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Было удобно принимать дела. Все договорённости с заказчиком и вопросы к разработчикам сервиса были зафиксированы. Статус был ясен.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Зоны роста. Дополнительные хард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скилы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Продолжай учить питон, делай больше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класных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тулзов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старайся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допроходить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рекомендательные замечания в ревью, хоть эта работа и занимает много сил и времени, она помогает развиваться.»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Ожерельев Илья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6036DF91-3329-0215-B2B9-4F205EFE58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19878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A715926F-3217-900A-53B2-A5E6EC30CB1B}"/>
              </a:ext>
            </a:extLst>
          </p:cNvPr>
          <p:cNvGrpSpPr/>
          <p:nvPr/>
        </p:nvGrpSpPr>
        <p:grpSpPr>
          <a:xfrm>
            <a:off x="0" y="12565472"/>
            <a:ext cx="6854400" cy="1323439"/>
            <a:chOff x="0" y="12659256"/>
            <a:chExt cx="6854400" cy="132343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C94E5C-BEA6-9F37-B67B-745BB5B2B9A2}"/>
                </a:ext>
              </a:extLst>
            </p:cNvPr>
            <p:cNvSpPr txBox="1"/>
            <p:nvPr/>
          </p:nvSpPr>
          <p:spPr>
            <a:xfrm>
              <a:off x="468000" y="12659256"/>
              <a:ext cx="59150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со стороны команды СА лидировал изменение логики расчета основной витрины аналитиков в ГП и возврат результата в КХ. Также большое количество подобных интеграций, дам общую оценку по всем взаимодействиям.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 задачей справился на 100%.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Хочется отметить высокую мотивацию и профессионализм Антона, умение договариваться в сложных ситуациях и смотреть на задачу глазами заказчиков.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Приятно то, что Антон стремится разобраться в технических деталях смежных отделов, в нашем случае - с устройством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кликхауса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Это позволяет более быстро и эффективно решать и задачи бизнеса и технические задачи.»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Маурат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Игорь Иосифович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16999168-C0E6-8D8B-070E-F852E1285D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3982695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132B1385-B288-4627-C5E8-761737A7634A}"/>
              </a:ext>
            </a:extLst>
          </p:cNvPr>
          <p:cNvGrpSpPr/>
          <p:nvPr/>
        </p:nvGrpSpPr>
        <p:grpSpPr>
          <a:xfrm>
            <a:off x="0" y="14028289"/>
            <a:ext cx="6854400" cy="1938992"/>
            <a:chOff x="0" y="14122073"/>
            <a:chExt cx="6854400" cy="193899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FE086F-8897-2B6E-6897-77742ABE2B02}"/>
                </a:ext>
              </a:extLst>
            </p:cNvPr>
            <p:cNvSpPr txBox="1"/>
            <p:nvPr/>
          </p:nvSpPr>
          <p:spPr>
            <a:xfrm>
              <a:off x="468000" y="14122073"/>
              <a:ext cx="59150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подходит к работе ответственно, настойчиво добивается результата. Всегда активно участвует в обсуждении внутренних проблем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предлагает различные решения. Очень внимательно относится к актуальности документации и соблюдению выработанных архитектурных правил. За полгода Антон сделал многое - отдельно, на мой взгляд, стоит выделить следующие активности: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1. Популяризация расширения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Power User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внутри команды и за ее пределами (отдельное спасибо за помощь лично мне в настройке). Оперативная консультация аналитиков по вопросам настройки и использования расширения, поддержка в актуальном состоянии соответствующей внутренней документации.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2. Разработка фичей, упрощающих рутинную работу системных аналитиков: генератор конфигурационных файлов таблиц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генератор конфигурационных файлов таблиц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целом в рамках этого пункта отмечу очень крупный вклад Антона в развитие внутренних репозиториев системных аналитиков: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ae-utils, doc. </a:t>
              </a:r>
              <a:endParaRPr lang="ru-RU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Решил проблему заморозки данных финансовой витрины - от согласования логики фиксации данных до формирования среза 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GreenPlum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endParaRPr lang="ru-RU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4.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Активно сопровождал разработку и выкатывание в прод витрины для отчета "Управление продажами" (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main_marketing_dash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Кочергин Георгий Иванович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51ABE16C-BE30-4603-5F75-AE78C73AC9F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6035952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92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CA08EFE-103F-B0A7-A95E-D22F73D62535}"/>
              </a:ext>
            </a:extLst>
          </p:cNvPr>
          <p:cNvGrpSpPr/>
          <p:nvPr/>
        </p:nvGrpSpPr>
        <p:grpSpPr>
          <a:xfrm>
            <a:off x="0" y="0"/>
            <a:ext cx="6858001" cy="448734"/>
            <a:chOff x="0" y="413"/>
            <a:chExt cx="6858001" cy="448734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88FEB14D-2690-E0E5-BBCC-978834F5B6A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" t="1" r="23320" b="10165"/>
            <a:stretch/>
          </p:blipFill>
          <p:spPr>
            <a:xfrm>
              <a:off x="1" y="413"/>
              <a:ext cx="6858000" cy="448734"/>
            </a:xfrm>
            <a:prstGeom prst="rect">
              <a:avLst/>
            </a:prstGeom>
          </p:spPr>
        </p:pic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9E2B7736-B3EC-4625-53DF-69D2EF31E317}"/>
                </a:ext>
              </a:extLst>
            </p:cNvPr>
            <p:cNvGrpSpPr/>
            <p:nvPr/>
          </p:nvGrpSpPr>
          <p:grpSpPr>
            <a:xfrm>
              <a:off x="0" y="52856"/>
              <a:ext cx="6854400" cy="337465"/>
              <a:chOff x="194314" y="617372"/>
              <a:chExt cx="6462584" cy="337465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77C2824E-6E24-D6BE-D285-70C8F3CC2C35}"/>
                  </a:ext>
                </a:extLst>
              </p:cNvPr>
              <p:cNvSpPr/>
              <p:nvPr/>
            </p:nvSpPr>
            <p:spPr>
              <a:xfrm>
                <a:off x="194314" y="617372"/>
                <a:ext cx="6462584" cy="337465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84D780-2C09-8542-070C-3DA413577F4A}"/>
                  </a:ext>
                </a:extLst>
              </p:cNvPr>
              <p:cNvSpPr txBox="1"/>
              <p:nvPr/>
            </p:nvSpPr>
            <p:spPr>
              <a:xfrm>
                <a:off x="858793" y="653750"/>
                <a:ext cx="51294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Review </a:t>
                </a:r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H1</a:t>
                </a:r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2024</a:t>
                </a:r>
                <a:endParaRPr lang="e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5" name="Объект 4">
            <a:extLst>
              <a:ext uri="{FF2B5EF4-FFF2-40B4-BE49-F238E27FC236}">
                <a16:creationId xmlns:a16="http://schemas.microsoft.com/office/drawing/2014/main" id="{2EFD01D7-ECDE-3DB5-1BF4-AD724D8EE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269368"/>
              </p:ext>
            </p:extLst>
          </p:nvPr>
        </p:nvGraphicFramePr>
        <p:xfrm>
          <a:off x="468000" y="5884994"/>
          <a:ext cx="5915025" cy="690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BFB9F74-8540-FC59-EC6D-5FCF9D3213B8}"/>
              </a:ext>
            </a:extLst>
          </p:cNvPr>
          <p:cNvGrpSpPr/>
          <p:nvPr/>
        </p:nvGrpSpPr>
        <p:grpSpPr>
          <a:xfrm>
            <a:off x="0" y="764581"/>
            <a:ext cx="6854400" cy="1938992"/>
            <a:chOff x="0" y="764581"/>
            <a:chExt cx="6854400" cy="19389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B87DC-97C4-77FB-A1F3-D0B0244EA67F}"/>
                </a:ext>
              </a:extLst>
            </p:cNvPr>
            <p:cNvSpPr txBox="1"/>
            <p:nvPr/>
          </p:nvSpPr>
          <p:spPr>
            <a:xfrm>
              <a:off x="468000" y="764581"/>
              <a:ext cx="59150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зарекомендовал себя как отличный специалист в своем направлении, обладающий крепкими аналитическими и инженерными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скилами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Он отлично справляется с технически сложными задачами, досконально разбираясь в деталях, собирая всю необходимую информацию. Благодаря работе Антона, удалось перейти на расчет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стратегически важной и крайне критичной для компании витрины данных - финансовой витрины. Антон участвовал в глубокой выверке данных, самостоятельно находя расхождения и устраняя их, что позволило повысить качество данных витрины. По собственной инициативе он провел ряд оптимизаций, которые позволили обеспечить доставку критичных финансовых данных точно в срок, не нарушая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SLA.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Как следствие,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OKR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команды по метрике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SLA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доставки витрин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Tier 1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был выполнен. Хочу отметить особый подход Антона к решению рутинных задач. Благодаря его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проактивности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 вопросе автоматизации задач бизнес-аналитиков, аналитиков-инженеров, инженеров данных, значительно сократилось (в разы) время выполнения загрузки сырья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postgresql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источников, время построения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DDS,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время протягивания витрин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(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generator_ods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generator_dds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ch_converter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).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активно участвует во всех обсуждениях, касающихся улучшения текущих процессов построения хранилища, всегда дает дельные рекомендации коллегам, проводит ревью кода на очень высоком уровне.»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Давыдова Наталья Евгеньевна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60A1005E-529D-8B75-3A84-7BA1A16D232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03573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35C6C074-1E93-07A4-C552-D86AC9AF9716}"/>
              </a:ext>
            </a:extLst>
          </p:cNvPr>
          <p:cNvGrpSpPr/>
          <p:nvPr/>
        </p:nvGrpSpPr>
        <p:grpSpPr>
          <a:xfrm>
            <a:off x="0" y="2807637"/>
            <a:ext cx="6854400" cy="954107"/>
            <a:chOff x="0" y="2807637"/>
            <a:chExt cx="6854400" cy="95410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136984-1159-A6F0-8235-F834A984E8BE}"/>
                </a:ext>
              </a:extLst>
            </p:cNvPr>
            <p:cNvSpPr txBox="1"/>
            <p:nvPr/>
          </p:nvSpPr>
          <p:spPr>
            <a:xfrm>
              <a:off x="468000" y="2807637"/>
              <a:ext cx="59150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«Хочется отметить стремление Антона сделать работу лучше. Это касается не только качества, но и процессов: рутинные, механические действия он пытается автоматизировать, например, разработал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генераторы, которые не только минимизируют количество потенциальных ошибок/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очепяток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во время разработки, но и сокращают ее время. Так же Антон принимал участие в очень важной для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задаче - внедрении контроля качества данных (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DQ).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Это позволяет смотреть не только на техническую корректность данных, но и на логическую. А это огромный плюс для наших ключевых заказчиков: аналитики и бизнеса.»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Маркин Дмитрий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System Analyst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174FE79-BE32-EBCD-20EA-7A16A5E404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61744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08BBB6A7-9616-46DC-7714-73CC52C71173}"/>
              </a:ext>
            </a:extLst>
          </p:cNvPr>
          <p:cNvGrpSpPr/>
          <p:nvPr/>
        </p:nvGrpSpPr>
        <p:grpSpPr>
          <a:xfrm>
            <a:off x="0" y="3876872"/>
            <a:ext cx="6854400" cy="830997"/>
            <a:chOff x="0" y="3876872"/>
            <a:chExt cx="6854400" cy="830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6840C7-F56D-7671-9C27-06C8175B3D7C}"/>
                </a:ext>
              </a:extLst>
            </p:cNvPr>
            <p:cNvSpPr txBox="1"/>
            <p:nvPr/>
          </p:nvSpPr>
          <p:spPr>
            <a:xfrm>
              <a:off x="468000" y="3876872"/>
              <a:ext cx="5915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«Привет! В этом полугодии ты снова упростил жизнь нашей команды, сделав 2 крутых фичи: генератор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автоматизацию получения ролей 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-access.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Обе эти фичи сократили время, которое требуется потратить на выполнение соответствующих задач, а так же минимизируют кол-во ошибок. По мимо этого, ты так же на высоком уровне делаешь ревью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MR'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по всем правилам, о которых мы договорились. Ты всегда готов прийти на помощь кто бы тебя не попросил. Продолжай в том же духе!»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Благовещенский Станислав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</a:p>
          </p:txBody>
        </p: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B6E19F3F-0A8C-E2E5-8252-9F80DD93DE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07869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A071B3E4-7AC9-9C52-D889-F7234C1CF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8305"/>
            <a:ext cx="6858000" cy="1174531"/>
          </a:xfrm>
          <a:prstGeom prst="rect">
            <a:avLst/>
          </a:prstGeom>
        </p:spPr>
      </p:pic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D48E19AC-069B-11EF-459A-5E6E9DC0EA9D}"/>
              </a:ext>
            </a:extLst>
          </p:cNvPr>
          <p:cNvGrpSpPr/>
          <p:nvPr/>
        </p:nvGrpSpPr>
        <p:grpSpPr>
          <a:xfrm>
            <a:off x="0" y="4819914"/>
            <a:ext cx="6854400" cy="707886"/>
            <a:chOff x="0" y="4819914"/>
            <a:chExt cx="6854400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E356A8-640D-8405-BDB2-7823C0B0B192}"/>
                </a:ext>
              </a:extLst>
            </p:cNvPr>
            <p:cNvSpPr txBox="1"/>
            <p:nvPr/>
          </p:nvSpPr>
          <p:spPr>
            <a:xfrm>
              <a:off x="468000" y="4819914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стремится оптимизировать и автоматизировать рутинные процессы в команде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Инструменты, разработанные Антоном, позволяют значительно сократить время работы над задачами, что позволяет команде выполнять больший объем работ в те же сроки. В помощи никогда не отказывает, свои задачи выполняет качественно и быстро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Кожевников Николай Павлович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System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59955ECF-6088-9AA9-12C6-4DFAD8B6D7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527800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57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2C776AC-0B96-05FB-3CB3-14681C766294}"/>
              </a:ext>
            </a:extLst>
          </p:cNvPr>
          <p:cNvGrpSpPr/>
          <p:nvPr/>
        </p:nvGrpSpPr>
        <p:grpSpPr>
          <a:xfrm>
            <a:off x="0" y="0"/>
            <a:ext cx="6858001" cy="448734"/>
            <a:chOff x="0" y="413"/>
            <a:chExt cx="6858001" cy="44873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EBFF1594-B677-AD64-C7F1-757812321645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" t="1" r="23320" b="10165"/>
            <a:stretch/>
          </p:blipFill>
          <p:spPr>
            <a:xfrm>
              <a:off x="1" y="413"/>
              <a:ext cx="6858000" cy="448734"/>
            </a:xfrm>
            <a:prstGeom prst="rect">
              <a:avLst/>
            </a:prstGeom>
          </p:spPr>
        </p:pic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0E2ED2F9-6534-C74E-BC87-42F73205B7B5}"/>
                </a:ext>
              </a:extLst>
            </p:cNvPr>
            <p:cNvGrpSpPr/>
            <p:nvPr/>
          </p:nvGrpSpPr>
          <p:grpSpPr>
            <a:xfrm>
              <a:off x="0" y="52856"/>
              <a:ext cx="6854400" cy="337465"/>
              <a:chOff x="194314" y="617372"/>
              <a:chExt cx="6462584" cy="337465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493D2-CD8E-BF27-743F-25B50B9F555A}"/>
                  </a:ext>
                </a:extLst>
              </p:cNvPr>
              <p:cNvSpPr/>
              <p:nvPr/>
            </p:nvSpPr>
            <p:spPr>
              <a:xfrm>
                <a:off x="194314" y="617372"/>
                <a:ext cx="6462584" cy="337465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91368D-8438-216C-9D3E-DFA826C97D44}"/>
                  </a:ext>
                </a:extLst>
              </p:cNvPr>
              <p:cNvSpPr txBox="1"/>
              <p:nvPr/>
            </p:nvSpPr>
            <p:spPr>
              <a:xfrm>
                <a:off x="858793" y="653750"/>
                <a:ext cx="51294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Review </a:t>
                </a:r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2 2023</a:t>
                </a:r>
                <a:endParaRPr lang="e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F608875-A2C3-215C-4F86-3526A069B04A}"/>
              </a:ext>
            </a:extLst>
          </p:cNvPr>
          <p:cNvGrpSpPr/>
          <p:nvPr/>
        </p:nvGrpSpPr>
        <p:grpSpPr>
          <a:xfrm>
            <a:off x="0" y="835843"/>
            <a:ext cx="6854400" cy="1692771"/>
            <a:chOff x="0" y="734284"/>
            <a:chExt cx="6854400" cy="16927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86ED6F-83E0-539C-49AF-EDFF5D051819}"/>
                </a:ext>
              </a:extLst>
            </p:cNvPr>
            <p:cNvSpPr txBox="1"/>
            <p:nvPr/>
          </p:nvSpPr>
          <p:spPr>
            <a:xfrm>
              <a:off x="468000" y="734284"/>
              <a:ext cx="5915024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«Привет! Хочу отметить, что наш основной проект, связанный с разработкой финансовой витрины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был не только продуктивным, но и предоставил мне ценный опыт) Хочу подчеркнуть, что ценю открытость к обсуждению всех нюансов нашего долгостроя/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перезда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и готовность оперативно помогать в решении любых задач.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Взаимодействие и реализация поставленных мной задач была на самом высоком уровне, и без сомнений 10 из 10. Быстро были реализованы необходимые доработки для констант из финансовой витрины, что позволило оперативно синхронизировать доработки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запросов.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Кроме того, спасибо за отличную помощь в сверках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особенно в отношении промо. Поддержка в этой задаче неоценима)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И, конечно отмечаю оперативность в возникающих вопросах с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Предложения помогли повысить мою скорость выполнения доработок и проверок финансовой витрины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GP.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целом, я очень доволен нашим сотрудничеством и надеюсь оно продолжится в том же ключе🔥»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Корчебный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Петр Михайлович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Business Analyst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46FF688B-9AAB-D3E6-9625-91FE80262F2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27055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8A63DB9-97D9-8758-622E-4A67291A9E3C}"/>
              </a:ext>
            </a:extLst>
          </p:cNvPr>
          <p:cNvGrpSpPr/>
          <p:nvPr/>
        </p:nvGrpSpPr>
        <p:grpSpPr>
          <a:xfrm>
            <a:off x="0" y="2821814"/>
            <a:ext cx="6854400" cy="954107"/>
            <a:chOff x="0" y="2940764"/>
            <a:chExt cx="6854400" cy="954107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7932C74-267E-A185-D773-6465A6A246C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894871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912ACF-D071-DF74-DE14-6983F9D35B28}"/>
                </a:ext>
              </a:extLst>
            </p:cNvPr>
            <p:cNvSpPr txBox="1"/>
            <p:nvPr/>
          </p:nvSpPr>
          <p:spPr>
            <a:xfrm>
              <a:off x="468000" y="2940764"/>
              <a:ext cx="59150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«В течение квартала взаимодействовали по проекту переноса сборки витрины 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GreenPlum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Задача большая, и многие этапы были пройдены благодаря вовлечению и саппорту Антона. Совместная работа была слаженной, я довольно оперативно получал помощь, дополнительно Антон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суппортил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с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дорабатыванием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МР.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Бонусом узнал от него про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plugin,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который он мне помог настроить. Позже это сильно упростило мне работу с правкой багов в ГП.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Ничего негативного сказать не могу, про зоны роста тоже, всё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найс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поэтому ставлю везде 10.»</a:t>
              </a: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Милючихин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Артемий Николаевич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  <a:endParaRPr lang="en" sz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EF56292-010A-4347-E960-0FB995065286}"/>
              </a:ext>
            </a:extLst>
          </p:cNvPr>
          <p:cNvGrpSpPr/>
          <p:nvPr/>
        </p:nvGrpSpPr>
        <p:grpSpPr>
          <a:xfrm>
            <a:off x="0" y="4069121"/>
            <a:ext cx="6854400" cy="830997"/>
            <a:chOff x="0" y="3924116"/>
            <a:chExt cx="6854400" cy="830997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9051DF0D-F0F6-AC46-A31F-5FCE4EE2C4C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50656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6CBE-D4C8-0BFF-7A9F-7EBF81B0094C}"/>
                </a:ext>
              </a:extLst>
            </p:cNvPr>
            <p:cNvSpPr txBox="1"/>
            <p:nvPr/>
          </p:nvSpPr>
          <p:spPr>
            <a:xfrm>
              <a:off x="468000" y="3924116"/>
              <a:ext cx="5915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«Все задачи выполнены в срок и качественно. Антон очень инициативный и отзывчивый, всегда придет на помощь, сам предлагает взять на себя задачи. Старается погрузиться в контекст и предложить лучшее решение, а не просто выполнить задачу "как написано". Благодаря Антону в этом квартале удалось перевезти в ГП витрину с промо, большую часть сверок и доработок забрал на себя. Очень круто вместе работать, спасибо, Антон!»</a:t>
              </a: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Кукинова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Татьяна Александровна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FA9D3E5-F0F9-FB06-BCE5-159C4E3EE93C}"/>
              </a:ext>
            </a:extLst>
          </p:cNvPr>
          <p:cNvGrpSpPr/>
          <p:nvPr/>
        </p:nvGrpSpPr>
        <p:grpSpPr>
          <a:xfrm>
            <a:off x="0" y="5193318"/>
            <a:ext cx="6854400" cy="707886"/>
            <a:chOff x="0" y="4952253"/>
            <a:chExt cx="6854400" cy="707886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A66AD01A-E1E2-3899-F109-57808BA612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60139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1BDB74-38D5-801D-9868-D05149B403EE}"/>
                </a:ext>
              </a:extLst>
            </p:cNvPr>
            <p:cNvSpPr txBox="1"/>
            <p:nvPr/>
          </p:nvSpPr>
          <p:spPr>
            <a:xfrm>
              <a:off x="468000" y="4952253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«Совместно работали над проектом "перенос данных по промо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GP".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рамках проекта была очень полезна твой экспертность и вовлеченность в процесс. Следует принципу "Свобода и ответственность", просит помощи, когда нужно, и всегда помогает, если за помощью приходят к нему. Будет супер, если прокачать командное взаимодействие, чтобы синхронизировать загрузку и важность задачи при планировании сроков решения задачи»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Назаров Вячеслав Вячеславович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4AF1836-102C-C950-474C-083B80BA70C9}"/>
              </a:ext>
            </a:extLst>
          </p:cNvPr>
          <p:cNvGrpSpPr/>
          <p:nvPr/>
        </p:nvGrpSpPr>
        <p:grpSpPr>
          <a:xfrm>
            <a:off x="0" y="6194404"/>
            <a:ext cx="6854400" cy="2185214"/>
            <a:chOff x="0" y="5973091"/>
            <a:chExt cx="6854400" cy="2185214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A88F4DCB-FAB5-8350-6384-A78E3EB8B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158305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3F6276-EAE6-0B42-A7D5-43A79FA8BD32}"/>
                </a:ext>
              </a:extLst>
            </p:cNvPr>
            <p:cNvSpPr txBox="1"/>
            <p:nvPr/>
          </p:nvSpPr>
          <p:spPr>
            <a:xfrm>
              <a:off x="468000" y="5973091"/>
              <a:ext cx="5915024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«Очень грамотный, ответственный и проактивный аналитик. Пришел в команду аналитиков в апреле, и очень быстро влился в рабочие процессы. Главное качество Антона с моей точки зрения заключается в том, что он по своей инициативе постоянно исследует и предлагает для внедрения различные фичи, которые помогают упростить и оптимизировать работу коллег. Так, например, с подачи Антона в инструментарий аналитиков, которые работают с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добавился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power user,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при помощи которого удалось сделать процесс тестирования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моделей до выкатывания в прод намного более прозрачным и быстрым, а также автоматизировать проверку кода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моделей на соответствие правилам и стандартам. Также Антон с нуля реализовал проект конвертера конфигов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моделей в схемы таблиц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начиная от генерации идеи до полностью рабочего прототипа). При непосредственном участии Антона был достигнут значительный прогресс в разработке, оптимизации и доведении до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продового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состояния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финвитрины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кроме того Антон самостоятельно вывел в прод первый боевой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дашборд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по промо-акциям, который строится на данных из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 же отдельно отмечу целеустремленность Антона и готовность всесторонне погружаться в тему по итогам некоторых совместных проектов (например, настройка для пользователей инструмента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power user)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Порекомендую, возможно, чуть более сдержанно выстраивать диалог с коллегами, если текущее обсуждение заходит в тупик или требует принятия компромиссных решений, вместо эмоций использовать в диалоге больше конструктивных доводов и аргументов )»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Сафрыгина Екатерина Михайловна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6F14D17-96B7-6483-D9F9-6EE530A2997A}"/>
              </a:ext>
            </a:extLst>
          </p:cNvPr>
          <p:cNvGrpSpPr/>
          <p:nvPr/>
        </p:nvGrpSpPr>
        <p:grpSpPr>
          <a:xfrm>
            <a:off x="0" y="8672818"/>
            <a:ext cx="6854400" cy="1815882"/>
            <a:chOff x="0" y="8396322"/>
            <a:chExt cx="6854400" cy="1815882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11EFC9F-24E4-AE95-D314-40B1ED171E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212204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45CFCD-FCAB-477A-17D8-9724C8399DED}"/>
                </a:ext>
              </a:extLst>
            </p:cNvPr>
            <p:cNvSpPr txBox="1"/>
            <p:nvPr/>
          </p:nvSpPr>
          <p:spPr>
            <a:xfrm>
              <a:off x="468000" y="8396322"/>
              <a:ext cx="59150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«Прежде всего хочется отметить работоспособность Антона. За все время своей работы ни у кого не видел ничего подобного. При этом Антон не теряет в производительности. Результатом является очень высокая скорость закрытия задач в спринте.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Также Антон очень глубоко погружается в задачи заказчиков, проводит подробный анализ этих задач. В результате Антон начинает разбираться в предметной области не хуже самих заказчиков.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значимых проектов отмечу перенос расчета витрины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bi_adjustment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на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GP: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очень много помогал коллегам с разработкой и тестированием. Дополнительно отмечу сложность: начальное ТЗ на витрину было утеряно, а расчет был очень неочевидным. Также отмечу написание инструмента по конвертации конфигов таблиц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написал инструмент, который автоматизирует очень большое кол-во рутиной ручной работы коллег.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зон роста кратко отмечу: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качество важнее скорости (не кати недоделанное)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задачи коллег не менее важны чем твои (не торопи других проверять твое)»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Мирошников Виктор Андреевич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Lead of Data Engineer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2BFBABE5-4A78-7EF1-6677-BB6D00412A93}"/>
              </a:ext>
            </a:extLst>
          </p:cNvPr>
          <p:cNvGrpSpPr/>
          <p:nvPr/>
        </p:nvGrpSpPr>
        <p:grpSpPr>
          <a:xfrm>
            <a:off x="0" y="10781900"/>
            <a:ext cx="6854400" cy="1446550"/>
            <a:chOff x="0" y="10343519"/>
            <a:chExt cx="6854400" cy="1446550"/>
          </a:xfrm>
        </p:grpSpPr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C6953B45-CA6E-927A-90C6-2AA913E297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790069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529B3F-155D-D8E7-B1FB-04AEB53D23CE}"/>
                </a:ext>
              </a:extLst>
            </p:cNvPr>
            <p:cNvSpPr txBox="1"/>
            <p:nvPr/>
          </p:nvSpPr>
          <p:spPr>
            <a:xfrm>
              <a:off x="468000" y="10343519"/>
              <a:ext cx="591502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проявляет энтузиазм и систематизацию в работе, часто использует теги для категоризации задач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GitLab.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Его активность в ревью и тегах в названиях МР-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упрощают поиск решений и оптимизируют процессы для меня лично ускоряет поиск в истории.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Выделяется в автоматизации и документации, создал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CH-converter,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обучил аналитиков пользоваться, улучшает скиллы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Python.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ТАкже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есть пару других скриптов , которые автоматизируют другие рутинные процессы для аналитиков (пример ,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power user 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он форсил эту штуку всем показывал и даже сделал демо). я Сам пользоваться не стал , но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потестил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и знаю когда ее удобнее использовать. Критика за переработку — работает от Новосибирска до Москвы, что может сказаться на выгорании и внимательности. Рекомендация соблюдать баланс для предотвращения ошибок.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Также Антон хороший коллега и создает также хорошую атмосферу в команде.»</a:t>
              </a: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Хикматуллин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Рамиль Рустамович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D2EFB49B-4B62-155C-17F1-17A865C6911D}"/>
              </a:ext>
            </a:extLst>
          </p:cNvPr>
          <p:cNvGrpSpPr/>
          <p:nvPr/>
        </p:nvGrpSpPr>
        <p:grpSpPr>
          <a:xfrm>
            <a:off x="0" y="12521650"/>
            <a:ext cx="6854400" cy="1569660"/>
            <a:chOff x="0" y="12494191"/>
            <a:chExt cx="6854400" cy="1569660"/>
          </a:xfrm>
        </p:grpSpPr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8B053560-17A6-E278-8D5E-5B1EAF56F7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63851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5C6DE0-C539-D130-BC24-57F25293E07D}"/>
                </a:ext>
              </a:extLst>
            </p:cNvPr>
            <p:cNvSpPr txBox="1"/>
            <p:nvPr/>
          </p:nvSpPr>
          <p:spPr>
            <a:xfrm>
              <a:off x="471486" y="12494191"/>
              <a:ext cx="5915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проделал большую и сложную работу, внедряя в промышленную эксплуатацию конвертер конфигурационных файлов таблиц. Данная разработка позволила значительно ускорить и упростить процесс настройки репликации витрин из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GreenPlum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переспективе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когда бизнес-аналитикам дадут возможность создавать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pull-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requst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'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ы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схему, это решение будет помогать с теми же задачами и им. Отмечу, что при выполнении этой задачи, Антон вышел за рамки предполагаемых должностью компетенций.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2. Антон ответственно подходит к ревью МР-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: внимательно анализирует проверяемый код, дополняет вопросы примерами уже работающего в проде кода / ссылками на документацию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Также отмечу оперативное реагирование Антона на вопросы в канале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dwh_support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внимательный разбор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алертов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airflow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при исполнении обязанностей дежурного.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3. Антон активно помогал бизнес-аналитикам в рамках закрытия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ОКРа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по переезду флоу промо на данные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GreenPlum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Кочергин Георгий Иванович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  <a:endParaRPr lang="en" sz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B799DB0B-9795-2119-FD54-140B9D96E38F}"/>
              </a:ext>
            </a:extLst>
          </p:cNvPr>
          <p:cNvGrpSpPr/>
          <p:nvPr/>
        </p:nvGrpSpPr>
        <p:grpSpPr>
          <a:xfrm>
            <a:off x="0" y="14384510"/>
            <a:ext cx="6854400" cy="1323439"/>
            <a:chOff x="0" y="1309666"/>
            <a:chExt cx="6854400" cy="132343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3EDF2C-084A-C393-972A-A64FE089E465}"/>
                </a:ext>
              </a:extLst>
            </p:cNvPr>
            <p:cNvSpPr txBox="1"/>
            <p:nvPr/>
          </p:nvSpPr>
          <p:spPr>
            <a:xfrm>
              <a:off x="468000" y="1309666"/>
              <a:ext cx="59150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не боится сложных задач. Хочется выделить, что он с огромной энергией погружается в нетривиальные темы и распутывает их, получает знания и делится с коллегами.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Например, Антон разобрался, как работать с надстройкой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DbtPowerUser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используя ее как вариант замены докеру при тестировании, составил подробнейшую инструкцию и помогает коллегам с настройкой.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 же хотелось бы выделить работу Антона над конвертером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схему, который очень сильно упростил процесс создания таких МР-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Работа с документацией на высоте, Антон всегда оценивает, будет ли полезна коллегам добытая информация или приобретенный опыт и агрегирует в документацию на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конфлюенсе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Так же Антон генерирует много идей, активно участвует в жизни команды.»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Маркин Дмитрий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System Analyst</a:t>
              </a:r>
            </a:p>
          </p:txBody>
        </p: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6A7E4694-85A6-A400-4EE8-2968EE0E62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24058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15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3E7C2-1151-00F0-787C-35ACED96F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AB2914F-EB53-8B4B-7044-5D19DA659933}"/>
              </a:ext>
            </a:extLst>
          </p:cNvPr>
          <p:cNvGrpSpPr/>
          <p:nvPr/>
        </p:nvGrpSpPr>
        <p:grpSpPr>
          <a:xfrm>
            <a:off x="0" y="-5139"/>
            <a:ext cx="6858001" cy="448734"/>
            <a:chOff x="0" y="413"/>
            <a:chExt cx="6858001" cy="44873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7973724-E937-B4F8-0CAD-533BB96D217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" t="1" r="23320" b="10165"/>
            <a:stretch/>
          </p:blipFill>
          <p:spPr>
            <a:xfrm>
              <a:off x="1" y="413"/>
              <a:ext cx="6858000" cy="448734"/>
            </a:xfrm>
            <a:prstGeom prst="rect">
              <a:avLst/>
            </a:prstGeom>
          </p:spPr>
        </p:pic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4D6D7C8-EDC2-D585-A5C6-301782F73CDF}"/>
                </a:ext>
              </a:extLst>
            </p:cNvPr>
            <p:cNvGrpSpPr/>
            <p:nvPr/>
          </p:nvGrpSpPr>
          <p:grpSpPr>
            <a:xfrm>
              <a:off x="0" y="52856"/>
              <a:ext cx="6854400" cy="337465"/>
              <a:chOff x="194314" y="617372"/>
              <a:chExt cx="6462584" cy="337465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D9886C9-6CB2-CEAF-11B7-0ED2B1AD789C}"/>
                  </a:ext>
                </a:extLst>
              </p:cNvPr>
              <p:cNvSpPr/>
              <p:nvPr/>
            </p:nvSpPr>
            <p:spPr>
              <a:xfrm>
                <a:off x="194314" y="617372"/>
                <a:ext cx="6462584" cy="337465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A1492F-C693-2353-05B6-BB077603E149}"/>
                  </a:ext>
                </a:extLst>
              </p:cNvPr>
              <p:cNvSpPr txBox="1"/>
              <p:nvPr/>
            </p:nvSpPr>
            <p:spPr>
              <a:xfrm>
                <a:off x="858793" y="653750"/>
                <a:ext cx="51294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Review </a:t>
                </a:r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2 2023</a:t>
                </a:r>
                <a:endParaRPr lang="e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8C3306F-D80C-F46D-C947-6550408AA7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467351"/>
              </p:ext>
            </p:extLst>
          </p:nvPr>
        </p:nvGraphicFramePr>
        <p:xfrm>
          <a:off x="471486" y="6013950"/>
          <a:ext cx="5915025" cy="5067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9CEE37D-4B18-9465-1B2D-F2FBE1A81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0222"/>
            <a:ext cx="6858000" cy="1174531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E760AC7-7408-1A45-57B2-6215F2B37C71}"/>
              </a:ext>
            </a:extLst>
          </p:cNvPr>
          <p:cNvGrpSpPr/>
          <p:nvPr/>
        </p:nvGrpSpPr>
        <p:grpSpPr>
          <a:xfrm>
            <a:off x="0" y="1005741"/>
            <a:ext cx="6854400" cy="2062103"/>
            <a:chOff x="0" y="3260596"/>
            <a:chExt cx="6854400" cy="20621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4CF3A9-A895-CB9D-7036-99C9CCE2C835}"/>
                </a:ext>
              </a:extLst>
            </p:cNvPr>
            <p:cNvSpPr txBox="1"/>
            <p:nvPr/>
          </p:nvSpPr>
          <p:spPr>
            <a:xfrm>
              <a:off x="468000" y="3260596"/>
              <a:ext cx="591502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«Антон, привет! Очень рада, что работаю с тобой в одной команде)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 время работы с тобой отметила ряд твоих профессиональных и личностных качеств: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1) правильное требовательное отношение к себе и к коллегам в отношении выполняемых задач. Ты всегда выясняешь все детали и подробности, чтобы выдать отличный результат. Я без капли сомнений отдала бы тебе титул лучшего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ревьюера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Когда я пришла в команду, мне хотелось, чтобы мои самые ответственные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MR-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ы попали на ревью именно к тебе. И это до сих пор так)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2) Готовность передавать знания и помочь советом коллегам. Можно сказать, что ты был моим отличным наставником на старте. Конечно, я это помню и очень ценю.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3) Ты делаешь такие полезные вещи, на которые другие порой не находят времени. Куча полезных доков в вики,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INBOX.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INBOX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можно столько полезного извлечь, и это долгое время терялось)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4) Автоматизация-упорядочивание рутинных процессов.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схема, процесс ревью, даже график отпусков)) Отличный подход - время должно тратиться на более важные дела, с рутиной надо бороться.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5) Твое упорство, чувство ответственности за свои задачи, отсутствие страха перед новым, скорость схватывания новых знаний. По каждому пункту могу привести кучу рабочих примеров)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6) Спасибо тебе, что у меня есть такой замечательный коллега!»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Давыдова Наталья Евгеньевна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E8032C5-22CC-516F-46AE-AF4849DD578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22699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38E6EE5-6009-6AB3-802D-AEC3C3694504}"/>
              </a:ext>
            </a:extLst>
          </p:cNvPr>
          <p:cNvGrpSpPr/>
          <p:nvPr/>
        </p:nvGrpSpPr>
        <p:grpSpPr>
          <a:xfrm>
            <a:off x="0" y="3549773"/>
            <a:ext cx="6854400" cy="1569660"/>
            <a:chOff x="0" y="5353280"/>
            <a:chExt cx="6854400" cy="15696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DFEA93-57CE-59A1-A12E-ECE0BC73FD9A}"/>
                </a:ext>
              </a:extLst>
            </p:cNvPr>
            <p:cNvSpPr txBox="1"/>
            <p:nvPr/>
          </p:nvSpPr>
          <p:spPr>
            <a:xfrm>
              <a:off x="468000" y="5353280"/>
              <a:ext cx="5915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«Антон, привет!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Ты настоящий трансформатор в нашей команде!!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Твой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конвертёр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кардинально ускорил и упростил работу с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MR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-schema,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теперь это не вызывает каких-либо болей.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Ты первым внедрил и рассказал для всех новый инструмент для работа -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PowerUser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ты очень круто вцепился и затащил маркетинговые данные: быстро в них разобрался, перевёл витрину на данные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 потом так же быстро устранил все неточности в данных.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Более того, ты очень внимательно делаешь ревью, что позволяет улучшить качество и вид кода в репозитории.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Постоянно предлагаешь идеи по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data vault,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которые позволяют оптимизировать сущности в нашем хранилище.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 тобой легко общаться и находить решения любых вопросов.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Продолжай в том же духе, но не забывай про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work life balance.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Благовещенский Станислав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C311FBD-4277-99BA-B3AC-58453D809D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918482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915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974</TotalTime>
  <Words>4278</Words>
  <Application>Microsoft Macintosh PowerPoint</Application>
  <PresentationFormat>Произвольный</PresentationFormat>
  <Paragraphs>260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Кустов Антон Евгеньевич</dc:creator>
  <cp:lastModifiedBy>Антон Кустов</cp:lastModifiedBy>
  <cp:revision>197</cp:revision>
  <dcterms:created xsi:type="dcterms:W3CDTF">2022-03-27T07:29:54Z</dcterms:created>
  <dcterms:modified xsi:type="dcterms:W3CDTF">2024-11-19T09:30:20Z</dcterms:modified>
</cp:coreProperties>
</file>