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D48"/>
    <a:srgbClr val="2F528F"/>
    <a:srgbClr val="252932"/>
    <a:srgbClr val="D5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>
        <p:scale>
          <a:sx n="100" d="100"/>
          <a:sy n="100" d="100"/>
        </p:scale>
        <p:origin x="1709" y="-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устов Антон Евгеньевич" userId="88083a79-ab65-4f4a-a55e-b5024b8a0447" providerId="ADAL" clId="{42D0A888-A7D1-42D3-807D-870FE13844AA}"/>
    <pc:docChg chg="modSld">
      <pc:chgData name="Кустов Антон Евгеньевич" userId="88083a79-ab65-4f4a-a55e-b5024b8a0447" providerId="ADAL" clId="{42D0A888-A7D1-42D3-807D-870FE13844AA}" dt="2023-01-23T15:14:06.127" v="0"/>
      <pc:docMkLst>
        <pc:docMk/>
      </pc:docMkLst>
      <pc:sldChg chg="modSp mod">
        <pc:chgData name="Кустов Антон Евгеньевич" userId="88083a79-ab65-4f4a-a55e-b5024b8a0447" providerId="ADAL" clId="{42D0A888-A7D1-42D3-807D-870FE13844AA}" dt="2023-01-23T15:14:06.127" v="0"/>
        <pc:sldMkLst>
          <pc:docMk/>
          <pc:sldMk cId="2349532569" sldId="256"/>
        </pc:sldMkLst>
        <pc:spChg chg="mod">
          <ac:chgData name="Кустов Антон Евгеньевич" userId="88083a79-ab65-4f4a-a55e-b5024b8a0447" providerId="ADAL" clId="{42D0A888-A7D1-42D3-807D-870FE13844AA}" dt="2023-01-23T15:14:06.127" v="0"/>
          <ac:spMkLst>
            <pc:docMk/>
            <pc:sldMk cId="2349532569" sldId="256"/>
            <ac:spMk id="216" creationId="{548AD57B-68B7-492B-83CB-EDAB187AD5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062083"/>
            <a:ext cx="5829300" cy="438666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617911"/>
            <a:ext cx="5143500" cy="304208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3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70833"/>
            <a:ext cx="1478756" cy="1067790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70833"/>
            <a:ext cx="4350544" cy="106779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9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67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141251"/>
            <a:ext cx="5915025" cy="524124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432079"/>
            <a:ext cx="5915025" cy="275624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33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354163"/>
            <a:ext cx="2914650" cy="79945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354163"/>
            <a:ext cx="2914650" cy="79945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71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0836"/>
            <a:ext cx="5915025" cy="243541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088748"/>
            <a:ext cx="2901255" cy="151374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602496"/>
            <a:ext cx="2901255" cy="676957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088748"/>
            <a:ext cx="2915543" cy="151374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602496"/>
            <a:ext cx="2915543" cy="676957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14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88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26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814168"/>
            <a:ext cx="3471863" cy="89541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779996"/>
            <a:ext cx="2211884" cy="70029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24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814168"/>
            <a:ext cx="3471863" cy="895415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779996"/>
            <a:ext cx="2211884" cy="70029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97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8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9C6F73D-9E79-4200-8267-E494E7FC94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2052000" cy="12599988"/>
          </a:xfrm>
          <a:prstGeom prst="rect">
            <a:avLst/>
          </a:prstGeom>
          <a:solidFill>
            <a:srgbClr val="373D4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9152330-6334-41BB-925E-0FB89B347E81}"/>
              </a:ext>
            </a:extLst>
          </p:cNvPr>
          <p:cNvGrpSpPr/>
          <p:nvPr/>
        </p:nvGrpSpPr>
        <p:grpSpPr>
          <a:xfrm>
            <a:off x="0" y="168874"/>
            <a:ext cx="2052000" cy="284694"/>
            <a:chOff x="0" y="852963"/>
            <a:chExt cx="2052000" cy="28469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E3EFB9E3-F125-41CC-AF6D-1B99FD8FE33A}"/>
                </a:ext>
              </a:extLst>
            </p:cNvPr>
            <p:cNvSpPr/>
            <p:nvPr/>
          </p:nvSpPr>
          <p:spPr>
            <a:xfrm>
              <a:off x="0" y="852963"/>
              <a:ext cx="2052000" cy="284693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8D0E53-2453-47ED-B603-7D898DCB13BB}"/>
                </a:ext>
              </a:extLst>
            </p:cNvPr>
            <p:cNvSpPr txBox="1"/>
            <p:nvPr/>
          </p:nvSpPr>
          <p:spPr>
            <a:xfrm>
              <a:off x="106680" y="860658"/>
              <a:ext cx="1945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Личная информация</a:t>
              </a:r>
              <a:endPara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F801B12-D2AE-43A6-86D4-802ECED020E1}"/>
              </a:ext>
            </a:extLst>
          </p:cNvPr>
          <p:cNvGrpSpPr/>
          <p:nvPr/>
        </p:nvGrpSpPr>
        <p:grpSpPr>
          <a:xfrm>
            <a:off x="0" y="1860880"/>
            <a:ext cx="2053320" cy="284694"/>
            <a:chOff x="146929" y="1005363"/>
            <a:chExt cx="2053320" cy="284694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D53574C0-F5B9-411E-824F-702DA675A328}"/>
                </a:ext>
              </a:extLst>
            </p:cNvPr>
            <p:cNvSpPr/>
            <p:nvPr/>
          </p:nvSpPr>
          <p:spPr>
            <a:xfrm>
              <a:off x="146929" y="1005363"/>
              <a:ext cx="2052000" cy="284693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3B7458-8D1E-4174-B07C-9D16E3384CA0}"/>
                </a:ext>
              </a:extLst>
            </p:cNvPr>
            <p:cNvSpPr txBox="1"/>
            <p:nvPr/>
          </p:nvSpPr>
          <p:spPr>
            <a:xfrm>
              <a:off x="254929" y="1013058"/>
              <a:ext cx="1945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 skills</a:t>
              </a:r>
              <a:endPara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1B536A75-B0CF-4190-8B2B-A13D222A3EA3}"/>
              </a:ext>
            </a:extLst>
          </p:cNvPr>
          <p:cNvGrpSpPr/>
          <p:nvPr/>
        </p:nvGrpSpPr>
        <p:grpSpPr>
          <a:xfrm>
            <a:off x="2158680" y="9695836"/>
            <a:ext cx="4571170" cy="335156"/>
            <a:chOff x="2158680" y="3022600"/>
            <a:chExt cx="4571170" cy="33515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89EBAF-EE96-4600-B7A2-50E74E788E5B}"/>
                </a:ext>
              </a:extLst>
            </p:cNvPr>
            <p:cNvSpPr txBox="1"/>
            <p:nvPr/>
          </p:nvSpPr>
          <p:spPr>
            <a:xfrm>
              <a:off x="2158680" y="3022600"/>
              <a:ext cx="1945320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Образование</a:t>
              </a:r>
            </a:p>
          </p:txBody>
        </p:sp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6CDEFCA8-B4E2-404E-AAF1-7E57CB4417D7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098800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383A5769-3A30-4F38-B1FF-58D8994FC9A5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B054670-FC39-4D67-9611-FDC850C9C487}"/>
              </a:ext>
            </a:extLst>
          </p:cNvPr>
          <p:cNvGrpSpPr/>
          <p:nvPr/>
        </p:nvGrpSpPr>
        <p:grpSpPr>
          <a:xfrm>
            <a:off x="2158680" y="1383291"/>
            <a:ext cx="4571170" cy="335156"/>
            <a:chOff x="2158680" y="3022600"/>
            <a:chExt cx="4571170" cy="33515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82912-1C14-496B-967E-FD2AA2465F67}"/>
                </a:ext>
              </a:extLst>
            </p:cNvPr>
            <p:cNvSpPr txBox="1"/>
            <p:nvPr/>
          </p:nvSpPr>
          <p:spPr>
            <a:xfrm>
              <a:off x="2158680" y="3022600"/>
              <a:ext cx="4146870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Опыт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015AECF8-5854-450E-8DC8-554EDBF81BA9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103384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8F891BE8-57D6-4275-A6F8-01E4B62FD3FD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305AAEF-EFE8-4138-B98A-4619B2A7A236}"/>
              </a:ext>
            </a:extLst>
          </p:cNvPr>
          <p:cNvGrpSpPr/>
          <p:nvPr/>
        </p:nvGrpSpPr>
        <p:grpSpPr>
          <a:xfrm>
            <a:off x="550" y="2222635"/>
            <a:ext cx="2124000" cy="468949"/>
            <a:chOff x="16925" y="2964754"/>
            <a:chExt cx="2124000" cy="468949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55283D-20FE-4618-8395-C00BF8C88FAB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 Excel, GoogleSheets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D9256CCE-57BE-4BEB-84BB-FEAC4CAF9D5E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00" name="Группа 99">
                <a:extLst>
                  <a:ext uri="{FF2B5EF4-FFF2-40B4-BE49-F238E27FC236}">
                    <a16:creationId xmlns:a16="http://schemas.microsoft.com/office/drawing/2014/main" id="{1ABA51A0-D76D-4CA7-89DF-994CCD4EBEBF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01" name="Прямоугольник 100">
                  <a:extLst>
                    <a:ext uri="{FF2B5EF4-FFF2-40B4-BE49-F238E27FC236}">
                      <a16:creationId xmlns:a16="http://schemas.microsoft.com/office/drawing/2014/main" id="{8CF872E5-0930-4B00-9B01-042D0E6E431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2" name="Прямоугольник 101">
                  <a:extLst>
                    <a:ext uri="{FF2B5EF4-FFF2-40B4-BE49-F238E27FC236}">
                      <a16:creationId xmlns:a16="http://schemas.microsoft.com/office/drawing/2014/main" id="{5D8E55D2-7826-42A1-A1DE-417278A51AD3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351889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835BCB8-F739-4194-9C6E-99261F042785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CC722B9D-A49F-41EE-A01D-F09586B7F8AD}"/>
              </a:ext>
            </a:extLst>
          </p:cNvPr>
          <p:cNvGrpSpPr/>
          <p:nvPr/>
        </p:nvGrpSpPr>
        <p:grpSpPr>
          <a:xfrm>
            <a:off x="0" y="2630440"/>
            <a:ext cx="2124000" cy="468949"/>
            <a:chOff x="16925" y="2964754"/>
            <a:chExt cx="2124000" cy="468949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2323EF-8D34-4C9A-B408-8FC129AD7178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PowerBI, DAX, PowerQuery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3" name="Группа 112">
              <a:extLst>
                <a:ext uri="{FF2B5EF4-FFF2-40B4-BE49-F238E27FC236}">
                  <a16:creationId xmlns:a16="http://schemas.microsoft.com/office/drawing/2014/main" id="{61F5A481-685F-438D-8ED1-1A359658179F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14" name="Группа 113">
                <a:extLst>
                  <a:ext uri="{FF2B5EF4-FFF2-40B4-BE49-F238E27FC236}">
                    <a16:creationId xmlns:a16="http://schemas.microsoft.com/office/drawing/2014/main" id="{92B6C9DE-8115-4F00-AA9D-52C4DFCD2A58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16" name="Прямоугольник 115">
                  <a:extLst>
                    <a:ext uri="{FF2B5EF4-FFF2-40B4-BE49-F238E27FC236}">
                      <a16:creationId xmlns:a16="http://schemas.microsoft.com/office/drawing/2014/main" id="{EABC82FD-12F7-47CC-985C-C015E129A720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7" name="Прямоугольник 116">
                  <a:extLst>
                    <a:ext uri="{FF2B5EF4-FFF2-40B4-BE49-F238E27FC236}">
                      <a16:creationId xmlns:a16="http://schemas.microsoft.com/office/drawing/2014/main" id="{0EAF98E5-DC01-4DA2-B655-03B6C2C44ADF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01679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AE3785-BB50-4686-B6A5-1AF5CCA4B7C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1239B2B8-E2FC-4013-8273-342CDFEE2054}"/>
              </a:ext>
            </a:extLst>
          </p:cNvPr>
          <p:cNvGrpSpPr/>
          <p:nvPr/>
        </p:nvGrpSpPr>
        <p:grpSpPr>
          <a:xfrm>
            <a:off x="0" y="3049893"/>
            <a:ext cx="2124000" cy="468949"/>
            <a:chOff x="16925" y="2964754"/>
            <a:chExt cx="2124000" cy="46894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299AD7E-2E83-40A9-AD47-782D732C6329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Tableau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0" name="Группа 119">
              <a:extLst>
                <a:ext uri="{FF2B5EF4-FFF2-40B4-BE49-F238E27FC236}">
                  <a16:creationId xmlns:a16="http://schemas.microsoft.com/office/drawing/2014/main" id="{3EB98896-2DCC-4518-87FE-2D3797A78955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21" name="Группа 120">
                <a:extLst>
                  <a:ext uri="{FF2B5EF4-FFF2-40B4-BE49-F238E27FC236}">
                    <a16:creationId xmlns:a16="http://schemas.microsoft.com/office/drawing/2014/main" id="{1C5F0AAC-628E-4C87-9D37-EA0921B4CF3B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23" name="Прямоугольник 122">
                  <a:extLst>
                    <a:ext uri="{FF2B5EF4-FFF2-40B4-BE49-F238E27FC236}">
                      <a16:creationId xmlns:a16="http://schemas.microsoft.com/office/drawing/2014/main" id="{1813AEAD-E121-4098-A277-1574EDA2401E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4" name="Прямоугольник 123">
                  <a:extLst>
                    <a:ext uri="{FF2B5EF4-FFF2-40B4-BE49-F238E27FC236}">
                      <a16:creationId xmlns:a16="http://schemas.microsoft.com/office/drawing/2014/main" id="{C009F74D-3601-4E14-8968-75970DA536C2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863707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E27458F-11CA-43B3-8843-33D2BFB0986C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CB9D0A18-84C1-4AE5-AE50-7952A195ABF0}"/>
              </a:ext>
            </a:extLst>
          </p:cNvPr>
          <p:cNvGrpSpPr/>
          <p:nvPr/>
        </p:nvGrpSpPr>
        <p:grpSpPr>
          <a:xfrm>
            <a:off x="0" y="3458054"/>
            <a:ext cx="2124000" cy="723014"/>
            <a:chOff x="16925" y="2964754"/>
            <a:chExt cx="2124000" cy="72301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EDC5BE5-03A6-4A88-A1E6-C9FF5E9747B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(Pandas, NumPy, SciPy, Matplotlib, Plotly, Seaborn, Statsmodels)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7" name="Группа 126">
              <a:extLst>
                <a:ext uri="{FF2B5EF4-FFF2-40B4-BE49-F238E27FC236}">
                  <a16:creationId xmlns:a16="http://schemas.microsoft.com/office/drawing/2014/main" id="{5EB6ADFA-FD1B-4C62-A525-6D33D1CDEC21}"/>
                </a:ext>
              </a:extLst>
            </p:cNvPr>
            <p:cNvGrpSpPr/>
            <p:nvPr/>
          </p:nvGrpSpPr>
          <p:grpSpPr>
            <a:xfrm>
              <a:off x="16925" y="3444265"/>
              <a:ext cx="2124000" cy="243503"/>
              <a:chOff x="0" y="6649473"/>
              <a:chExt cx="2052000" cy="243503"/>
            </a:xfrm>
          </p:grpSpPr>
          <p:grpSp>
            <p:nvGrpSpPr>
              <p:cNvPr id="128" name="Группа 127">
                <a:extLst>
                  <a:ext uri="{FF2B5EF4-FFF2-40B4-BE49-F238E27FC236}">
                    <a16:creationId xmlns:a16="http://schemas.microsoft.com/office/drawing/2014/main" id="{93DA93BF-6142-4F4C-BC45-90C6B4B36B82}"/>
                  </a:ext>
                </a:extLst>
              </p:cNvPr>
              <p:cNvGrpSpPr/>
              <p:nvPr/>
            </p:nvGrpSpPr>
            <p:grpSpPr>
              <a:xfrm>
                <a:off x="173366" y="6649473"/>
                <a:ext cx="1634646" cy="72000"/>
                <a:chOff x="100182" y="3360986"/>
                <a:chExt cx="1764968" cy="97408"/>
              </a:xfrm>
            </p:grpSpPr>
            <p:sp>
              <p:nvSpPr>
                <p:cNvPr id="130" name="Прямоугольник 129">
                  <a:extLst>
                    <a:ext uri="{FF2B5EF4-FFF2-40B4-BE49-F238E27FC236}">
                      <a16:creationId xmlns:a16="http://schemas.microsoft.com/office/drawing/2014/main" id="{6D6FD869-761E-4DB9-9040-D1B2B036FB5A}"/>
                    </a:ext>
                  </a:extLst>
                </p:cNvPr>
                <p:cNvSpPr/>
                <p:nvPr/>
              </p:nvSpPr>
              <p:spPr>
                <a:xfrm>
                  <a:off x="100183" y="336098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1" name="Прямоугольник 130">
                  <a:extLst>
                    <a:ext uri="{FF2B5EF4-FFF2-40B4-BE49-F238E27FC236}">
                      <a16:creationId xmlns:a16="http://schemas.microsoft.com/office/drawing/2014/main" id="{91755A9F-1FA1-4632-9589-A8D2B78D571E}"/>
                    </a:ext>
                  </a:extLst>
                </p:cNvPr>
                <p:cNvSpPr/>
                <p:nvPr/>
              </p:nvSpPr>
              <p:spPr>
                <a:xfrm>
                  <a:off x="100182" y="3360986"/>
                  <a:ext cx="863707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6DC7FC2-1531-4821-BD4A-24C8850DBF45}"/>
                  </a:ext>
                </a:extLst>
              </p:cNvPr>
              <p:cNvSpPr txBox="1"/>
              <p:nvPr/>
            </p:nvSpPr>
            <p:spPr>
              <a:xfrm>
                <a:off x="0" y="6708310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E9D3EFDC-ED5E-4B2D-989F-B117F07F9597}"/>
              </a:ext>
            </a:extLst>
          </p:cNvPr>
          <p:cNvGrpSpPr/>
          <p:nvPr/>
        </p:nvGrpSpPr>
        <p:grpSpPr>
          <a:xfrm>
            <a:off x="-905" y="4120720"/>
            <a:ext cx="2124000" cy="468949"/>
            <a:chOff x="16925" y="2964754"/>
            <a:chExt cx="2124000" cy="46894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5EA2F62-329F-400B-9CEA-716D77A15F5A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ADFBB5F2-C4C7-45D9-B2FC-A36705194333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35" name="Группа 134">
                <a:extLst>
                  <a:ext uri="{FF2B5EF4-FFF2-40B4-BE49-F238E27FC236}">
                    <a16:creationId xmlns:a16="http://schemas.microsoft.com/office/drawing/2014/main" id="{35E514A2-5E3D-40CC-AF73-2996B04A602B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37" name="Прямоугольник 136">
                  <a:extLst>
                    <a:ext uri="{FF2B5EF4-FFF2-40B4-BE49-F238E27FC236}">
                      <a16:creationId xmlns:a16="http://schemas.microsoft.com/office/drawing/2014/main" id="{4D07939B-00DE-4B72-822F-3B4A1166B95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8" name="Прямоугольник 137">
                  <a:extLst>
                    <a:ext uri="{FF2B5EF4-FFF2-40B4-BE49-F238E27FC236}">
                      <a16:creationId xmlns:a16="http://schemas.microsoft.com/office/drawing/2014/main" id="{3EB5697C-84B1-488C-86B4-A553D2499656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976364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6153BF4-A6E7-4148-BA57-A0FBD03AFFFE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39" name="Группа 138">
            <a:extLst>
              <a:ext uri="{FF2B5EF4-FFF2-40B4-BE49-F238E27FC236}">
                <a16:creationId xmlns:a16="http://schemas.microsoft.com/office/drawing/2014/main" id="{29CF3FBF-ECEB-440F-AA9E-1993D5591360}"/>
              </a:ext>
            </a:extLst>
          </p:cNvPr>
          <p:cNvGrpSpPr/>
          <p:nvPr/>
        </p:nvGrpSpPr>
        <p:grpSpPr>
          <a:xfrm>
            <a:off x="-905" y="4596281"/>
            <a:ext cx="2124000" cy="712908"/>
            <a:chOff x="16925" y="2964754"/>
            <a:chExt cx="2124000" cy="712908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129ECEA-ACFD-4800-9E4E-F6021F3DEBDF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(MySQL, MS SQL, PostgreSQL, ClickHouse (Tabix))</a:t>
              </a:r>
            </a:p>
          </p:txBody>
        </p:sp>
        <p:grpSp>
          <p:nvGrpSpPr>
            <p:cNvPr id="141" name="Группа 140">
              <a:extLst>
                <a:ext uri="{FF2B5EF4-FFF2-40B4-BE49-F238E27FC236}">
                  <a16:creationId xmlns:a16="http://schemas.microsoft.com/office/drawing/2014/main" id="{A4F98529-BFDF-4074-801C-9544C5CD5A37}"/>
                </a:ext>
              </a:extLst>
            </p:cNvPr>
            <p:cNvGrpSpPr/>
            <p:nvPr/>
          </p:nvGrpSpPr>
          <p:grpSpPr>
            <a:xfrm>
              <a:off x="16925" y="3434146"/>
              <a:ext cx="2124000" cy="243516"/>
              <a:chOff x="0" y="6639354"/>
              <a:chExt cx="2052000" cy="243516"/>
            </a:xfrm>
          </p:grpSpPr>
          <p:grpSp>
            <p:nvGrpSpPr>
              <p:cNvPr id="142" name="Группа 141">
                <a:extLst>
                  <a:ext uri="{FF2B5EF4-FFF2-40B4-BE49-F238E27FC236}">
                    <a16:creationId xmlns:a16="http://schemas.microsoft.com/office/drawing/2014/main" id="{980A9B82-03F1-4066-8415-C33EFC3ED55F}"/>
                  </a:ext>
                </a:extLst>
              </p:cNvPr>
              <p:cNvGrpSpPr/>
              <p:nvPr/>
            </p:nvGrpSpPr>
            <p:grpSpPr>
              <a:xfrm>
                <a:off x="173366" y="6639354"/>
                <a:ext cx="1634646" cy="72061"/>
                <a:chOff x="100182" y="3347307"/>
                <a:chExt cx="1764968" cy="97491"/>
              </a:xfrm>
            </p:grpSpPr>
            <p:sp>
              <p:nvSpPr>
                <p:cNvPr id="144" name="Прямоугольник 143">
                  <a:extLst>
                    <a:ext uri="{FF2B5EF4-FFF2-40B4-BE49-F238E27FC236}">
                      <a16:creationId xmlns:a16="http://schemas.microsoft.com/office/drawing/2014/main" id="{E42021E4-3F29-4C1E-AA23-E7AED24B97E4}"/>
                    </a:ext>
                  </a:extLst>
                </p:cNvPr>
                <p:cNvSpPr/>
                <p:nvPr/>
              </p:nvSpPr>
              <p:spPr>
                <a:xfrm>
                  <a:off x="100183" y="3347389"/>
                  <a:ext cx="1764967" cy="97409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5" name="Прямоугольник 144">
                  <a:extLst>
                    <a:ext uri="{FF2B5EF4-FFF2-40B4-BE49-F238E27FC236}">
                      <a16:creationId xmlns:a16="http://schemas.microsoft.com/office/drawing/2014/main" id="{4F5B0F7C-3BA2-4A19-B16A-8C0121CC26F8}"/>
                    </a:ext>
                  </a:extLst>
                </p:cNvPr>
                <p:cNvSpPr/>
                <p:nvPr/>
              </p:nvSpPr>
              <p:spPr>
                <a:xfrm>
                  <a:off x="100182" y="3347307"/>
                  <a:ext cx="863707" cy="974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A2B0B58-D248-4DA8-AB66-E865D9127F24}"/>
                  </a:ext>
                </a:extLst>
              </p:cNvPr>
              <p:cNvSpPr txBox="1"/>
              <p:nvPr/>
            </p:nvSpPr>
            <p:spPr>
              <a:xfrm>
                <a:off x="0" y="6698204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BB8953E1-B50F-4963-B4EB-85BE9A62CBA3}"/>
              </a:ext>
            </a:extLst>
          </p:cNvPr>
          <p:cNvGrpSpPr/>
          <p:nvPr/>
        </p:nvGrpSpPr>
        <p:grpSpPr>
          <a:xfrm>
            <a:off x="-905" y="5750635"/>
            <a:ext cx="2124000" cy="468949"/>
            <a:chOff x="16925" y="2964754"/>
            <a:chExt cx="2124000" cy="468949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A7416EC-D49B-4949-80FD-E335C4FB452F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9" name="Группа 148">
              <a:extLst>
                <a:ext uri="{FF2B5EF4-FFF2-40B4-BE49-F238E27FC236}">
                  <a16:creationId xmlns:a16="http://schemas.microsoft.com/office/drawing/2014/main" id="{51FC41D0-8910-4CE1-9266-DC052037698D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50" name="Группа 149">
                <a:extLst>
                  <a:ext uri="{FF2B5EF4-FFF2-40B4-BE49-F238E27FC236}">
                    <a16:creationId xmlns:a16="http://schemas.microsoft.com/office/drawing/2014/main" id="{BE9E3D69-F715-4119-B784-583DCB4F68F3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52" name="Прямоугольник 151">
                  <a:extLst>
                    <a:ext uri="{FF2B5EF4-FFF2-40B4-BE49-F238E27FC236}">
                      <a16:creationId xmlns:a16="http://schemas.microsoft.com/office/drawing/2014/main" id="{7594B8B3-D4F9-4EA3-B157-418F7052F383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3" name="Прямоугольник 152">
                  <a:extLst>
                    <a:ext uri="{FF2B5EF4-FFF2-40B4-BE49-F238E27FC236}">
                      <a16:creationId xmlns:a16="http://schemas.microsoft.com/office/drawing/2014/main" id="{0571B31D-7C7D-44AF-9661-81C39EFB194E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450630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B87D927-D997-460D-B886-A018BAC4962F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FF6EC8C3-BDE0-41D2-8E9E-945268756DA2}"/>
              </a:ext>
            </a:extLst>
          </p:cNvPr>
          <p:cNvGrpSpPr/>
          <p:nvPr/>
        </p:nvGrpSpPr>
        <p:grpSpPr>
          <a:xfrm>
            <a:off x="0" y="6221191"/>
            <a:ext cx="2052000" cy="284694"/>
            <a:chOff x="152400" y="1005363"/>
            <a:chExt cx="2052000" cy="284694"/>
          </a:xfrm>
        </p:grpSpPr>
        <p:sp>
          <p:nvSpPr>
            <p:cNvPr id="155" name="Прямоугольник 154">
              <a:extLst>
                <a:ext uri="{FF2B5EF4-FFF2-40B4-BE49-F238E27FC236}">
                  <a16:creationId xmlns:a16="http://schemas.microsoft.com/office/drawing/2014/main" id="{A423D211-3E6A-4396-AA83-30CCF2EE8C0E}"/>
                </a:ext>
              </a:extLst>
            </p:cNvPr>
            <p:cNvSpPr/>
            <p:nvPr/>
          </p:nvSpPr>
          <p:spPr>
            <a:xfrm>
              <a:off x="152400" y="1005363"/>
              <a:ext cx="2052000" cy="284693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6BA9371-97E2-43BD-A218-690E18BAC9AE}"/>
                </a:ext>
              </a:extLst>
            </p:cNvPr>
            <p:cNvSpPr txBox="1"/>
            <p:nvPr/>
          </p:nvSpPr>
          <p:spPr>
            <a:xfrm>
              <a:off x="259080" y="1013058"/>
              <a:ext cx="1945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 skills</a:t>
              </a:r>
              <a:endPara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B984E351-77BB-486E-A640-F92ECF881EDE}"/>
              </a:ext>
            </a:extLst>
          </p:cNvPr>
          <p:cNvGrpSpPr/>
          <p:nvPr/>
        </p:nvGrpSpPr>
        <p:grpSpPr>
          <a:xfrm>
            <a:off x="-5471" y="6542635"/>
            <a:ext cx="2124000" cy="468949"/>
            <a:chOff x="16925" y="2964754"/>
            <a:chExt cx="2124000" cy="468949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BC55FD1-DDB6-40B0-83AC-F4D302CC357C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Проактивность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3" name="Группа 172">
              <a:extLst>
                <a:ext uri="{FF2B5EF4-FFF2-40B4-BE49-F238E27FC236}">
                  <a16:creationId xmlns:a16="http://schemas.microsoft.com/office/drawing/2014/main" id="{2E2BAC44-F54C-4342-B8F6-8D334E7F7FDA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74" name="Группа 173">
                <a:extLst>
                  <a:ext uri="{FF2B5EF4-FFF2-40B4-BE49-F238E27FC236}">
                    <a16:creationId xmlns:a16="http://schemas.microsoft.com/office/drawing/2014/main" id="{AF8F1976-0A75-41A2-A385-6395809A2634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76" name="Прямоугольник 175">
                  <a:extLst>
                    <a:ext uri="{FF2B5EF4-FFF2-40B4-BE49-F238E27FC236}">
                      <a16:creationId xmlns:a16="http://schemas.microsoft.com/office/drawing/2014/main" id="{51DDFD78-7B81-4C5F-86FE-4F31DF6DA39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7" name="Прямоугольник 176">
                  <a:extLst>
                    <a:ext uri="{FF2B5EF4-FFF2-40B4-BE49-F238E27FC236}">
                      <a16:creationId xmlns:a16="http://schemas.microsoft.com/office/drawing/2014/main" id="{0EA9311D-A221-49EB-BA8D-C5534AE1C7E2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539651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A2288B97-EC15-4DAC-8DB8-A3093A4BC61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0259A204-7271-4EA7-AE74-83F1616EF9E2}"/>
              </a:ext>
            </a:extLst>
          </p:cNvPr>
          <p:cNvGrpSpPr/>
          <p:nvPr/>
        </p:nvGrpSpPr>
        <p:grpSpPr>
          <a:xfrm>
            <a:off x="0" y="6974635"/>
            <a:ext cx="2124000" cy="468949"/>
            <a:chOff x="16925" y="2964754"/>
            <a:chExt cx="2124000" cy="46894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A06CA2-B2B1-4AAE-A7D1-3D6FADE6BFCC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Лидерство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F0E7D97B-B19B-480C-A20B-5C543874524A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90" name="Группа 89">
                <a:extLst>
                  <a:ext uri="{FF2B5EF4-FFF2-40B4-BE49-F238E27FC236}">
                    <a16:creationId xmlns:a16="http://schemas.microsoft.com/office/drawing/2014/main" id="{B509FD57-6D7A-48B8-998C-DBD5847C7014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92" name="Прямоугольник 91">
                  <a:extLst>
                    <a:ext uri="{FF2B5EF4-FFF2-40B4-BE49-F238E27FC236}">
                      <a16:creationId xmlns:a16="http://schemas.microsoft.com/office/drawing/2014/main" id="{9AFE157F-8BD3-40AE-B870-34DE696DC750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3" name="Прямоугольник 92">
                  <a:extLst>
                    <a:ext uri="{FF2B5EF4-FFF2-40B4-BE49-F238E27FC236}">
                      <a16:creationId xmlns:a16="http://schemas.microsoft.com/office/drawing/2014/main" id="{21031F97-4200-463A-B2B1-9E0598A36B17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76784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C9FCE2-8C70-456D-B0A2-7FA358D21C1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8A7DA9CA-AFBF-47F1-AE4A-66B08ABFDF3B}"/>
              </a:ext>
            </a:extLst>
          </p:cNvPr>
          <p:cNvGrpSpPr/>
          <p:nvPr/>
        </p:nvGrpSpPr>
        <p:grpSpPr>
          <a:xfrm>
            <a:off x="0" y="7406635"/>
            <a:ext cx="2124000" cy="468949"/>
            <a:chOff x="16925" y="2964754"/>
            <a:chExt cx="2124000" cy="46894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AE7578A-D235-49C3-B7E0-AA4D42F0A8B7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Публичные выступления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8" name="Группа 107">
              <a:extLst>
                <a:ext uri="{FF2B5EF4-FFF2-40B4-BE49-F238E27FC236}">
                  <a16:creationId xmlns:a16="http://schemas.microsoft.com/office/drawing/2014/main" id="{8FBFDBFB-25BA-4B6C-9A6F-188736EB084F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09" name="Группа 108">
                <a:extLst>
                  <a:ext uri="{FF2B5EF4-FFF2-40B4-BE49-F238E27FC236}">
                    <a16:creationId xmlns:a16="http://schemas.microsoft.com/office/drawing/2014/main" id="{5154B902-90E7-4493-8B50-802C195813D3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46" name="Прямоугольник 145">
                  <a:extLst>
                    <a:ext uri="{FF2B5EF4-FFF2-40B4-BE49-F238E27FC236}">
                      <a16:creationId xmlns:a16="http://schemas.microsoft.com/office/drawing/2014/main" id="{4A8A6F79-90CF-412B-9A4E-E5E31F4CE974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7" name="Прямоугольник 156">
                  <a:extLst>
                    <a:ext uri="{FF2B5EF4-FFF2-40B4-BE49-F238E27FC236}">
                      <a16:creationId xmlns:a16="http://schemas.microsoft.com/office/drawing/2014/main" id="{2EA9C556-94F3-4BB5-9DA0-05E003246CCB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76784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A59C6E4-56B1-4543-8E36-C59311630EF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60227B22-B160-4FCF-BE18-894DBB3A657A}"/>
              </a:ext>
            </a:extLst>
          </p:cNvPr>
          <p:cNvGrpSpPr/>
          <p:nvPr/>
        </p:nvGrpSpPr>
        <p:grpSpPr>
          <a:xfrm>
            <a:off x="0" y="7838635"/>
            <a:ext cx="2124000" cy="468949"/>
            <a:chOff x="16925" y="2964754"/>
            <a:chExt cx="2124000" cy="468949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5E6AD-FCDB-4857-B214-1C3F12F4729B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Креативность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7" name="Группа 166">
              <a:extLst>
                <a:ext uri="{FF2B5EF4-FFF2-40B4-BE49-F238E27FC236}">
                  <a16:creationId xmlns:a16="http://schemas.microsoft.com/office/drawing/2014/main" id="{1883EE37-6995-42E7-A5A5-97B8FEAF049F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68" name="Группа 167">
                <a:extLst>
                  <a:ext uri="{FF2B5EF4-FFF2-40B4-BE49-F238E27FC236}">
                    <a16:creationId xmlns:a16="http://schemas.microsoft.com/office/drawing/2014/main" id="{506B0BD7-102A-473A-BFC2-7A7210854984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70" name="Прямоугольник 169">
                  <a:extLst>
                    <a:ext uri="{FF2B5EF4-FFF2-40B4-BE49-F238E27FC236}">
                      <a16:creationId xmlns:a16="http://schemas.microsoft.com/office/drawing/2014/main" id="{6B4409D4-DA6C-4EB9-A791-3EEBB953F80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8" name="Прямоугольник 177">
                  <a:extLst>
                    <a:ext uri="{FF2B5EF4-FFF2-40B4-BE49-F238E27FC236}">
                      <a16:creationId xmlns:a16="http://schemas.microsoft.com/office/drawing/2014/main" id="{7BC1D61F-DB0E-4EB4-8EC0-E0810ACE60D3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389441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A9554D-9B91-4555-83EB-4206B0445AF8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79" name="Группа 178">
            <a:extLst>
              <a:ext uri="{FF2B5EF4-FFF2-40B4-BE49-F238E27FC236}">
                <a16:creationId xmlns:a16="http://schemas.microsoft.com/office/drawing/2014/main" id="{920C09A4-B3DA-405C-B7D6-FB12043C65F1}"/>
              </a:ext>
            </a:extLst>
          </p:cNvPr>
          <p:cNvGrpSpPr/>
          <p:nvPr/>
        </p:nvGrpSpPr>
        <p:grpSpPr>
          <a:xfrm>
            <a:off x="0" y="8270635"/>
            <a:ext cx="2124000" cy="468949"/>
            <a:chOff x="16925" y="2964754"/>
            <a:chExt cx="2124000" cy="468949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4C9F202-3BD5-4BA4-B65A-C2DD2D8ED40A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Упорство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C9FA6433-EEFF-453D-A438-70AE6DB007AB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82" name="Группа 181">
                <a:extLst>
                  <a:ext uri="{FF2B5EF4-FFF2-40B4-BE49-F238E27FC236}">
                    <a16:creationId xmlns:a16="http://schemas.microsoft.com/office/drawing/2014/main" id="{55C642E6-C547-4FB1-8D77-415D1252681D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84" name="Прямоугольник 183">
                  <a:extLst>
                    <a:ext uri="{FF2B5EF4-FFF2-40B4-BE49-F238E27FC236}">
                      <a16:creationId xmlns:a16="http://schemas.microsoft.com/office/drawing/2014/main" id="{6ACD1820-BEBC-409D-994F-50601C8FB3A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5" name="Прямоугольник 184">
                  <a:extLst>
                    <a:ext uri="{FF2B5EF4-FFF2-40B4-BE49-F238E27FC236}">
                      <a16:creationId xmlns:a16="http://schemas.microsoft.com/office/drawing/2014/main" id="{B1514F95-C55D-4A22-BC04-67AAFF4191D7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539651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9190FF2-707E-4238-BC05-AE6910CB7C8A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86" name="Группа 185">
            <a:extLst>
              <a:ext uri="{FF2B5EF4-FFF2-40B4-BE49-F238E27FC236}">
                <a16:creationId xmlns:a16="http://schemas.microsoft.com/office/drawing/2014/main" id="{31FBA17C-F562-4309-AFFF-30ED8B18C5F4}"/>
              </a:ext>
            </a:extLst>
          </p:cNvPr>
          <p:cNvGrpSpPr/>
          <p:nvPr/>
        </p:nvGrpSpPr>
        <p:grpSpPr>
          <a:xfrm>
            <a:off x="0" y="8738635"/>
            <a:ext cx="2124000" cy="468949"/>
            <a:chOff x="16925" y="2964754"/>
            <a:chExt cx="2124000" cy="468949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84E13DF-F821-4681-B342-64A3DB891919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Ориентация на результат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8" name="Группа 187">
              <a:extLst>
                <a:ext uri="{FF2B5EF4-FFF2-40B4-BE49-F238E27FC236}">
                  <a16:creationId xmlns:a16="http://schemas.microsoft.com/office/drawing/2014/main" id="{2FC3CA4E-6115-431A-A01C-114EA0E3BEA3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89" name="Группа 188">
                <a:extLst>
                  <a:ext uri="{FF2B5EF4-FFF2-40B4-BE49-F238E27FC236}">
                    <a16:creationId xmlns:a16="http://schemas.microsoft.com/office/drawing/2014/main" id="{CF84811A-B20E-4F91-96D4-F448AB98EA5F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91" name="Прямоугольник 190">
                  <a:extLst>
                    <a:ext uri="{FF2B5EF4-FFF2-40B4-BE49-F238E27FC236}">
                      <a16:creationId xmlns:a16="http://schemas.microsoft.com/office/drawing/2014/main" id="{E703346E-5767-4710-AA7E-6BDAB898B24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2" name="Прямоугольник 191">
                  <a:extLst>
                    <a:ext uri="{FF2B5EF4-FFF2-40B4-BE49-F238E27FC236}">
                      <a16:creationId xmlns:a16="http://schemas.microsoft.com/office/drawing/2014/main" id="{42768CC4-0C17-4D32-83A3-89AF6634AABA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539651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C8EC447-DE42-4502-A0CA-B1AE458D8528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235" name="Группа 234">
            <a:extLst>
              <a:ext uri="{FF2B5EF4-FFF2-40B4-BE49-F238E27FC236}">
                <a16:creationId xmlns:a16="http://schemas.microsoft.com/office/drawing/2014/main" id="{7D544E0D-3011-41DE-82F8-F58FAD0B7707}"/>
              </a:ext>
            </a:extLst>
          </p:cNvPr>
          <p:cNvGrpSpPr/>
          <p:nvPr/>
        </p:nvGrpSpPr>
        <p:grpSpPr>
          <a:xfrm>
            <a:off x="0" y="9206635"/>
            <a:ext cx="2124000" cy="468949"/>
            <a:chOff x="16925" y="2964754"/>
            <a:chExt cx="2124000" cy="468949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7652EF07-42AC-4E2C-80BE-057B72C2156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Открытость к изменениям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7" name="Группа 236">
              <a:extLst>
                <a:ext uri="{FF2B5EF4-FFF2-40B4-BE49-F238E27FC236}">
                  <a16:creationId xmlns:a16="http://schemas.microsoft.com/office/drawing/2014/main" id="{0A328A74-C07A-490C-9206-08E4226E041C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238" name="Группа 237">
                <a:extLst>
                  <a:ext uri="{FF2B5EF4-FFF2-40B4-BE49-F238E27FC236}">
                    <a16:creationId xmlns:a16="http://schemas.microsoft.com/office/drawing/2014/main" id="{44014D36-7DD4-47B8-967F-AFE1CB92F03A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240" name="Прямоугольник 239">
                  <a:extLst>
                    <a:ext uri="{FF2B5EF4-FFF2-40B4-BE49-F238E27FC236}">
                      <a16:creationId xmlns:a16="http://schemas.microsoft.com/office/drawing/2014/main" id="{8112C29D-AC44-4F53-9F92-02C5D8C7021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1" name="Прямоугольник 240">
                  <a:extLst>
                    <a:ext uri="{FF2B5EF4-FFF2-40B4-BE49-F238E27FC236}">
                      <a16:creationId xmlns:a16="http://schemas.microsoft.com/office/drawing/2014/main" id="{0A4D2A67-4279-464C-A284-08A39B8835F9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01679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2FD48A9-559C-4D61-B6F4-0F7DB62C49B2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pic>
        <p:nvPicPr>
          <p:cNvPr id="20" name="Рисунок 19" descr="Изображение выглядит как человек, внешний, небо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98714AB6-743D-4DA7-9E80-1726C4EE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3" t="16432" r="20406" b="24007"/>
          <a:stretch/>
        </p:blipFill>
        <p:spPr>
          <a:xfrm>
            <a:off x="5967584" y="88105"/>
            <a:ext cx="732568" cy="732568"/>
          </a:xfrm>
          <a:prstGeom prst="ellipse">
            <a:avLst/>
          </a:prstGeom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48DC8F8B-F85C-4418-8246-384B0ADC3866}"/>
              </a:ext>
            </a:extLst>
          </p:cNvPr>
          <p:cNvSpPr txBox="1"/>
          <p:nvPr/>
        </p:nvSpPr>
        <p:spPr>
          <a:xfrm>
            <a:off x="2229850" y="228044"/>
            <a:ext cx="194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Антон Кустов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E4E6126-4BA1-4164-8DA0-2315F1A2C309}"/>
              </a:ext>
            </a:extLst>
          </p:cNvPr>
          <p:cNvSpPr txBox="1"/>
          <p:nvPr/>
        </p:nvSpPr>
        <p:spPr>
          <a:xfrm>
            <a:off x="2229850" y="597377"/>
            <a:ext cx="194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Аналитик данных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45C230CD-14D4-4CD7-A4BC-E3F9BBD89C61}"/>
              </a:ext>
            </a:extLst>
          </p:cNvPr>
          <p:cNvCxnSpPr>
            <a:cxnSpLocks/>
          </p:cNvCxnSpPr>
          <p:nvPr/>
        </p:nvCxnSpPr>
        <p:spPr>
          <a:xfrm>
            <a:off x="2229850" y="895371"/>
            <a:ext cx="4500000" cy="0"/>
          </a:xfrm>
          <a:prstGeom prst="line">
            <a:avLst/>
          </a:prstGeom>
          <a:ln w="12700">
            <a:solidFill>
              <a:srgbClr val="373D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653802C6-BAB0-4BDA-B36C-518E11C479AB}"/>
              </a:ext>
            </a:extLst>
          </p:cNvPr>
          <p:cNvGrpSpPr/>
          <p:nvPr/>
        </p:nvGrpSpPr>
        <p:grpSpPr>
          <a:xfrm>
            <a:off x="101979" y="497227"/>
            <a:ext cx="1945320" cy="1217962"/>
            <a:chOff x="106680" y="1145351"/>
            <a:chExt cx="1945320" cy="12179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27859C-94D6-4D96-9660-9D91D32B184F}"/>
                </a:ext>
              </a:extLst>
            </p:cNvPr>
            <p:cNvSpPr txBox="1"/>
            <p:nvPr/>
          </p:nvSpPr>
          <p:spPr>
            <a:xfrm>
              <a:off x="106680" y="1145351"/>
              <a:ext cx="1945320" cy="121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г. Новосибирск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29.05.1990 (31 год)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женат, детей нет</a:t>
              </a:r>
            </a:p>
            <a:p>
              <a:pPr>
                <a:lnSpc>
                  <a:spcPct val="150000"/>
                </a:lnSpc>
              </a:pPr>
              <a:r>
                <a: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+7-923-231-27-11</a:t>
              </a:r>
              <a:endParaRPr lang="ru-RU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uiqdog@gmail.com</a:t>
              </a:r>
              <a:endParaRPr lang="ru-RU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4815AB3-3CA2-46F2-AED0-01CB3667F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1713983"/>
              <a:ext cx="144000" cy="144000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57509778-A469-4C57-BE8C-710EA9524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1240211"/>
              <a:ext cx="144000" cy="144000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6C0F082E-6146-43FF-ADA1-84F05E7BD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2161872"/>
              <a:ext cx="144000" cy="144000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AA974554-FA8F-4243-B985-46627DF75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1468797"/>
              <a:ext cx="144000" cy="144000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CFBB89-DB43-41B9-86EB-DAEE4C125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1921742"/>
              <a:ext cx="144000" cy="144000"/>
            </a:xfrm>
            <a:prstGeom prst="rect">
              <a:avLst/>
            </a:prstGeom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A1A2829-7BA9-41E7-9A15-E15E237F19E6}"/>
              </a:ext>
            </a:extLst>
          </p:cNvPr>
          <p:cNvGrpSpPr/>
          <p:nvPr/>
        </p:nvGrpSpPr>
        <p:grpSpPr>
          <a:xfrm>
            <a:off x="2158680" y="10028474"/>
            <a:ext cx="4519320" cy="407523"/>
            <a:chOff x="2158680" y="5312456"/>
            <a:chExt cx="4519320" cy="407523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33231A5-2215-42D0-AD84-DBF0A02242C1}"/>
                </a:ext>
              </a:extLst>
            </p:cNvPr>
            <p:cNvSpPr txBox="1"/>
            <p:nvPr/>
          </p:nvSpPr>
          <p:spPr>
            <a:xfrm>
              <a:off x="2158680" y="5312456"/>
              <a:ext cx="75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2013 -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63A5D6B-09ED-41DD-B0DD-B33426547B41}"/>
                </a:ext>
              </a:extLst>
            </p:cNvPr>
            <p:cNvSpPr txBox="1"/>
            <p:nvPr/>
          </p:nvSpPr>
          <p:spPr>
            <a:xfrm>
              <a:off x="2916000" y="5319869"/>
              <a:ext cx="3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Российский экономический университет </a:t>
              </a:r>
              <a:r>
                <a:rPr lang="ru-RU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им.Плеханова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Высшее юридическое, бакалавриат</a:t>
              </a:r>
            </a:p>
          </p:txBody>
        </p:sp>
      </p:grpSp>
      <p:grpSp>
        <p:nvGrpSpPr>
          <p:cNvPr id="195" name="Группа 194">
            <a:extLst>
              <a:ext uri="{FF2B5EF4-FFF2-40B4-BE49-F238E27FC236}">
                <a16:creationId xmlns:a16="http://schemas.microsoft.com/office/drawing/2014/main" id="{555445F7-4CCF-4AEC-B6B0-216BC65232C1}"/>
              </a:ext>
            </a:extLst>
          </p:cNvPr>
          <p:cNvGrpSpPr/>
          <p:nvPr/>
        </p:nvGrpSpPr>
        <p:grpSpPr>
          <a:xfrm>
            <a:off x="2176356" y="10362543"/>
            <a:ext cx="4571170" cy="335156"/>
            <a:chOff x="2158680" y="3022600"/>
            <a:chExt cx="4571170" cy="335156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DC79240-013D-4495-8E34-C5A4ECC0810D}"/>
                </a:ext>
              </a:extLst>
            </p:cNvPr>
            <p:cNvSpPr txBox="1"/>
            <p:nvPr/>
          </p:nvSpPr>
          <p:spPr>
            <a:xfrm>
              <a:off x="2158680" y="3022600"/>
              <a:ext cx="4553494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Дополнительное образование</a:t>
              </a:r>
            </a:p>
          </p:txBody>
        </p:sp>
        <p:cxnSp>
          <p:nvCxnSpPr>
            <p:cNvPr id="197" name="Прямая соединительная линия 196">
              <a:extLst>
                <a:ext uri="{FF2B5EF4-FFF2-40B4-BE49-F238E27FC236}">
                  <a16:creationId xmlns:a16="http://schemas.microsoft.com/office/drawing/2014/main" id="{BDF8FDAB-4258-4469-A7F0-31C420252C68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098800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48A03E4-0ADF-45C0-8FAB-C680264C17F5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CD7C812-E0BE-42BA-AFF3-8529D98244CC}"/>
              </a:ext>
            </a:extLst>
          </p:cNvPr>
          <p:cNvGrpSpPr/>
          <p:nvPr/>
        </p:nvGrpSpPr>
        <p:grpSpPr>
          <a:xfrm>
            <a:off x="2176356" y="10727425"/>
            <a:ext cx="4500740" cy="298488"/>
            <a:chOff x="2178737" y="5823690"/>
            <a:chExt cx="4500740" cy="414154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B9077F9-98D1-4ED9-91F4-CBE1766BD426}"/>
                </a:ext>
              </a:extLst>
            </p:cNvPr>
            <p:cNvSpPr txBox="1"/>
            <p:nvPr/>
          </p:nvSpPr>
          <p:spPr>
            <a:xfrm>
              <a:off x="2178737" y="5823690"/>
              <a:ext cx="75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2021-11 -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22-11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82C67AC-8D38-43EB-8A9C-A0807A4BC494}"/>
                </a:ext>
              </a:extLst>
            </p:cNvPr>
            <p:cNvSpPr txBox="1"/>
            <p:nvPr/>
          </p:nvSpPr>
          <p:spPr>
            <a:xfrm>
              <a:off x="2916000" y="5830040"/>
              <a:ext cx="3763477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Высшая школа бизнеса НГУЭУ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MBA: 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Стратегический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Менеджмент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3F50102-433B-4B53-A67E-B54319EFFF8B}"/>
              </a:ext>
            </a:extLst>
          </p:cNvPr>
          <p:cNvGrpSpPr/>
          <p:nvPr/>
        </p:nvGrpSpPr>
        <p:grpSpPr>
          <a:xfrm>
            <a:off x="2158680" y="11104991"/>
            <a:ext cx="4519320" cy="299389"/>
            <a:chOff x="2158680" y="6396495"/>
            <a:chExt cx="4519320" cy="409035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CFC41381-D588-4E33-A741-E6442CDA705C}"/>
                </a:ext>
              </a:extLst>
            </p:cNvPr>
            <p:cNvSpPr txBox="1"/>
            <p:nvPr/>
          </p:nvSpPr>
          <p:spPr>
            <a:xfrm>
              <a:off x="2916000" y="6396495"/>
              <a:ext cx="3762000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Karpov.Courses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Аналитик данных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DA606CB-D4D9-4F45-9A9B-296636C1324A}"/>
                </a:ext>
              </a:extLst>
            </p:cNvPr>
            <p:cNvSpPr txBox="1"/>
            <p:nvPr/>
          </p:nvSpPr>
          <p:spPr>
            <a:xfrm>
              <a:off x="2158680" y="6405420"/>
              <a:ext cx="75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2021-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22-02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F214925-0289-44DC-AC59-D505E29A2246}"/>
              </a:ext>
            </a:extLst>
          </p:cNvPr>
          <p:cNvGrpSpPr/>
          <p:nvPr/>
        </p:nvGrpSpPr>
        <p:grpSpPr>
          <a:xfrm>
            <a:off x="2178000" y="12192613"/>
            <a:ext cx="4498680" cy="334656"/>
            <a:chOff x="2178000" y="6996911"/>
            <a:chExt cx="4498680" cy="407804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C83FD64-42D9-484A-868C-ECC0D922C034}"/>
                </a:ext>
              </a:extLst>
            </p:cNvPr>
            <p:cNvSpPr txBox="1"/>
            <p:nvPr/>
          </p:nvSpPr>
          <p:spPr>
            <a:xfrm>
              <a:off x="2914680" y="6996911"/>
              <a:ext cx="3762000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IT-</a:t>
              </a:r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Академия Алексея Сухорукова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Java Junior Developer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9FA2A8E-4971-44AA-8433-12BB2CAD5363}"/>
                </a:ext>
              </a:extLst>
            </p:cNvPr>
            <p:cNvSpPr txBox="1"/>
            <p:nvPr/>
          </p:nvSpPr>
          <p:spPr>
            <a:xfrm>
              <a:off x="2178000" y="7045155"/>
              <a:ext cx="1023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4" name="Группа 193">
            <a:extLst>
              <a:ext uri="{FF2B5EF4-FFF2-40B4-BE49-F238E27FC236}">
                <a16:creationId xmlns:a16="http://schemas.microsoft.com/office/drawing/2014/main" id="{C045BB56-C253-47A5-A2B4-7451F016012B}"/>
              </a:ext>
            </a:extLst>
          </p:cNvPr>
          <p:cNvGrpSpPr/>
          <p:nvPr/>
        </p:nvGrpSpPr>
        <p:grpSpPr>
          <a:xfrm>
            <a:off x="2178000" y="11460106"/>
            <a:ext cx="4498680" cy="310148"/>
            <a:chOff x="2178000" y="7010470"/>
            <a:chExt cx="4498680" cy="407804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BF5AEC7-1D5D-4F0B-A456-485FE65660EE}"/>
                </a:ext>
              </a:extLst>
            </p:cNvPr>
            <p:cNvSpPr txBox="1"/>
            <p:nvPr/>
          </p:nvSpPr>
          <p:spPr>
            <a:xfrm>
              <a:off x="2914680" y="7010470"/>
              <a:ext cx="3762000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Modulbank - ModulUP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Внутренний курс по прокачке лидерских компетенций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356777A-CD9C-4B8A-84CA-DE8559AB76D4}"/>
                </a:ext>
              </a:extLst>
            </p:cNvPr>
            <p:cNvSpPr txBox="1"/>
            <p:nvPr/>
          </p:nvSpPr>
          <p:spPr>
            <a:xfrm>
              <a:off x="2178000" y="7071825"/>
              <a:ext cx="75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AEC92DBB-1391-44F1-ACA5-6AB74DC133DB}"/>
              </a:ext>
            </a:extLst>
          </p:cNvPr>
          <p:cNvSpPr txBox="1"/>
          <p:nvPr/>
        </p:nvSpPr>
        <p:spPr>
          <a:xfrm>
            <a:off x="2189699" y="927408"/>
            <a:ext cx="4553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Работая в компании с годовым объемом продаж в 10 миллионов долларов, за два года прошел путь от продавца до руководителя отдела продаж, а затем стал финансовым аналитиком.</a:t>
            </a:r>
          </a:p>
        </p:txBody>
      </p:sp>
      <p:grpSp>
        <p:nvGrpSpPr>
          <p:cNvPr id="212" name="Группа 211">
            <a:extLst>
              <a:ext uri="{FF2B5EF4-FFF2-40B4-BE49-F238E27FC236}">
                <a16:creationId xmlns:a16="http://schemas.microsoft.com/office/drawing/2014/main" id="{C8A1F50F-88A4-46CE-959E-E48FA68337FC}"/>
              </a:ext>
            </a:extLst>
          </p:cNvPr>
          <p:cNvGrpSpPr/>
          <p:nvPr/>
        </p:nvGrpSpPr>
        <p:grpSpPr>
          <a:xfrm>
            <a:off x="2158680" y="4672432"/>
            <a:ext cx="4517096" cy="2122308"/>
            <a:chOff x="2158680" y="5104975"/>
            <a:chExt cx="4517096" cy="2411876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FA20268-8BC7-4688-85B8-983AB4ADD4D7}"/>
                </a:ext>
              </a:extLst>
            </p:cNvPr>
            <p:cNvSpPr txBox="1"/>
            <p:nvPr/>
          </p:nvSpPr>
          <p:spPr>
            <a:xfrm>
              <a:off x="2158680" y="5145026"/>
              <a:ext cx="756000" cy="5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2020-11 -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2022-04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(17 мес.)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33D17EF-B18D-4B77-B4B6-8DDF4B0F700C}"/>
                </a:ext>
              </a:extLst>
            </p:cNvPr>
            <p:cNvSpPr txBox="1"/>
            <p:nvPr/>
          </p:nvSpPr>
          <p:spPr>
            <a:xfrm>
              <a:off x="2914680" y="5104975"/>
              <a:ext cx="3761096" cy="241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Руководитель направления партнерских продаж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выстроил процессы и построил сквозную аналитику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собрал и обучил команду сейлзов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выстроил коммуникации с другими командами банка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провел ряд других мероприятий, которые спровоцировали рост продаж «год к году» на +120%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увеличил средний чек сделки на +15%, что позволило показать рост выручки «год к году» +150%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ТЗ для разработки витрин на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____________________________________________________________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находясь на должности руководителя направления партнерских продаж многократно помогал коллегам из смежных подразделений автоматизировать отчетность на базе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придумал и внедрил новую мотивацию как для своего подразделения, так и для отдела продаж в целом, что позволило увеличить средние чеки и прирасти по выручке, а также оптимизировать косты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0" name="Группа 159">
            <a:extLst>
              <a:ext uri="{FF2B5EF4-FFF2-40B4-BE49-F238E27FC236}">
                <a16:creationId xmlns:a16="http://schemas.microsoft.com/office/drawing/2014/main" id="{F9DE3F38-799A-4343-884F-4B1C960D3355}"/>
              </a:ext>
            </a:extLst>
          </p:cNvPr>
          <p:cNvGrpSpPr/>
          <p:nvPr/>
        </p:nvGrpSpPr>
        <p:grpSpPr>
          <a:xfrm>
            <a:off x="2158680" y="6692871"/>
            <a:ext cx="4519320" cy="1969770"/>
            <a:chOff x="2158680" y="5168607"/>
            <a:chExt cx="4519320" cy="1969770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0E95634-A04F-42ED-90DD-E42BD6C0D817}"/>
                </a:ext>
              </a:extLst>
            </p:cNvPr>
            <p:cNvSpPr txBox="1"/>
            <p:nvPr/>
          </p:nvSpPr>
          <p:spPr>
            <a:xfrm>
              <a:off x="2158680" y="5175569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2019-10 -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2020-10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(12 мес.)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A77D21A-0DAB-48DA-8AF5-C376A82D6CB4}"/>
                </a:ext>
              </a:extLst>
            </p:cNvPr>
            <p:cNvSpPr txBox="1"/>
            <p:nvPr/>
          </p:nvSpPr>
          <p:spPr>
            <a:xfrm>
              <a:off x="2916000" y="5168607"/>
              <a:ext cx="3762000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Руководитель группы продаж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среди трех команд продаж наша занимала 1 место с 2019-10 до 2020-05 (7 мес.), пока в мае 2020 не произошло сокращение штата, в результате которого «на бою» осталась только наша команда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путем обратных связей вывел в рейтинг топ-3 трех сейлзов, кто до этого ни разу в него не попадал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 базе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excel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сформировал платформу для оценки качества, которая позволила повлиять на улучшение разговоров и рост продаж. Конверсия увеличилась с 30% до 35%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перевел весь отдел продаж на сквозную аналитику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, полностью отказались от ручных канальностей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GoogleSheets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внедрил систему «калькуляторов», которая позволила каждому сейлзу просчитывать свою ЗП и вовремя влиять на результат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оптимизировал свою отчетность и отчетность руководителя, что позволило высвободить 15 часов управленческого времени в неделю</a:t>
              </a:r>
            </a:p>
          </p:txBody>
        </p:sp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E1907EED-25BB-4B2B-AFC1-96B6FF249420}"/>
              </a:ext>
            </a:extLst>
          </p:cNvPr>
          <p:cNvGrpSpPr/>
          <p:nvPr/>
        </p:nvGrpSpPr>
        <p:grpSpPr>
          <a:xfrm>
            <a:off x="2158680" y="8579358"/>
            <a:ext cx="4519320" cy="534039"/>
            <a:chOff x="2158680" y="5186170"/>
            <a:chExt cx="4519320" cy="534039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955C592-54C6-47A4-97B9-ED40445B5F76}"/>
                </a:ext>
              </a:extLst>
            </p:cNvPr>
            <p:cNvSpPr txBox="1"/>
            <p:nvPr/>
          </p:nvSpPr>
          <p:spPr>
            <a:xfrm>
              <a:off x="2158680" y="5196989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2019-02 -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2019-10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(8 мес.)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6F0F6AC-5D75-403B-B9C3-5F0D1FE19DC2}"/>
                </a:ext>
              </a:extLst>
            </p:cNvPr>
            <p:cNvSpPr txBox="1"/>
            <p:nvPr/>
          </p:nvSpPr>
          <p:spPr>
            <a:xfrm>
              <a:off x="2916000" y="5186170"/>
              <a:ext cx="376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Менеджер по продажам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 старта и на протяжении 9 месяцев не покидал ежемесячный рейтинг топ-3 по продажам среди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15 других сейлзов</a:t>
              </a:r>
            </a:p>
          </p:txBody>
        </p:sp>
      </p:grpSp>
      <p:grpSp>
        <p:nvGrpSpPr>
          <p:cNvPr id="215" name="Группа 214">
            <a:extLst>
              <a:ext uri="{FF2B5EF4-FFF2-40B4-BE49-F238E27FC236}">
                <a16:creationId xmlns:a16="http://schemas.microsoft.com/office/drawing/2014/main" id="{9ABC3CBD-F1FA-4B97-8C21-F7DA96434C6A}"/>
              </a:ext>
            </a:extLst>
          </p:cNvPr>
          <p:cNvGrpSpPr/>
          <p:nvPr/>
        </p:nvGrpSpPr>
        <p:grpSpPr>
          <a:xfrm>
            <a:off x="2177096" y="11836746"/>
            <a:ext cx="4498680" cy="310147"/>
            <a:chOff x="2178000" y="6993486"/>
            <a:chExt cx="4498680" cy="407804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48AD57B-68B7-492B-83CB-EDAB187AD55B}"/>
                </a:ext>
              </a:extLst>
            </p:cNvPr>
            <p:cNvSpPr txBox="1"/>
            <p:nvPr/>
          </p:nvSpPr>
          <p:spPr>
            <a:xfrm>
              <a:off x="2914680" y="6993486"/>
              <a:ext cx="3762000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Академия Мегафона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Внутренний курс по прокачке лидерских компетенций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82A3E3F-9655-436E-8B11-D314E79A82C8}"/>
                </a:ext>
              </a:extLst>
            </p:cNvPr>
            <p:cNvSpPr txBox="1"/>
            <p:nvPr/>
          </p:nvSpPr>
          <p:spPr>
            <a:xfrm>
              <a:off x="2178000" y="7056585"/>
              <a:ext cx="75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</p:grpSp>
      <p:grpSp>
        <p:nvGrpSpPr>
          <p:cNvPr id="227" name="Группа 226">
            <a:extLst>
              <a:ext uri="{FF2B5EF4-FFF2-40B4-BE49-F238E27FC236}">
                <a16:creationId xmlns:a16="http://schemas.microsoft.com/office/drawing/2014/main" id="{3A51A142-45E8-4FE7-B194-A335E417CB46}"/>
              </a:ext>
            </a:extLst>
          </p:cNvPr>
          <p:cNvGrpSpPr/>
          <p:nvPr/>
        </p:nvGrpSpPr>
        <p:grpSpPr>
          <a:xfrm>
            <a:off x="2158680" y="9065231"/>
            <a:ext cx="4517096" cy="677108"/>
            <a:chOff x="2158680" y="5128949"/>
            <a:chExt cx="4517096" cy="67710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D4ACFF2-A102-4DEE-BA91-C43D58F97D1B}"/>
                </a:ext>
              </a:extLst>
            </p:cNvPr>
            <p:cNvSpPr txBox="1"/>
            <p:nvPr/>
          </p:nvSpPr>
          <p:spPr>
            <a:xfrm>
              <a:off x="2158680" y="5145971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2017-08 -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2019-02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(18 мес.)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A1FC0F7-D8EB-4A56-B3DF-CEF353DE94F6}"/>
                </a:ext>
              </a:extLst>
            </p:cNvPr>
            <p:cNvSpPr txBox="1"/>
            <p:nvPr/>
          </p:nvSpPr>
          <p:spPr>
            <a:xfrm>
              <a:off x="2914680" y="5128949"/>
              <a:ext cx="376109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Мегафон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Специалист по продажам в федеральном телемаркетинге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 старта и на протяжении 1.5 лет не покидал ежеквартальный рейтинг топ-10 по продажам среди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600 других сейлзов</a:t>
              </a:r>
            </a:p>
          </p:txBody>
        </p:sp>
      </p:grpSp>
      <p:grpSp>
        <p:nvGrpSpPr>
          <p:cNvPr id="275" name="Группа 274">
            <a:extLst>
              <a:ext uri="{FF2B5EF4-FFF2-40B4-BE49-F238E27FC236}">
                <a16:creationId xmlns:a16="http://schemas.microsoft.com/office/drawing/2014/main" id="{D600A530-548A-4DC8-B285-7F60538BC042}"/>
              </a:ext>
            </a:extLst>
          </p:cNvPr>
          <p:cNvGrpSpPr/>
          <p:nvPr/>
        </p:nvGrpSpPr>
        <p:grpSpPr>
          <a:xfrm>
            <a:off x="-905" y="5292403"/>
            <a:ext cx="2124000" cy="468949"/>
            <a:chOff x="16925" y="2964754"/>
            <a:chExt cx="2124000" cy="468949"/>
          </a:xfrm>
        </p:grpSpPr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E1B4561-A1E7-47E3-AE3D-9C661ADE5F9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A/B </a:t>
              </a:r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тесты, статистика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7" name="Группа 276">
              <a:extLst>
                <a:ext uri="{FF2B5EF4-FFF2-40B4-BE49-F238E27FC236}">
                  <a16:creationId xmlns:a16="http://schemas.microsoft.com/office/drawing/2014/main" id="{C80E2F4C-491F-495B-A8E6-FAC8EFA71513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278" name="Группа 277">
                <a:extLst>
                  <a:ext uri="{FF2B5EF4-FFF2-40B4-BE49-F238E27FC236}">
                    <a16:creationId xmlns:a16="http://schemas.microsoft.com/office/drawing/2014/main" id="{5A141456-0024-4B85-B68D-F4CE090155DC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280" name="Прямоугольник 279">
                  <a:extLst>
                    <a:ext uri="{FF2B5EF4-FFF2-40B4-BE49-F238E27FC236}">
                      <a16:creationId xmlns:a16="http://schemas.microsoft.com/office/drawing/2014/main" id="{D704BF13-8818-4D6D-9D2D-FD7EE75624A4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81" name="Прямоугольник 280">
                  <a:extLst>
                    <a:ext uri="{FF2B5EF4-FFF2-40B4-BE49-F238E27FC236}">
                      <a16:creationId xmlns:a16="http://schemas.microsoft.com/office/drawing/2014/main" id="{29D4B431-8DBC-4C8B-AB79-97BB91A016CB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863707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18D41910-3D65-439C-9929-D8EF21D9622C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E2DD8FA-EFA6-6BD5-119C-A6A69766EB4D}"/>
              </a:ext>
            </a:extLst>
          </p:cNvPr>
          <p:cNvGrpSpPr/>
          <p:nvPr/>
        </p:nvGrpSpPr>
        <p:grpSpPr>
          <a:xfrm>
            <a:off x="2158680" y="1738273"/>
            <a:ext cx="4517096" cy="3016210"/>
            <a:chOff x="2158680" y="5104975"/>
            <a:chExt cx="4517096" cy="32828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23A438-251E-786D-60D4-BBBFE4C7E46D}"/>
                </a:ext>
              </a:extLst>
            </p:cNvPr>
            <p:cNvSpPr txBox="1"/>
            <p:nvPr/>
          </p:nvSpPr>
          <p:spPr>
            <a:xfrm>
              <a:off x="2158680" y="5145026"/>
              <a:ext cx="756000" cy="267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 2022-04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D5FADE-3B43-46B4-A8ED-8C0AD1B2F1F7}"/>
                </a:ext>
              </a:extLst>
            </p:cNvPr>
            <p:cNvSpPr txBox="1"/>
            <p:nvPr/>
          </p:nvSpPr>
          <p:spPr>
            <a:xfrm>
              <a:off x="2914680" y="5104975"/>
              <a:ext cx="3761096" cy="3282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Модульбанк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Финансовый аналитик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множества финансовых моделей, необходимых для принятия решения о запуске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MVP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различных продуктов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-скриптов для построения результирующих таблиц и их последующего анализа и визуализации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финансовой отчетности: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PL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, а также их автоматизация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разработка множества отчетов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для смежных подразделений: Продажи, Маркетинг, Техподдержка, Коллекшн, Логистика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telegram-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бота на языке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для информирования о появлении багов в данных на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постоянный анализ финансовых результатов помесячно\поквартально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финансовых прогнозов, выделение ключевых поинтов и их проработка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оптимизация расходов, анализ действующих акций, отмена низкоэффективных предложений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разработка и анализ ключевых бизнес-метрик LT, LTV, ARPAU, ChurnRate и т.д.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реализация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автоматического прогнозирования сбора тарифов с базы с точностью 95%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администрирование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BI-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отчетности компании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согласование задач, требующих внимания отдела Финансов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532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402</TotalTime>
  <Words>743</Words>
  <Application>Microsoft Office PowerPoint</Application>
  <PresentationFormat>Произвольный</PresentationFormat>
  <Paragraphs>116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Кустов Антон Евгеньевич</dc:creator>
  <cp:lastModifiedBy>Кустов Антон Евгеньевич</cp:lastModifiedBy>
  <cp:revision>150</cp:revision>
  <dcterms:created xsi:type="dcterms:W3CDTF">2022-03-27T07:29:54Z</dcterms:created>
  <dcterms:modified xsi:type="dcterms:W3CDTF">2023-01-23T16:56:05Z</dcterms:modified>
</cp:coreProperties>
</file>