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6858000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6A88E93-F0F6-164A-9209-A63C42C38B5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10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D48"/>
    <a:srgbClr val="2F528F"/>
    <a:srgbClr val="252932"/>
    <a:srgbClr val="D5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704"/>
  </p:normalViewPr>
  <p:slideViewPr>
    <p:cSldViewPr snapToGrid="0">
      <p:cViewPr>
        <p:scale>
          <a:sx n="156" d="100"/>
          <a:sy n="156" d="100"/>
        </p:scale>
        <p:origin x="2624" y="-10120"/>
      </p:cViewPr>
      <p:guideLst>
        <p:guide orient="horz" pos="510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устов Антон Евгеньевич" userId="88083a79-ab65-4f4a-a55e-b5024b8a0447" providerId="ADAL" clId="{42D0A888-A7D1-42D3-807D-870FE13844AA}"/>
    <pc:docChg chg="modSld">
      <pc:chgData name="Кустов Антон Евгеньевич" userId="88083a79-ab65-4f4a-a55e-b5024b8a0447" providerId="ADAL" clId="{42D0A888-A7D1-42D3-807D-870FE13844AA}" dt="2023-01-23T15:14:06.127" v="0"/>
      <pc:docMkLst>
        <pc:docMk/>
      </pc:docMkLst>
      <pc:sldChg chg="modSp mod">
        <pc:chgData name="Кустов Антон Евгеньевич" userId="88083a79-ab65-4f4a-a55e-b5024b8a0447" providerId="ADAL" clId="{42D0A888-A7D1-42D3-807D-870FE13844AA}" dt="2023-01-23T15:14:06.127" v="0"/>
        <pc:sldMkLst>
          <pc:docMk/>
          <pc:sldMk cId="2349532569" sldId="256"/>
        </pc:sldMkLst>
        <pc:spChg chg="mod">
          <ac:chgData name="Кустов Антон Евгеньевич" userId="88083a79-ab65-4f4a-a55e-b5024b8a0447" providerId="ADAL" clId="{42D0A888-A7D1-42D3-807D-870FE13844AA}" dt="2023-01-23T15:14:06.127" v="0"/>
          <ac:spMkLst>
            <pc:docMk/>
            <pc:sldMk cId="2349532569" sldId="256"/>
            <ac:spMk id="216" creationId="{548AD57B-68B7-492B-83CB-EDAB187AD5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8EF07-339A-A84B-A1ED-916ABAEC66C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776538" y="1143000"/>
            <a:ext cx="1304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EC35C-DCBA-1F4F-9797-A38D56A9D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776538" y="1143000"/>
            <a:ext cx="130492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EC35C-DCBA-1F4F-9797-A38D56A9D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91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651323"/>
            <a:ext cx="5829300" cy="564015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8508981"/>
            <a:ext cx="5143500" cy="391135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68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09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862524"/>
            <a:ext cx="1478756" cy="1372912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862524"/>
            <a:ext cx="4350544" cy="1372912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3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9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4038864"/>
            <a:ext cx="5915025" cy="673893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0841548"/>
            <a:ext cx="5915025" cy="354384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93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312617"/>
            <a:ext cx="2914650" cy="102790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312617"/>
            <a:ext cx="2914650" cy="102790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62527"/>
            <a:ext cx="5915025" cy="313133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971359"/>
            <a:ext cx="2901255" cy="19463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917660"/>
            <a:ext cx="2901255" cy="87039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971359"/>
            <a:ext cx="2915543" cy="19463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917660"/>
            <a:ext cx="2915543" cy="87039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4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76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4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80029"/>
            <a:ext cx="2211884" cy="37801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332567"/>
            <a:ext cx="3471863" cy="115128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860131"/>
            <a:ext cx="2211884" cy="900399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4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80029"/>
            <a:ext cx="2211884" cy="37801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332567"/>
            <a:ext cx="3471863" cy="1151281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860131"/>
            <a:ext cx="2211884" cy="900399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76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862527"/>
            <a:ext cx="5915025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312617"/>
            <a:ext cx="5915025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5015410"/>
            <a:ext cx="154305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906A-7188-49EF-A828-E3105A168AF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5015410"/>
            <a:ext cx="2314575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5015410"/>
            <a:ext cx="154305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62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BF3F3B7-27EF-C7E5-F8BD-5FBD421C33C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3" y="-81472"/>
            <a:ext cx="2178000" cy="16357084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F801B12-D2AE-43A6-86D4-802ECED020E1}"/>
              </a:ext>
            </a:extLst>
          </p:cNvPr>
          <p:cNvGrpSpPr/>
          <p:nvPr/>
        </p:nvGrpSpPr>
        <p:grpSpPr>
          <a:xfrm>
            <a:off x="0" y="2076143"/>
            <a:ext cx="2053320" cy="337465"/>
            <a:chOff x="146929" y="1005363"/>
            <a:chExt cx="2053320" cy="284693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D53574C0-F5B9-411E-824F-702DA675A328}"/>
                </a:ext>
              </a:extLst>
            </p:cNvPr>
            <p:cNvSpPr/>
            <p:nvPr/>
          </p:nvSpPr>
          <p:spPr>
            <a:xfrm>
              <a:off x="146929" y="10053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3B7458-8D1E-4174-B07C-9D16E3384CA0}"/>
                </a:ext>
              </a:extLst>
            </p:cNvPr>
            <p:cNvSpPr txBox="1"/>
            <p:nvPr/>
          </p:nvSpPr>
          <p:spPr>
            <a:xfrm>
              <a:off x="254929" y="1035099"/>
              <a:ext cx="1945320" cy="233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 skills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1B536A75-B0CF-4190-8B2B-A13D222A3EA3}"/>
              </a:ext>
            </a:extLst>
          </p:cNvPr>
          <p:cNvGrpSpPr/>
          <p:nvPr/>
        </p:nvGrpSpPr>
        <p:grpSpPr>
          <a:xfrm>
            <a:off x="2158681" y="13020061"/>
            <a:ext cx="4571170" cy="335156"/>
            <a:chOff x="2158680" y="3022600"/>
            <a:chExt cx="4571170" cy="33515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89EBAF-EE96-4600-B7A2-50E74E788E5B}"/>
                </a:ext>
              </a:extLst>
            </p:cNvPr>
            <p:cNvSpPr txBox="1"/>
            <p:nvPr/>
          </p:nvSpPr>
          <p:spPr>
            <a:xfrm>
              <a:off x="2158680" y="3022600"/>
              <a:ext cx="1945320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Образование</a:t>
              </a:r>
            </a:p>
          </p:txBody>
        </p:sp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6CDEFCA8-B4E2-404E-AAF1-7E57CB4417D7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098800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383A5769-3A30-4F38-B1FF-58D8994FC9A5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B054670-FC39-4D67-9611-FDC850C9C487}"/>
              </a:ext>
            </a:extLst>
          </p:cNvPr>
          <p:cNvGrpSpPr/>
          <p:nvPr/>
        </p:nvGrpSpPr>
        <p:grpSpPr>
          <a:xfrm>
            <a:off x="2209346" y="1852566"/>
            <a:ext cx="4571170" cy="335156"/>
            <a:chOff x="2158680" y="3022600"/>
            <a:chExt cx="4571170" cy="3351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82912-1C14-496B-967E-FD2AA2465F67}"/>
                </a:ext>
              </a:extLst>
            </p:cNvPr>
            <p:cNvSpPr txBox="1"/>
            <p:nvPr/>
          </p:nvSpPr>
          <p:spPr>
            <a:xfrm>
              <a:off x="2158680" y="3022600"/>
              <a:ext cx="4146870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Опыт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015AECF8-5854-450E-8DC8-554EDBF81BA9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103384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8F891BE8-57D6-4275-A6F8-01E4B62FD3FD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05AAEF-EFE8-4138-B98A-4619B2A7A236}"/>
              </a:ext>
            </a:extLst>
          </p:cNvPr>
          <p:cNvGrpSpPr/>
          <p:nvPr/>
        </p:nvGrpSpPr>
        <p:grpSpPr>
          <a:xfrm>
            <a:off x="-58591" y="5971836"/>
            <a:ext cx="2124000" cy="640386"/>
            <a:chOff x="16925" y="2964754"/>
            <a:chExt cx="2124000" cy="39948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55283D-20FE-4618-8395-C00BF8C88FAB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 Excel, GoogleSheets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D9256CCE-57BE-4BEB-84BB-FEAC4CAF9D5E}"/>
                </a:ext>
              </a:extLst>
            </p:cNvPr>
            <p:cNvGrpSpPr/>
            <p:nvPr/>
          </p:nvGrpSpPr>
          <p:grpSpPr>
            <a:xfrm>
              <a:off x="16925" y="3190176"/>
              <a:ext cx="2124000" cy="174058"/>
              <a:chOff x="0" y="6395384"/>
              <a:chExt cx="2052000" cy="174058"/>
            </a:xfrm>
          </p:grpSpPr>
          <p:grpSp>
            <p:nvGrpSpPr>
              <p:cNvPr id="100" name="Группа 99">
                <a:extLst>
                  <a:ext uri="{FF2B5EF4-FFF2-40B4-BE49-F238E27FC236}">
                    <a16:creationId xmlns:a16="http://schemas.microsoft.com/office/drawing/2014/main" id="{1ABA51A0-D76D-4CA7-89DF-994CCD4EBEBF}"/>
                  </a:ext>
                </a:extLst>
              </p:cNvPr>
              <p:cNvGrpSpPr/>
              <p:nvPr/>
            </p:nvGrpSpPr>
            <p:grpSpPr>
              <a:xfrm>
                <a:off x="173366" y="6395384"/>
                <a:ext cx="1634646" cy="44916"/>
                <a:chOff x="100182" y="3017264"/>
                <a:chExt cx="1764968" cy="60767"/>
              </a:xfrm>
            </p:grpSpPr>
            <p:sp>
              <p:nvSpPr>
                <p:cNvPr id="101" name="Прямоугольник 100">
                  <a:extLst>
                    <a:ext uri="{FF2B5EF4-FFF2-40B4-BE49-F238E27FC236}">
                      <a16:creationId xmlns:a16="http://schemas.microsoft.com/office/drawing/2014/main" id="{8CF872E5-0930-4B00-9B01-042D0E6E431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5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2" name="Прямоугольник 101">
                  <a:extLst>
                    <a:ext uri="{FF2B5EF4-FFF2-40B4-BE49-F238E27FC236}">
                      <a16:creationId xmlns:a16="http://schemas.microsoft.com/office/drawing/2014/main" id="{5D8E55D2-7826-42A1-A1DE-417278A51AD3}"/>
                    </a:ext>
                  </a:extLst>
                </p:cNvPr>
                <p:cNvSpPr/>
                <p:nvPr/>
              </p:nvSpPr>
              <p:spPr>
                <a:xfrm>
                  <a:off x="100182" y="3017264"/>
                  <a:ext cx="1351889" cy="607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835BCB8-F739-4194-9C6E-99261F042785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CC722B9D-A49F-41EE-A01D-F09586B7F8AD}"/>
              </a:ext>
            </a:extLst>
          </p:cNvPr>
          <p:cNvGrpSpPr/>
          <p:nvPr/>
        </p:nvGrpSpPr>
        <p:grpSpPr>
          <a:xfrm>
            <a:off x="-58591" y="7623221"/>
            <a:ext cx="2124000" cy="640386"/>
            <a:chOff x="16925" y="2964754"/>
            <a:chExt cx="2124000" cy="399480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2323EF-8D34-4C9A-B408-8FC129AD7178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PowerBI, DAX, PowerQuery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3" name="Группа 112">
              <a:extLst>
                <a:ext uri="{FF2B5EF4-FFF2-40B4-BE49-F238E27FC236}">
                  <a16:creationId xmlns:a16="http://schemas.microsoft.com/office/drawing/2014/main" id="{61F5A481-685F-438D-8ED1-1A359658179F}"/>
                </a:ext>
              </a:extLst>
            </p:cNvPr>
            <p:cNvGrpSpPr/>
            <p:nvPr/>
          </p:nvGrpSpPr>
          <p:grpSpPr>
            <a:xfrm>
              <a:off x="16925" y="3190164"/>
              <a:ext cx="2124000" cy="174070"/>
              <a:chOff x="0" y="6395372"/>
              <a:chExt cx="2052000" cy="174070"/>
            </a:xfrm>
          </p:grpSpPr>
          <p:grpSp>
            <p:nvGrpSpPr>
              <p:cNvPr id="114" name="Группа 113">
                <a:extLst>
                  <a:ext uri="{FF2B5EF4-FFF2-40B4-BE49-F238E27FC236}">
                    <a16:creationId xmlns:a16="http://schemas.microsoft.com/office/drawing/2014/main" id="{92B6C9DE-8115-4F00-AA9D-52C4DFCD2A58}"/>
                  </a:ext>
                </a:extLst>
              </p:cNvPr>
              <p:cNvGrpSpPr/>
              <p:nvPr/>
            </p:nvGrpSpPr>
            <p:grpSpPr>
              <a:xfrm>
                <a:off x="173366" y="6395372"/>
                <a:ext cx="1634646" cy="44915"/>
                <a:chOff x="100182" y="3017265"/>
                <a:chExt cx="1764968" cy="60766"/>
              </a:xfrm>
            </p:grpSpPr>
            <p:sp>
              <p:nvSpPr>
                <p:cNvPr id="116" name="Прямоугольник 115">
                  <a:extLst>
                    <a:ext uri="{FF2B5EF4-FFF2-40B4-BE49-F238E27FC236}">
                      <a16:creationId xmlns:a16="http://schemas.microsoft.com/office/drawing/2014/main" id="{EABC82FD-12F7-47CC-985C-C015E129A720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5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7" name="Прямоугольник 116">
                  <a:extLst>
                    <a:ext uri="{FF2B5EF4-FFF2-40B4-BE49-F238E27FC236}">
                      <a16:creationId xmlns:a16="http://schemas.microsoft.com/office/drawing/2014/main" id="{0EAF98E5-DC01-4DA2-B655-03B6C2C44ADF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01679" cy="607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AE3785-BB50-4686-B6A5-1AF5CCA4B7C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3C4CAD8D-0BE4-44CD-0B2D-3DAB6D9F4F47}"/>
              </a:ext>
            </a:extLst>
          </p:cNvPr>
          <p:cNvGrpSpPr/>
          <p:nvPr/>
        </p:nvGrpSpPr>
        <p:grpSpPr>
          <a:xfrm>
            <a:off x="-58591" y="8165712"/>
            <a:ext cx="2124000" cy="592486"/>
            <a:chOff x="0" y="3049893"/>
            <a:chExt cx="2124000" cy="41300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299AD7E-2E83-40A9-AD47-782D732C6329}"/>
                </a:ext>
              </a:extLst>
            </p:cNvPr>
            <p:cNvSpPr txBox="1"/>
            <p:nvPr/>
          </p:nvSpPr>
          <p:spPr>
            <a:xfrm>
              <a:off x="107450" y="3049893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Tableau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0" name="Группа 119">
              <a:extLst>
                <a:ext uri="{FF2B5EF4-FFF2-40B4-BE49-F238E27FC236}">
                  <a16:creationId xmlns:a16="http://schemas.microsoft.com/office/drawing/2014/main" id="{3EB98896-2DCC-4518-87FE-2D3797A78955}"/>
                </a:ext>
              </a:extLst>
            </p:cNvPr>
            <p:cNvGrpSpPr/>
            <p:nvPr/>
          </p:nvGrpSpPr>
          <p:grpSpPr>
            <a:xfrm>
              <a:off x="0" y="3275323"/>
              <a:ext cx="2124000" cy="187579"/>
              <a:chOff x="0" y="6395392"/>
              <a:chExt cx="2052000" cy="187579"/>
            </a:xfrm>
          </p:grpSpPr>
          <p:grpSp>
            <p:nvGrpSpPr>
              <p:cNvPr id="121" name="Группа 120">
                <a:extLst>
                  <a:ext uri="{FF2B5EF4-FFF2-40B4-BE49-F238E27FC236}">
                    <a16:creationId xmlns:a16="http://schemas.microsoft.com/office/drawing/2014/main" id="{1C5F0AAC-628E-4C87-9D37-EA0921B4CF3B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23" name="Прямоугольник 122">
                  <a:extLst>
                    <a:ext uri="{FF2B5EF4-FFF2-40B4-BE49-F238E27FC236}">
                      <a16:creationId xmlns:a16="http://schemas.microsoft.com/office/drawing/2014/main" id="{1813AEAD-E121-4098-A277-1574EDA2401E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4" name="Прямоугольник 123">
                  <a:extLst>
                    <a:ext uri="{FF2B5EF4-FFF2-40B4-BE49-F238E27FC236}">
                      <a16:creationId xmlns:a16="http://schemas.microsoft.com/office/drawing/2014/main" id="{C009F74D-3601-4E14-8968-75970DA536C2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863707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E27458F-11CA-43B3-8843-33D2BFB0986C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CB9D0A18-84C1-4AE5-AE50-7952A195ABF0}"/>
              </a:ext>
            </a:extLst>
          </p:cNvPr>
          <p:cNvGrpSpPr/>
          <p:nvPr/>
        </p:nvGrpSpPr>
        <p:grpSpPr>
          <a:xfrm>
            <a:off x="-58591" y="2432533"/>
            <a:ext cx="2124000" cy="1177481"/>
            <a:chOff x="16925" y="2964754"/>
            <a:chExt cx="2124000" cy="806492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DC5BE5-03A6-4A88-A1E6-C9FF5E9747B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611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dbt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poetry,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telebot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yaml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sqlalchemy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pandas,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numpy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airflow,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scipy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matplotlib,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plotly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seaborn,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statsmodels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7" name="Группа 126">
              <a:extLst>
                <a:ext uri="{FF2B5EF4-FFF2-40B4-BE49-F238E27FC236}">
                  <a16:creationId xmlns:a16="http://schemas.microsoft.com/office/drawing/2014/main" id="{5EB6ADFA-FD1B-4C62-A525-6D33D1CDEC21}"/>
                </a:ext>
              </a:extLst>
            </p:cNvPr>
            <p:cNvGrpSpPr/>
            <p:nvPr/>
          </p:nvGrpSpPr>
          <p:grpSpPr>
            <a:xfrm>
              <a:off x="16925" y="3583607"/>
              <a:ext cx="2124000" cy="187639"/>
              <a:chOff x="0" y="6788815"/>
              <a:chExt cx="2052000" cy="187639"/>
            </a:xfrm>
          </p:grpSpPr>
          <p:grpSp>
            <p:nvGrpSpPr>
              <p:cNvPr id="128" name="Группа 127">
                <a:extLst>
                  <a:ext uri="{FF2B5EF4-FFF2-40B4-BE49-F238E27FC236}">
                    <a16:creationId xmlns:a16="http://schemas.microsoft.com/office/drawing/2014/main" id="{93DA93BF-6142-4F4C-BC45-90C6B4B36B82}"/>
                  </a:ext>
                </a:extLst>
              </p:cNvPr>
              <p:cNvGrpSpPr/>
              <p:nvPr/>
            </p:nvGrpSpPr>
            <p:grpSpPr>
              <a:xfrm>
                <a:off x="173364" y="6788815"/>
                <a:ext cx="1634648" cy="51404"/>
                <a:chOff x="100180" y="3549761"/>
                <a:chExt cx="1764970" cy="69549"/>
              </a:xfrm>
            </p:grpSpPr>
            <p:sp>
              <p:nvSpPr>
                <p:cNvPr id="130" name="Прямоугольник 129">
                  <a:extLst>
                    <a:ext uri="{FF2B5EF4-FFF2-40B4-BE49-F238E27FC236}">
                      <a16:creationId xmlns:a16="http://schemas.microsoft.com/office/drawing/2014/main" id="{6D6FD869-761E-4DB9-9040-D1B2B036FB5A}"/>
                    </a:ext>
                  </a:extLst>
                </p:cNvPr>
                <p:cNvSpPr/>
                <p:nvPr/>
              </p:nvSpPr>
              <p:spPr>
                <a:xfrm>
                  <a:off x="100183" y="3552587"/>
                  <a:ext cx="1764967" cy="66723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1" name="Прямоугольник 130">
                  <a:extLst>
                    <a:ext uri="{FF2B5EF4-FFF2-40B4-BE49-F238E27FC236}">
                      <a16:creationId xmlns:a16="http://schemas.microsoft.com/office/drawing/2014/main" id="{91755A9F-1FA1-4632-9589-A8D2B78D571E}"/>
                    </a:ext>
                  </a:extLst>
                </p:cNvPr>
                <p:cNvSpPr/>
                <p:nvPr/>
              </p:nvSpPr>
              <p:spPr>
                <a:xfrm>
                  <a:off x="100180" y="3549761"/>
                  <a:ext cx="1314336" cy="66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6DC7FC2-1531-4821-BD4A-24C8850DBF45}"/>
                  </a:ext>
                </a:extLst>
              </p:cNvPr>
              <p:cNvSpPr txBox="1"/>
              <p:nvPr/>
            </p:nvSpPr>
            <p:spPr>
              <a:xfrm>
                <a:off x="0" y="6849971"/>
                <a:ext cx="2052000" cy="12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E9D3EFDC-ED5E-4B2D-989F-B117F07F9597}"/>
              </a:ext>
            </a:extLst>
          </p:cNvPr>
          <p:cNvGrpSpPr/>
          <p:nvPr/>
        </p:nvGrpSpPr>
        <p:grpSpPr>
          <a:xfrm>
            <a:off x="-58591" y="4316111"/>
            <a:ext cx="2124000" cy="592488"/>
            <a:chOff x="16925" y="2964754"/>
            <a:chExt cx="2124000" cy="413010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5EA2F62-329F-400B-9CEA-716D77A15F5A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ADFBB5F2-C4C7-45D9-B2FC-A36705194333}"/>
                </a:ext>
              </a:extLst>
            </p:cNvPr>
            <p:cNvGrpSpPr/>
            <p:nvPr/>
          </p:nvGrpSpPr>
          <p:grpSpPr>
            <a:xfrm>
              <a:off x="16925" y="3187247"/>
              <a:ext cx="2124000" cy="190517"/>
              <a:chOff x="0" y="6392455"/>
              <a:chExt cx="2052000" cy="190517"/>
            </a:xfrm>
          </p:grpSpPr>
          <p:grpSp>
            <p:nvGrpSpPr>
              <p:cNvPr id="135" name="Группа 134">
                <a:extLst>
                  <a:ext uri="{FF2B5EF4-FFF2-40B4-BE49-F238E27FC236}">
                    <a16:creationId xmlns:a16="http://schemas.microsoft.com/office/drawing/2014/main" id="{35E514A2-5E3D-40CC-AF73-2996B04A602B}"/>
                  </a:ext>
                </a:extLst>
              </p:cNvPr>
              <p:cNvGrpSpPr/>
              <p:nvPr/>
            </p:nvGrpSpPr>
            <p:grpSpPr>
              <a:xfrm>
                <a:off x="173366" y="6392455"/>
                <a:ext cx="1634646" cy="53138"/>
                <a:chOff x="100182" y="3013277"/>
                <a:chExt cx="1764968" cy="71890"/>
              </a:xfrm>
            </p:grpSpPr>
            <p:sp>
              <p:nvSpPr>
                <p:cNvPr id="137" name="Прямоугольник 136">
                  <a:extLst>
                    <a:ext uri="{FF2B5EF4-FFF2-40B4-BE49-F238E27FC236}">
                      <a16:creationId xmlns:a16="http://schemas.microsoft.com/office/drawing/2014/main" id="{4D07939B-00DE-4B72-822F-3B4A1166B95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8" name="Прямоугольник 137">
                  <a:extLst>
                    <a:ext uri="{FF2B5EF4-FFF2-40B4-BE49-F238E27FC236}">
                      <a16:creationId xmlns:a16="http://schemas.microsoft.com/office/drawing/2014/main" id="{3EB5697C-84B1-488C-86B4-A553D2499656}"/>
                    </a:ext>
                  </a:extLst>
                </p:cNvPr>
                <p:cNvSpPr/>
                <p:nvPr/>
              </p:nvSpPr>
              <p:spPr>
                <a:xfrm>
                  <a:off x="100182" y="3013277"/>
                  <a:ext cx="1314336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6153BF4-A6E7-4148-BA57-A0FBD03AFFFE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39" name="Группа 138">
            <a:extLst>
              <a:ext uri="{FF2B5EF4-FFF2-40B4-BE49-F238E27FC236}">
                <a16:creationId xmlns:a16="http://schemas.microsoft.com/office/drawing/2014/main" id="{29CF3FBF-ECEB-440F-AA9E-1993D5591360}"/>
              </a:ext>
            </a:extLst>
          </p:cNvPr>
          <p:cNvGrpSpPr/>
          <p:nvPr/>
        </p:nvGrpSpPr>
        <p:grpSpPr>
          <a:xfrm>
            <a:off x="-58591" y="3523002"/>
            <a:ext cx="2124000" cy="857819"/>
            <a:chOff x="16925" y="2964754"/>
            <a:chExt cx="2124000" cy="67186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129ECEA-ACFD-4800-9E4E-F6021F3DEBDF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383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(Greenplum, PostgreSQL, Trino, </a:t>
              </a:r>
              <a:r>
                <a:rPr lang="en-US" sz="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MySQL, MS SQL)</a:t>
              </a:r>
            </a:p>
          </p:txBody>
        </p:sp>
        <p:grpSp>
          <p:nvGrpSpPr>
            <p:cNvPr id="141" name="Группа 140">
              <a:extLst>
                <a:ext uri="{FF2B5EF4-FFF2-40B4-BE49-F238E27FC236}">
                  <a16:creationId xmlns:a16="http://schemas.microsoft.com/office/drawing/2014/main" id="{A4F98529-BFDF-4074-801C-9544C5CD5A37}"/>
                </a:ext>
              </a:extLst>
            </p:cNvPr>
            <p:cNvGrpSpPr/>
            <p:nvPr/>
          </p:nvGrpSpPr>
          <p:grpSpPr>
            <a:xfrm>
              <a:off x="16925" y="3466381"/>
              <a:ext cx="2124000" cy="170240"/>
              <a:chOff x="0" y="6671589"/>
              <a:chExt cx="2052000" cy="170240"/>
            </a:xfrm>
          </p:grpSpPr>
          <p:grpSp>
            <p:nvGrpSpPr>
              <p:cNvPr id="142" name="Группа 141">
                <a:extLst>
                  <a:ext uri="{FF2B5EF4-FFF2-40B4-BE49-F238E27FC236}">
                    <a16:creationId xmlns:a16="http://schemas.microsoft.com/office/drawing/2014/main" id="{980A9B82-03F1-4066-8415-C33EFC3ED55F}"/>
                  </a:ext>
                </a:extLst>
              </p:cNvPr>
              <p:cNvGrpSpPr/>
              <p:nvPr/>
            </p:nvGrpSpPr>
            <p:grpSpPr>
              <a:xfrm>
                <a:off x="173366" y="6671589"/>
                <a:ext cx="1634646" cy="56434"/>
                <a:chOff x="100182" y="3390862"/>
                <a:chExt cx="1764968" cy="76348"/>
              </a:xfrm>
            </p:grpSpPr>
            <p:sp>
              <p:nvSpPr>
                <p:cNvPr id="144" name="Прямоугольник 143">
                  <a:extLst>
                    <a:ext uri="{FF2B5EF4-FFF2-40B4-BE49-F238E27FC236}">
                      <a16:creationId xmlns:a16="http://schemas.microsoft.com/office/drawing/2014/main" id="{E42021E4-3F29-4C1E-AA23-E7AED24B97E4}"/>
                    </a:ext>
                  </a:extLst>
                </p:cNvPr>
                <p:cNvSpPr/>
                <p:nvPr/>
              </p:nvSpPr>
              <p:spPr>
                <a:xfrm>
                  <a:off x="100183" y="3390919"/>
                  <a:ext cx="1764967" cy="7629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5" name="Прямоугольник 144">
                  <a:extLst>
                    <a:ext uri="{FF2B5EF4-FFF2-40B4-BE49-F238E27FC236}">
                      <a16:creationId xmlns:a16="http://schemas.microsoft.com/office/drawing/2014/main" id="{4F5B0F7C-3BA2-4A19-B16A-8C0121CC26F8}"/>
                    </a:ext>
                  </a:extLst>
                </p:cNvPr>
                <p:cNvSpPr/>
                <p:nvPr/>
              </p:nvSpPr>
              <p:spPr>
                <a:xfrm>
                  <a:off x="100182" y="3390862"/>
                  <a:ext cx="1314336" cy="76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A2B0B58-D248-4DA8-AB66-E865D9127F24}"/>
                  </a:ext>
                </a:extLst>
              </p:cNvPr>
              <p:cNvSpPr txBox="1"/>
              <p:nvPr/>
            </p:nvSpPr>
            <p:spPr>
              <a:xfrm>
                <a:off x="0" y="6698204"/>
                <a:ext cx="2052000" cy="143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BB8953E1-B50F-4963-B4EB-85BE9A62CBA3}"/>
              </a:ext>
            </a:extLst>
          </p:cNvPr>
          <p:cNvGrpSpPr/>
          <p:nvPr/>
        </p:nvGrpSpPr>
        <p:grpSpPr>
          <a:xfrm>
            <a:off x="-58591" y="7070320"/>
            <a:ext cx="2124000" cy="592486"/>
            <a:chOff x="16925" y="2964754"/>
            <a:chExt cx="2124000" cy="413009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A7416EC-D49B-4949-80FD-E335C4FB452F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9" name="Группа 148">
              <a:extLst>
                <a:ext uri="{FF2B5EF4-FFF2-40B4-BE49-F238E27FC236}">
                  <a16:creationId xmlns:a16="http://schemas.microsoft.com/office/drawing/2014/main" id="{51FC41D0-8910-4CE1-9266-DC052037698D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150" name="Группа 149">
                <a:extLst>
                  <a:ext uri="{FF2B5EF4-FFF2-40B4-BE49-F238E27FC236}">
                    <a16:creationId xmlns:a16="http://schemas.microsoft.com/office/drawing/2014/main" id="{BE9E3D69-F715-4119-B784-583DCB4F68F3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52" name="Прямоугольник 151">
                  <a:extLst>
                    <a:ext uri="{FF2B5EF4-FFF2-40B4-BE49-F238E27FC236}">
                      <a16:creationId xmlns:a16="http://schemas.microsoft.com/office/drawing/2014/main" id="{7594B8B3-D4F9-4EA3-B157-418F7052F383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3" name="Прямоугольник 152">
                  <a:extLst>
                    <a:ext uri="{FF2B5EF4-FFF2-40B4-BE49-F238E27FC236}">
                      <a16:creationId xmlns:a16="http://schemas.microsoft.com/office/drawing/2014/main" id="{0571B31D-7C7D-44AF-9661-81C39EFB194E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300420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B87D927-D997-460D-B886-A018BAC4962F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FF6EC8C3-BDE0-41D2-8E9E-945268756DA2}"/>
              </a:ext>
            </a:extLst>
          </p:cNvPr>
          <p:cNvGrpSpPr/>
          <p:nvPr/>
        </p:nvGrpSpPr>
        <p:grpSpPr>
          <a:xfrm>
            <a:off x="0" y="9865593"/>
            <a:ext cx="2052000" cy="337465"/>
            <a:chOff x="152400" y="1005363"/>
            <a:chExt cx="2052000" cy="284693"/>
          </a:xfrm>
        </p:grpSpPr>
        <p:sp>
          <p:nvSpPr>
            <p:cNvPr id="155" name="Прямоугольник 154">
              <a:extLst>
                <a:ext uri="{FF2B5EF4-FFF2-40B4-BE49-F238E27FC236}">
                  <a16:creationId xmlns:a16="http://schemas.microsoft.com/office/drawing/2014/main" id="{A423D211-3E6A-4396-AA83-30CCF2EE8C0E}"/>
                </a:ext>
              </a:extLst>
            </p:cNvPr>
            <p:cNvSpPr/>
            <p:nvPr/>
          </p:nvSpPr>
          <p:spPr>
            <a:xfrm>
              <a:off x="152400" y="10053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6BA9371-97E2-43BD-A218-690E18BAC9AE}"/>
                </a:ext>
              </a:extLst>
            </p:cNvPr>
            <p:cNvSpPr txBox="1"/>
            <p:nvPr/>
          </p:nvSpPr>
          <p:spPr>
            <a:xfrm>
              <a:off x="259080" y="1035099"/>
              <a:ext cx="1945320" cy="233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 skills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B984E351-77BB-486E-A640-F92ECF881EDE}"/>
              </a:ext>
            </a:extLst>
          </p:cNvPr>
          <p:cNvGrpSpPr/>
          <p:nvPr/>
        </p:nvGrpSpPr>
        <p:grpSpPr>
          <a:xfrm>
            <a:off x="-5471" y="10300237"/>
            <a:ext cx="2124000" cy="592486"/>
            <a:chOff x="16925" y="2964754"/>
            <a:chExt cx="2124000" cy="413009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BC55FD1-DDB6-40B0-83AC-F4D302CC357C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Проактивность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3" name="Группа 172">
              <a:extLst>
                <a:ext uri="{FF2B5EF4-FFF2-40B4-BE49-F238E27FC236}">
                  <a16:creationId xmlns:a16="http://schemas.microsoft.com/office/drawing/2014/main" id="{2E2BAC44-F54C-4342-B8F6-8D334E7F7FDA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174" name="Группа 173">
                <a:extLst>
                  <a:ext uri="{FF2B5EF4-FFF2-40B4-BE49-F238E27FC236}">
                    <a16:creationId xmlns:a16="http://schemas.microsoft.com/office/drawing/2014/main" id="{AF8F1976-0A75-41A2-A385-6395809A2634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76" name="Прямоугольник 175">
                  <a:extLst>
                    <a:ext uri="{FF2B5EF4-FFF2-40B4-BE49-F238E27FC236}">
                      <a16:creationId xmlns:a16="http://schemas.microsoft.com/office/drawing/2014/main" id="{51DDFD78-7B81-4C5F-86FE-4F31DF6DA39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7" name="Прямоугольник 176">
                  <a:extLst>
                    <a:ext uri="{FF2B5EF4-FFF2-40B4-BE49-F238E27FC236}">
                      <a16:creationId xmlns:a16="http://schemas.microsoft.com/office/drawing/2014/main" id="{0EA9311D-A221-49EB-BA8D-C5534AE1C7E2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652309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2288B97-EC15-4DAC-8DB8-A3093A4BC61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0259A204-7271-4EA7-AE74-83F1616EF9E2}"/>
              </a:ext>
            </a:extLst>
          </p:cNvPr>
          <p:cNvGrpSpPr/>
          <p:nvPr/>
        </p:nvGrpSpPr>
        <p:grpSpPr>
          <a:xfrm>
            <a:off x="0" y="11037040"/>
            <a:ext cx="2124000" cy="592486"/>
            <a:chOff x="16925" y="2964754"/>
            <a:chExt cx="2124000" cy="41300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A06CA2-B2B1-4AAE-A7D1-3D6FADE6BFCC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Лидерство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F0E7D97B-B19B-480C-A20B-5C543874524A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90" name="Группа 89">
                <a:extLst>
                  <a:ext uri="{FF2B5EF4-FFF2-40B4-BE49-F238E27FC236}">
                    <a16:creationId xmlns:a16="http://schemas.microsoft.com/office/drawing/2014/main" id="{B509FD57-6D7A-48B8-998C-DBD5847C7014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92" name="Прямоугольник 91">
                  <a:extLst>
                    <a:ext uri="{FF2B5EF4-FFF2-40B4-BE49-F238E27FC236}">
                      <a16:creationId xmlns:a16="http://schemas.microsoft.com/office/drawing/2014/main" id="{9AFE157F-8BD3-40AE-B870-34DE696DC750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3" name="Прямоугольник 92">
                  <a:extLst>
                    <a:ext uri="{FF2B5EF4-FFF2-40B4-BE49-F238E27FC236}">
                      <a16:creationId xmlns:a16="http://schemas.microsoft.com/office/drawing/2014/main" id="{21031F97-4200-463A-B2B1-9E0598A36B17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314336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C9FCE2-8C70-456D-B0A2-7FA358D21C1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8A7DA9CA-AFBF-47F1-AE4A-66B08ABFDF3B}"/>
              </a:ext>
            </a:extLst>
          </p:cNvPr>
          <p:cNvGrpSpPr/>
          <p:nvPr/>
        </p:nvGrpSpPr>
        <p:grpSpPr>
          <a:xfrm>
            <a:off x="0" y="11756429"/>
            <a:ext cx="2124000" cy="640386"/>
            <a:chOff x="16925" y="2964754"/>
            <a:chExt cx="2124000" cy="3994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AE7578A-D235-49C3-B7E0-AA4D42F0A8B7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Публичные выступления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8" name="Группа 107">
              <a:extLst>
                <a:ext uri="{FF2B5EF4-FFF2-40B4-BE49-F238E27FC236}">
                  <a16:creationId xmlns:a16="http://schemas.microsoft.com/office/drawing/2014/main" id="{8FBFDBFB-25BA-4B6C-9A6F-188736EB084F}"/>
                </a:ext>
              </a:extLst>
            </p:cNvPr>
            <p:cNvGrpSpPr/>
            <p:nvPr/>
          </p:nvGrpSpPr>
          <p:grpSpPr>
            <a:xfrm>
              <a:off x="16925" y="3190164"/>
              <a:ext cx="2124000" cy="174070"/>
              <a:chOff x="0" y="6395372"/>
              <a:chExt cx="2052000" cy="174070"/>
            </a:xfrm>
          </p:grpSpPr>
          <p:grpSp>
            <p:nvGrpSpPr>
              <p:cNvPr id="109" name="Группа 108">
                <a:extLst>
                  <a:ext uri="{FF2B5EF4-FFF2-40B4-BE49-F238E27FC236}">
                    <a16:creationId xmlns:a16="http://schemas.microsoft.com/office/drawing/2014/main" id="{5154B902-90E7-4493-8B50-802C195813D3}"/>
                  </a:ext>
                </a:extLst>
              </p:cNvPr>
              <p:cNvGrpSpPr/>
              <p:nvPr/>
            </p:nvGrpSpPr>
            <p:grpSpPr>
              <a:xfrm>
                <a:off x="173366" y="6395372"/>
                <a:ext cx="1634646" cy="44915"/>
                <a:chOff x="100182" y="3017265"/>
                <a:chExt cx="1764968" cy="60766"/>
              </a:xfrm>
            </p:grpSpPr>
            <p:sp>
              <p:nvSpPr>
                <p:cNvPr id="146" name="Прямоугольник 145">
                  <a:extLst>
                    <a:ext uri="{FF2B5EF4-FFF2-40B4-BE49-F238E27FC236}">
                      <a16:creationId xmlns:a16="http://schemas.microsoft.com/office/drawing/2014/main" id="{4A8A6F79-90CF-412B-9A4E-E5E31F4CE974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5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7" name="Прямоугольник 156">
                  <a:extLst>
                    <a:ext uri="{FF2B5EF4-FFF2-40B4-BE49-F238E27FC236}">
                      <a16:creationId xmlns:a16="http://schemas.microsoft.com/office/drawing/2014/main" id="{2EA9C556-94F3-4BB5-9DA0-05E003246CCB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76784" cy="607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A59C6E4-56B1-4543-8E36-C59311630EF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60227B22-B160-4FCF-BE18-894DBB3A657A}"/>
              </a:ext>
            </a:extLst>
          </p:cNvPr>
          <p:cNvGrpSpPr/>
          <p:nvPr/>
        </p:nvGrpSpPr>
        <p:grpSpPr>
          <a:xfrm>
            <a:off x="0" y="12519350"/>
            <a:ext cx="2124000" cy="592486"/>
            <a:chOff x="16925" y="2964754"/>
            <a:chExt cx="2124000" cy="413009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5E6AD-FCDB-4857-B214-1C3F12F4729B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Креативность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7" name="Группа 166">
              <a:extLst>
                <a:ext uri="{FF2B5EF4-FFF2-40B4-BE49-F238E27FC236}">
                  <a16:creationId xmlns:a16="http://schemas.microsoft.com/office/drawing/2014/main" id="{1883EE37-6995-42E7-A5A5-97B8FEAF049F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168" name="Группа 167">
                <a:extLst>
                  <a:ext uri="{FF2B5EF4-FFF2-40B4-BE49-F238E27FC236}">
                    <a16:creationId xmlns:a16="http://schemas.microsoft.com/office/drawing/2014/main" id="{506B0BD7-102A-473A-BFC2-7A7210854984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70" name="Прямоугольник 169">
                  <a:extLst>
                    <a:ext uri="{FF2B5EF4-FFF2-40B4-BE49-F238E27FC236}">
                      <a16:creationId xmlns:a16="http://schemas.microsoft.com/office/drawing/2014/main" id="{6B4409D4-DA6C-4EB9-A791-3EEBB953F80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8" name="Прямоугольник 177">
                  <a:extLst>
                    <a:ext uri="{FF2B5EF4-FFF2-40B4-BE49-F238E27FC236}">
                      <a16:creationId xmlns:a16="http://schemas.microsoft.com/office/drawing/2014/main" id="{7BC1D61F-DB0E-4EB4-8EC0-E0810ACE60D3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502099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A9554D-9B91-4555-83EB-4206B0445AF8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79" name="Группа 178">
            <a:extLst>
              <a:ext uri="{FF2B5EF4-FFF2-40B4-BE49-F238E27FC236}">
                <a16:creationId xmlns:a16="http://schemas.microsoft.com/office/drawing/2014/main" id="{920C09A4-B3DA-405C-B7D6-FB12043C65F1}"/>
              </a:ext>
            </a:extLst>
          </p:cNvPr>
          <p:cNvGrpSpPr/>
          <p:nvPr/>
        </p:nvGrpSpPr>
        <p:grpSpPr>
          <a:xfrm>
            <a:off x="0" y="13247449"/>
            <a:ext cx="2124000" cy="592486"/>
            <a:chOff x="16925" y="2964754"/>
            <a:chExt cx="2124000" cy="413009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4C9F202-3BD5-4BA4-B65A-C2DD2D8ED40A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Упорство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C9FA6433-EEFF-453D-A438-70AE6DB007AB}"/>
                </a:ext>
              </a:extLst>
            </p:cNvPr>
            <p:cNvGrpSpPr/>
            <p:nvPr/>
          </p:nvGrpSpPr>
          <p:grpSpPr>
            <a:xfrm>
              <a:off x="16925" y="3190184"/>
              <a:ext cx="2124000" cy="187579"/>
              <a:chOff x="0" y="6395392"/>
              <a:chExt cx="2052000" cy="187579"/>
            </a:xfrm>
          </p:grpSpPr>
          <p:grpSp>
            <p:nvGrpSpPr>
              <p:cNvPr id="182" name="Группа 181">
                <a:extLst>
                  <a:ext uri="{FF2B5EF4-FFF2-40B4-BE49-F238E27FC236}">
                    <a16:creationId xmlns:a16="http://schemas.microsoft.com/office/drawing/2014/main" id="{55C642E6-C547-4FB1-8D77-415D1252681D}"/>
                  </a:ext>
                </a:extLst>
              </p:cNvPr>
              <p:cNvGrpSpPr/>
              <p:nvPr/>
            </p:nvGrpSpPr>
            <p:grpSpPr>
              <a:xfrm>
                <a:off x="173366" y="6395392"/>
                <a:ext cx="1634646" cy="50190"/>
                <a:chOff x="100182" y="3017265"/>
                <a:chExt cx="1764968" cy="67902"/>
              </a:xfrm>
            </p:grpSpPr>
            <p:sp>
              <p:nvSpPr>
                <p:cNvPr id="184" name="Прямоугольник 183">
                  <a:extLst>
                    <a:ext uri="{FF2B5EF4-FFF2-40B4-BE49-F238E27FC236}">
                      <a16:creationId xmlns:a16="http://schemas.microsoft.com/office/drawing/2014/main" id="{6ACD1820-BEBC-409D-994F-50601C8FB3A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5" name="Прямоугольник 184">
                  <a:extLst>
                    <a:ext uri="{FF2B5EF4-FFF2-40B4-BE49-F238E27FC236}">
                      <a16:creationId xmlns:a16="http://schemas.microsoft.com/office/drawing/2014/main" id="{B1514F95-C55D-4A22-BC04-67AAFF4191D7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652309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9190FF2-707E-4238-BC05-AE6910CB7C8A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86" name="Группа 185">
            <a:extLst>
              <a:ext uri="{FF2B5EF4-FFF2-40B4-BE49-F238E27FC236}">
                <a16:creationId xmlns:a16="http://schemas.microsoft.com/office/drawing/2014/main" id="{31FBA17C-F562-4309-AFFF-30ED8B18C5F4}"/>
              </a:ext>
            </a:extLst>
          </p:cNvPr>
          <p:cNvGrpSpPr/>
          <p:nvPr/>
        </p:nvGrpSpPr>
        <p:grpSpPr>
          <a:xfrm>
            <a:off x="0" y="13968008"/>
            <a:ext cx="2124000" cy="640386"/>
            <a:chOff x="16925" y="2964754"/>
            <a:chExt cx="2124000" cy="399480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84E13DF-F821-4681-B342-64A3DB891919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Ориентация на результат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8" name="Группа 187">
              <a:extLst>
                <a:ext uri="{FF2B5EF4-FFF2-40B4-BE49-F238E27FC236}">
                  <a16:creationId xmlns:a16="http://schemas.microsoft.com/office/drawing/2014/main" id="{2FC3CA4E-6115-431A-A01C-114EA0E3BEA3}"/>
                </a:ext>
              </a:extLst>
            </p:cNvPr>
            <p:cNvGrpSpPr/>
            <p:nvPr/>
          </p:nvGrpSpPr>
          <p:grpSpPr>
            <a:xfrm>
              <a:off x="16925" y="3190202"/>
              <a:ext cx="2124000" cy="174032"/>
              <a:chOff x="0" y="6395410"/>
              <a:chExt cx="2052000" cy="174032"/>
            </a:xfrm>
          </p:grpSpPr>
          <p:grpSp>
            <p:nvGrpSpPr>
              <p:cNvPr id="189" name="Группа 188">
                <a:extLst>
                  <a:ext uri="{FF2B5EF4-FFF2-40B4-BE49-F238E27FC236}">
                    <a16:creationId xmlns:a16="http://schemas.microsoft.com/office/drawing/2014/main" id="{CF84811A-B20E-4F91-96D4-F448AB98EA5F}"/>
                  </a:ext>
                </a:extLst>
              </p:cNvPr>
              <p:cNvGrpSpPr/>
              <p:nvPr/>
            </p:nvGrpSpPr>
            <p:grpSpPr>
              <a:xfrm>
                <a:off x="173366" y="6395410"/>
                <a:ext cx="1634646" cy="44915"/>
                <a:chOff x="100182" y="3017265"/>
                <a:chExt cx="1764968" cy="60765"/>
              </a:xfrm>
            </p:grpSpPr>
            <p:sp>
              <p:nvSpPr>
                <p:cNvPr id="191" name="Прямоугольник 190">
                  <a:extLst>
                    <a:ext uri="{FF2B5EF4-FFF2-40B4-BE49-F238E27FC236}">
                      <a16:creationId xmlns:a16="http://schemas.microsoft.com/office/drawing/2014/main" id="{E703346E-5767-4710-AA7E-6BDAB898B24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4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2" name="Прямоугольник 191">
                  <a:extLst>
                    <a:ext uri="{FF2B5EF4-FFF2-40B4-BE49-F238E27FC236}">
                      <a16:creationId xmlns:a16="http://schemas.microsoft.com/office/drawing/2014/main" id="{42768CC4-0C17-4D32-83A3-89AF6634AABA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652309" cy="607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C8EC447-DE42-4502-A0CA-B1AE458D8528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235" name="Группа 234">
            <a:extLst>
              <a:ext uri="{FF2B5EF4-FFF2-40B4-BE49-F238E27FC236}">
                <a16:creationId xmlns:a16="http://schemas.microsoft.com/office/drawing/2014/main" id="{7D544E0D-3011-41DE-82F8-F58FAD0B7707}"/>
              </a:ext>
            </a:extLst>
          </p:cNvPr>
          <p:cNvGrpSpPr/>
          <p:nvPr/>
        </p:nvGrpSpPr>
        <p:grpSpPr>
          <a:xfrm>
            <a:off x="0" y="14732102"/>
            <a:ext cx="2124000" cy="640386"/>
            <a:chOff x="16925" y="2964754"/>
            <a:chExt cx="2124000" cy="399480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652EF07-42AC-4E2C-80BE-057B72C2156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Открытость к изменениям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7" name="Группа 236">
              <a:extLst>
                <a:ext uri="{FF2B5EF4-FFF2-40B4-BE49-F238E27FC236}">
                  <a16:creationId xmlns:a16="http://schemas.microsoft.com/office/drawing/2014/main" id="{0A328A74-C07A-490C-9206-08E4226E041C}"/>
                </a:ext>
              </a:extLst>
            </p:cNvPr>
            <p:cNvGrpSpPr/>
            <p:nvPr/>
          </p:nvGrpSpPr>
          <p:grpSpPr>
            <a:xfrm>
              <a:off x="16925" y="3190202"/>
              <a:ext cx="2124000" cy="174032"/>
              <a:chOff x="0" y="6395410"/>
              <a:chExt cx="2052000" cy="174032"/>
            </a:xfrm>
          </p:grpSpPr>
          <p:grpSp>
            <p:nvGrpSpPr>
              <p:cNvPr id="238" name="Группа 237">
                <a:extLst>
                  <a:ext uri="{FF2B5EF4-FFF2-40B4-BE49-F238E27FC236}">
                    <a16:creationId xmlns:a16="http://schemas.microsoft.com/office/drawing/2014/main" id="{44014D36-7DD4-47B8-967F-AFE1CB92F03A}"/>
                  </a:ext>
                </a:extLst>
              </p:cNvPr>
              <p:cNvGrpSpPr/>
              <p:nvPr/>
            </p:nvGrpSpPr>
            <p:grpSpPr>
              <a:xfrm>
                <a:off x="173366" y="6395410"/>
                <a:ext cx="1634646" cy="44915"/>
                <a:chOff x="100182" y="3017265"/>
                <a:chExt cx="1764968" cy="60765"/>
              </a:xfrm>
            </p:grpSpPr>
            <p:sp>
              <p:nvSpPr>
                <p:cNvPr id="240" name="Прямоугольник 239">
                  <a:extLst>
                    <a:ext uri="{FF2B5EF4-FFF2-40B4-BE49-F238E27FC236}">
                      <a16:creationId xmlns:a16="http://schemas.microsoft.com/office/drawing/2014/main" id="{8112C29D-AC44-4F53-9F92-02C5D8C7021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4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1" name="Прямоугольник 240">
                  <a:extLst>
                    <a:ext uri="{FF2B5EF4-FFF2-40B4-BE49-F238E27FC236}">
                      <a16:creationId xmlns:a16="http://schemas.microsoft.com/office/drawing/2014/main" id="{0A4D2A67-4279-464C-A284-08A39B8835F9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426994" cy="607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2FD48A9-559C-4D61-B6F4-0F7DB62C49B2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A1A2829-7BA9-41E7-9A15-E15E237F19E6}"/>
              </a:ext>
            </a:extLst>
          </p:cNvPr>
          <p:cNvGrpSpPr/>
          <p:nvPr/>
        </p:nvGrpSpPr>
        <p:grpSpPr>
          <a:xfrm>
            <a:off x="2158681" y="13352713"/>
            <a:ext cx="4519320" cy="407523"/>
            <a:chOff x="2158680" y="5312456"/>
            <a:chExt cx="4519320" cy="407522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33231A5-2215-42D0-AD84-DBF0A02242C1}"/>
                </a:ext>
              </a:extLst>
            </p:cNvPr>
            <p:cNvSpPr txBox="1"/>
            <p:nvPr/>
          </p:nvSpPr>
          <p:spPr>
            <a:xfrm>
              <a:off x="2158680" y="5312456"/>
              <a:ext cx="7560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2013 -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63A5D6B-09ED-41DD-B0DD-B33426547B41}"/>
                </a:ext>
              </a:extLst>
            </p:cNvPr>
            <p:cNvSpPr txBox="1"/>
            <p:nvPr/>
          </p:nvSpPr>
          <p:spPr>
            <a:xfrm>
              <a:off x="2916000" y="5319869"/>
              <a:ext cx="37620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Российский экономический университет </a:t>
              </a:r>
              <a:r>
                <a:rPr lang="ru-RU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им.Плеханова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Высшее юридическое, бакалавриат</a:t>
              </a:r>
            </a:p>
          </p:txBody>
        </p:sp>
      </p:grpSp>
      <p:grpSp>
        <p:nvGrpSpPr>
          <p:cNvPr id="195" name="Группа 194">
            <a:extLst>
              <a:ext uri="{FF2B5EF4-FFF2-40B4-BE49-F238E27FC236}">
                <a16:creationId xmlns:a16="http://schemas.microsoft.com/office/drawing/2014/main" id="{555445F7-4CCF-4AEC-B6B0-216BC65232C1}"/>
              </a:ext>
            </a:extLst>
          </p:cNvPr>
          <p:cNvGrpSpPr/>
          <p:nvPr/>
        </p:nvGrpSpPr>
        <p:grpSpPr>
          <a:xfrm>
            <a:off x="2176357" y="13808695"/>
            <a:ext cx="4571170" cy="335156"/>
            <a:chOff x="2158680" y="3022600"/>
            <a:chExt cx="4571170" cy="335156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DC79240-013D-4495-8E34-C5A4ECC0810D}"/>
                </a:ext>
              </a:extLst>
            </p:cNvPr>
            <p:cNvSpPr txBox="1"/>
            <p:nvPr/>
          </p:nvSpPr>
          <p:spPr>
            <a:xfrm>
              <a:off x="2158680" y="3022600"/>
              <a:ext cx="4553494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Дополнительное образование</a:t>
              </a:r>
            </a:p>
          </p:txBody>
        </p:sp>
        <p:cxnSp>
          <p:nvCxnSpPr>
            <p:cNvPr id="197" name="Прямая соединительная линия 196">
              <a:extLst>
                <a:ext uri="{FF2B5EF4-FFF2-40B4-BE49-F238E27FC236}">
                  <a16:creationId xmlns:a16="http://schemas.microsoft.com/office/drawing/2014/main" id="{BDF8FDAB-4258-4469-A7F0-31C420252C68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098800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48A03E4-0ADF-45C0-8FAB-C680264C17F5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CD7C812-E0BE-42BA-AFF3-8529D98244CC}"/>
              </a:ext>
            </a:extLst>
          </p:cNvPr>
          <p:cNvGrpSpPr/>
          <p:nvPr/>
        </p:nvGrpSpPr>
        <p:grpSpPr>
          <a:xfrm>
            <a:off x="2176356" y="14173589"/>
            <a:ext cx="4500740" cy="404687"/>
            <a:chOff x="2178737" y="5823690"/>
            <a:chExt cx="4500740" cy="561506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B9077F9-98D1-4ED9-91F4-CBE1766BD426}"/>
                </a:ext>
              </a:extLst>
            </p:cNvPr>
            <p:cNvSpPr txBox="1"/>
            <p:nvPr/>
          </p:nvSpPr>
          <p:spPr>
            <a:xfrm>
              <a:off x="2178737" y="5823690"/>
              <a:ext cx="756000" cy="55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2021-11 -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22-11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82C67AC-8D38-43EB-8A9C-A0807A4BC494}"/>
                </a:ext>
              </a:extLst>
            </p:cNvPr>
            <p:cNvSpPr txBox="1"/>
            <p:nvPr/>
          </p:nvSpPr>
          <p:spPr>
            <a:xfrm>
              <a:off x="2916000" y="5830041"/>
              <a:ext cx="3763477" cy="55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Высшая школа бизнеса НГУЭУ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MBA: 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Стратегический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Менеджмент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3F50102-433B-4B53-A67E-B54319EFFF8B}"/>
              </a:ext>
            </a:extLst>
          </p:cNvPr>
          <p:cNvGrpSpPr/>
          <p:nvPr/>
        </p:nvGrpSpPr>
        <p:grpSpPr>
          <a:xfrm>
            <a:off x="2158681" y="14551150"/>
            <a:ext cx="4519320" cy="406643"/>
            <a:chOff x="2158680" y="6396495"/>
            <a:chExt cx="4519320" cy="555570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CFC41381-D588-4E33-A741-E6442CDA705C}"/>
                </a:ext>
              </a:extLst>
            </p:cNvPr>
            <p:cNvSpPr txBox="1"/>
            <p:nvPr/>
          </p:nvSpPr>
          <p:spPr>
            <a:xfrm>
              <a:off x="2916000" y="6396495"/>
              <a:ext cx="3762000" cy="54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Karpov.Courses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Аналитик данных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DA606CB-D4D9-4F45-9A9B-296636C1324A}"/>
                </a:ext>
              </a:extLst>
            </p:cNvPr>
            <p:cNvSpPr txBox="1"/>
            <p:nvPr/>
          </p:nvSpPr>
          <p:spPr>
            <a:xfrm>
              <a:off x="2158680" y="6405421"/>
              <a:ext cx="756000" cy="54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2021-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22-02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F214925-0289-44DC-AC59-D505E29A2246}"/>
              </a:ext>
            </a:extLst>
          </p:cNvPr>
          <p:cNvGrpSpPr/>
          <p:nvPr/>
        </p:nvGrpSpPr>
        <p:grpSpPr>
          <a:xfrm>
            <a:off x="2178000" y="15638770"/>
            <a:ext cx="4498680" cy="400110"/>
            <a:chOff x="2178000" y="6996911"/>
            <a:chExt cx="4498680" cy="487564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C83FD64-42D9-484A-868C-ECC0D922C034}"/>
                </a:ext>
              </a:extLst>
            </p:cNvPr>
            <p:cNvSpPr txBox="1"/>
            <p:nvPr/>
          </p:nvSpPr>
          <p:spPr>
            <a:xfrm>
              <a:off x="2914680" y="6996911"/>
              <a:ext cx="3762000" cy="487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IT-</a:t>
              </a:r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Академия Алексея Сухорукова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Java Junior Developer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9FA2A8E-4971-44AA-8433-12BB2CAD5363}"/>
                </a:ext>
              </a:extLst>
            </p:cNvPr>
            <p:cNvSpPr txBox="1"/>
            <p:nvPr/>
          </p:nvSpPr>
          <p:spPr>
            <a:xfrm>
              <a:off x="2178000" y="7045156"/>
              <a:ext cx="1023640" cy="300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C045BB56-C253-47A5-A2B4-7451F016012B}"/>
              </a:ext>
            </a:extLst>
          </p:cNvPr>
          <p:cNvGrpSpPr/>
          <p:nvPr/>
        </p:nvGrpSpPr>
        <p:grpSpPr>
          <a:xfrm>
            <a:off x="2178000" y="14906254"/>
            <a:ext cx="4498680" cy="400110"/>
            <a:chOff x="2178000" y="7010470"/>
            <a:chExt cx="4498680" cy="526093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BF5AEC7-1D5D-4F0B-A456-485FE65660EE}"/>
                </a:ext>
              </a:extLst>
            </p:cNvPr>
            <p:cNvSpPr txBox="1"/>
            <p:nvPr/>
          </p:nvSpPr>
          <p:spPr>
            <a:xfrm>
              <a:off x="2914680" y="7010470"/>
              <a:ext cx="3762000" cy="52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Modulbank - ModulUP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Внутренний курс по прокачке лидерских компетенций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356777A-CD9C-4B8A-84CA-DE8559AB76D4}"/>
                </a:ext>
              </a:extLst>
            </p:cNvPr>
            <p:cNvSpPr txBox="1"/>
            <p:nvPr/>
          </p:nvSpPr>
          <p:spPr>
            <a:xfrm>
              <a:off x="2178000" y="7071825"/>
              <a:ext cx="756000" cy="323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1345C85-DC85-A11F-3E24-7FF744F79BE8}"/>
              </a:ext>
            </a:extLst>
          </p:cNvPr>
          <p:cNvGrpSpPr/>
          <p:nvPr/>
        </p:nvGrpSpPr>
        <p:grpSpPr>
          <a:xfrm>
            <a:off x="2206350" y="126296"/>
            <a:ext cx="4553494" cy="1424089"/>
            <a:chOff x="2189699" y="1888330"/>
            <a:chExt cx="4553494" cy="1424089"/>
          </a:xfrm>
        </p:grpSpPr>
        <p:pic>
          <p:nvPicPr>
            <p:cNvPr id="20" name="Рисунок 19" descr="Изображение выглядит как человек, внешний, небо, мужчина&#10;&#10;Автоматически созданное описание">
              <a:extLst>
                <a:ext uri="{FF2B5EF4-FFF2-40B4-BE49-F238E27FC236}">
                  <a16:creationId xmlns:a16="http://schemas.microsoft.com/office/drawing/2014/main" id="{98714AB6-743D-4DA7-9E80-1726C4EE9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33" t="16432" r="20406" b="24007"/>
            <a:stretch/>
          </p:blipFill>
          <p:spPr>
            <a:xfrm>
              <a:off x="5967584" y="1888330"/>
              <a:ext cx="732568" cy="732568"/>
            </a:xfrm>
            <a:prstGeom prst="ellipse">
              <a:avLst/>
            </a:prstGeom>
          </p:spPr>
        </p:pic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8DC8F8B-F85C-4418-8246-384B0ADC3866}"/>
                </a:ext>
              </a:extLst>
            </p:cNvPr>
            <p:cNvSpPr txBox="1"/>
            <p:nvPr/>
          </p:nvSpPr>
          <p:spPr>
            <a:xfrm>
              <a:off x="2229850" y="2028269"/>
              <a:ext cx="194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Arial" panose="020B0604020202020204" pitchFamily="34" charset="0"/>
                  <a:cs typeface="Arial" panose="020B0604020202020204" pitchFamily="34" charset="0"/>
                </a:rPr>
                <a:t>Антон Кустов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CE4E6126-4BA1-4164-8DA0-2315F1A2C309}"/>
                </a:ext>
              </a:extLst>
            </p:cNvPr>
            <p:cNvSpPr txBox="1"/>
            <p:nvPr/>
          </p:nvSpPr>
          <p:spPr>
            <a:xfrm>
              <a:off x="2229850" y="2397614"/>
              <a:ext cx="19453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Системный аналитик</a:t>
              </a:r>
              <a:endParaRPr lang="ru-RU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7" name="Прямая соединительная линия 246">
              <a:extLst>
                <a:ext uri="{FF2B5EF4-FFF2-40B4-BE49-F238E27FC236}">
                  <a16:creationId xmlns:a16="http://schemas.microsoft.com/office/drawing/2014/main" id="{45C230CD-14D4-4CD7-A4BC-E3F9BBD89C61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2695596"/>
              <a:ext cx="4500000" cy="0"/>
            </a:xfrm>
            <a:prstGeom prst="line">
              <a:avLst/>
            </a:prstGeom>
            <a:ln w="12700">
              <a:solidFill>
                <a:srgbClr val="373D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AEC92DBB-1391-44F1-ACA5-6AB74DC133DB}"/>
                </a:ext>
              </a:extLst>
            </p:cNvPr>
            <p:cNvSpPr txBox="1"/>
            <p:nvPr/>
          </p:nvSpPr>
          <p:spPr>
            <a:xfrm>
              <a:off x="2189699" y="2727644"/>
              <a:ext cx="4553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Работая в компании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Модульбанк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за 2 года прошел путь от продавца до руководителя отдела продаж, а затем стал финансовым аналитиком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начал развитие в сфере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IT.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Работая в компании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Сбермакркет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за 1 год вырос от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Junior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до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Middle+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 роли системного аналитика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DWH.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C8A1F50F-88A4-46CE-959E-E48FA68337FC}"/>
              </a:ext>
            </a:extLst>
          </p:cNvPr>
          <p:cNvGrpSpPr/>
          <p:nvPr/>
        </p:nvGrpSpPr>
        <p:grpSpPr>
          <a:xfrm>
            <a:off x="2158680" y="7835803"/>
            <a:ext cx="4517096" cy="2215991"/>
            <a:chOff x="2158680" y="5104975"/>
            <a:chExt cx="4517096" cy="2518342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FA20268-8BC7-4688-85B8-983AB4ADD4D7}"/>
                </a:ext>
              </a:extLst>
            </p:cNvPr>
            <p:cNvSpPr txBox="1"/>
            <p:nvPr/>
          </p:nvSpPr>
          <p:spPr>
            <a:xfrm>
              <a:off x="2158680" y="5145027"/>
              <a:ext cx="756000" cy="594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2020-11 -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2022-04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(17 мес.)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33D17EF-B18D-4B77-B4B6-8DDF4B0F700C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2518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Руководитель направления партнерских продаж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выстроил процессы и построил сквозную аналитику 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собрал и обучил команду сейлзов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выстроил коммуникации с другими командами банка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провел ряд других мероприятий, которые спровоцировали рост продаж «год к году» на +120%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увеличил средний чек сделки на +15%, что позволило показать рост выручки «год к году» +150%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ТЗ для разработки витрин на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____________________________________________________________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находясь на должности руководителя направления партнерских продаж многократно помогал коллегам из смежных подразделений автоматизировать отчетность на базе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придумал и внедрил новую мотивацию как для своего подразделения, так и для отдела продаж в целом, что позволило увеличить средние чеки и прирасти по выручке, а также оптимизировать косты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0" name="Группа 159">
            <a:extLst>
              <a:ext uri="{FF2B5EF4-FFF2-40B4-BE49-F238E27FC236}">
                <a16:creationId xmlns:a16="http://schemas.microsoft.com/office/drawing/2014/main" id="{F9DE3F38-799A-4343-884F-4B1C960D3355}"/>
              </a:ext>
            </a:extLst>
          </p:cNvPr>
          <p:cNvGrpSpPr/>
          <p:nvPr/>
        </p:nvGrpSpPr>
        <p:grpSpPr>
          <a:xfrm>
            <a:off x="2158681" y="9856234"/>
            <a:ext cx="4519320" cy="1969770"/>
            <a:chOff x="2158680" y="5168607"/>
            <a:chExt cx="4519320" cy="1969770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0E95634-A04F-42ED-90DD-E42BD6C0D817}"/>
                </a:ext>
              </a:extLst>
            </p:cNvPr>
            <p:cNvSpPr txBox="1"/>
            <p:nvPr/>
          </p:nvSpPr>
          <p:spPr>
            <a:xfrm>
              <a:off x="2158680" y="5175569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2019-10 -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2020-10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(12 мес.)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A77D21A-0DAB-48DA-8AF5-C376A82D6CB4}"/>
                </a:ext>
              </a:extLst>
            </p:cNvPr>
            <p:cNvSpPr txBox="1"/>
            <p:nvPr/>
          </p:nvSpPr>
          <p:spPr>
            <a:xfrm>
              <a:off x="2916000" y="5168607"/>
              <a:ext cx="3762000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Руководитель группы продаж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среди трех команд продаж наша занимала 1 место с 2019-10 до 2020-05 (7 мес.), пока в мае 2020 не произошло сокращение штата, в результате которого «на бою» осталась только наша команда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путем обратных связей вывел в рейтинг топ-3 трех сейлзов, кто до этого ни разу в него не попадал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 базе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excel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сформировал платформу для оценки качества, которая позволила повлиять на улучшение разговоров и рост продаж. Конверсия увеличилась с 30% до 35%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перевел весь отдел продаж на сквозную аналитику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, полностью отказались от ручных канальностей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GoogleSheets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внедрил систему «калькуляторов», которая позволила каждому сейлзу просчитывать свою ЗП и вовремя влиять на результат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оптимизировал свою отчетность и отчетность руководителя, что позволило высвободить 15 часов управленческого времени в неделю</a:t>
              </a:r>
            </a:p>
          </p:txBody>
        </p:sp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E1907EED-25BB-4B2B-AFC1-96B6FF249420}"/>
              </a:ext>
            </a:extLst>
          </p:cNvPr>
          <p:cNvGrpSpPr/>
          <p:nvPr/>
        </p:nvGrpSpPr>
        <p:grpSpPr>
          <a:xfrm>
            <a:off x="2158681" y="11742729"/>
            <a:ext cx="4519320" cy="534039"/>
            <a:chOff x="2158680" y="5186170"/>
            <a:chExt cx="4519320" cy="534039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955C592-54C6-47A4-97B9-ED40445B5F76}"/>
                </a:ext>
              </a:extLst>
            </p:cNvPr>
            <p:cNvSpPr txBox="1"/>
            <p:nvPr/>
          </p:nvSpPr>
          <p:spPr>
            <a:xfrm>
              <a:off x="2158680" y="5196989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2019-02 -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2019-10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(8 мес.)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6F0F6AC-5D75-403B-B9C3-5F0D1FE19DC2}"/>
                </a:ext>
              </a:extLst>
            </p:cNvPr>
            <p:cNvSpPr txBox="1"/>
            <p:nvPr/>
          </p:nvSpPr>
          <p:spPr>
            <a:xfrm>
              <a:off x="2916000" y="5186170"/>
              <a:ext cx="376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Менеджер по продажам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 старта и на протяжении 9 месяцев не покидал ежемесячный рейтинг топ-3 по продажам среди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15 других сейлзов</a:t>
              </a:r>
            </a:p>
          </p:txBody>
        </p:sp>
      </p:grpSp>
      <p:grpSp>
        <p:nvGrpSpPr>
          <p:cNvPr id="215" name="Группа 214">
            <a:extLst>
              <a:ext uri="{FF2B5EF4-FFF2-40B4-BE49-F238E27FC236}">
                <a16:creationId xmlns:a16="http://schemas.microsoft.com/office/drawing/2014/main" id="{9ABC3CBD-F1FA-4B97-8C21-F7DA96434C6A}"/>
              </a:ext>
            </a:extLst>
          </p:cNvPr>
          <p:cNvGrpSpPr/>
          <p:nvPr/>
        </p:nvGrpSpPr>
        <p:grpSpPr>
          <a:xfrm>
            <a:off x="2177096" y="15282900"/>
            <a:ext cx="4498680" cy="400110"/>
            <a:chOff x="2178000" y="6993486"/>
            <a:chExt cx="4498680" cy="526094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48AD57B-68B7-492B-83CB-EDAB187AD55B}"/>
                </a:ext>
              </a:extLst>
            </p:cNvPr>
            <p:cNvSpPr txBox="1"/>
            <p:nvPr/>
          </p:nvSpPr>
          <p:spPr>
            <a:xfrm>
              <a:off x="2914680" y="6993486"/>
              <a:ext cx="3762000" cy="526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Академия Мегафона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Внутренний курс по прокачке лидерских компетенций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82A3E3F-9655-436E-8B11-D314E79A82C8}"/>
                </a:ext>
              </a:extLst>
            </p:cNvPr>
            <p:cNvSpPr txBox="1"/>
            <p:nvPr/>
          </p:nvSpPr>
          <p:spPr>
            <a:xfrm>
              <a:off x="2178000" y="7056585"/>
              <a:ext cx="756000" cy="323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</p:grpSp>
      <p:grpSp>
        <p:nvGrpSpPr>
          <p:cNvPr id="227" name="Группа 226">
            <a:extLst>
              <a:ext uri="{FF2B5EF4-FFF2-40B4-BE49-F238E27FC236}">
                <a16:creationId xmlns:a16="http://schemas.microsoft.com/office/drawing/2014/main" id="{3A51A142-45E8-4FE7-B194-A335E417CB46}"/>
              </a:ext>
            </a:extLst>
          </p:cNvPr>
          <p:cNvGrpSpPr/>
          <p:nvPr/>
        </p:nvGrpSpPr>
        <p:grpSpPr>
          <a:xfrm>
            <a:off x="2158680" y="12228590"/>
            <a:ext cx="4517096" cy="677108"/>
            <a:chOff x="2158680" y="5128949"/>
            <a:chExt cx="4517096" cy="67710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D4ACFF2-A102-4DEE-BA91-C43D58F97D1B}"/>
                </a:ext>
              </a:extLst>
            </p:cNvPr>
            <p:cNvSpPr txBox="1"/>
            <p:nvPr/>
          </p:nvSpPr>
          <p:spPr>
            <a:xfrm>
              <a:off x="2158680" y="5145971"/>
              <a:ext cx="75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2017-08 -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2019-02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(18 мес.)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A1FC0F7-D8EB-4A56-B3DF-CEF353DE94F6}"/>
                </a:ext>
              </a:extLst>
            </p:cNvPr>
            <p:cNvSpPr txBox="1"/>
            <p:nvPr/>
          </p:nvSpPr>
          <p:spPr>
            <a:xfrm>
              <a:off x="2914680" y="5128949"/>
              <a:ext cx="376109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Мегафон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Специалист по продажам в федеральном телемаркетинге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 старта и на протяжении 1.5 лет не покидал ежеквартальный рейтинг топ-10 по продажам среди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600 других сейлзов</a:t>
              </a:r>
            </a:p>
          </p:txBody>
        </p:sp>
      </p:grpSp>
      <p:grpSp>
        <p:nvGrpSpPr>
          <p:cNvPr id="275" name="Группа 274">
            <a:extLst>
              <a:ext uri="{FF2B5EF4-FFF2-40B4-BE49-F238E27FC236}">
                <a16:creationId xmlns:a16="http://schemas.microsoft.com/office/drawing/2014/main" id="{D600A530-548A-4DC8-B285-7F60538BC042}"/>
              </a:ext>
            </a:extLst>
          </p:cNvPr>
          <p:cNvGrpSpPr/>
          <p:nvPr/>
        </p:nvGrpSpPr>
        <p:grpSpPr>
          <a:xfrm>
            <a:off x="-58591" y="8708115"/>
            <a:ext cx="2124000" cy="640386"/>
            <a:chOff x="16925" y="2964754"/>
            <a:chExt cx="2124000" cy="399480"/>
          </a:xfrm>
        </p:grpSpPr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E1B4561-A1E7-47E3-AE3D-9C661ADE5F9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4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A/B </a:t>
              </a:r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тесты, статистика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7" name="Группа 276">
              <a:extLst>
                <a:ext uri="{FF2B5EF4-FFF2-40B4-BE49-F238E27FC236}">
                  <a16:creationId xmlns:a16="http://schemas.microsoft.com/office/drawing/2014/main" id="{C80E2F4C-491F-495B-A8E6-FAC8EFA71513}"/>
                </a:ext>
              </a:extLst>
            </p:cNvPr>
            <p:cNvGrpSpPr/>
            <p:nvPr/>
          </p:nvGrpSpPr>
          <p:grpSpPr>
            <a:xfrm>
              <a:off x="16925" y="3190164"/>
              <a:ext cx="2124000" cy="174070"/>
              <a:chOff x="0" y="6395372"/>
              <a:chExt cx="2052000" cy="174070"/>
            </a:xfrm>
          </p:grpSpPr>
          <p:grpSp>
            <p:nvGrpSpPr>
              <p:cNvPr id="278" name="Группа 277">
                <a:extLst>
                  <a:ext uri="{FF2B5EF4-FFF2-40B4-BE49-F238E27FC236}">
                    <a16:creationId xmlns:a16="http://schemas.microsoft.com/office/drawing/2014/main" id="{5A141456-0024-4B85-B68D-F4CE090155DC}"/>
                  </a:ext>
                </a:extLst>
              </p:cNvPr>
              <p:cNvGrpSpPr/>
              <p:nvPr/>
            </p:nvGrpSpPr>
            <p:grpSpPr>
              <a:xfrm>
                <a:off x="173366" y="6395372"/>
                <a:ext cx="1634646" cy="44915"/>
                <a:chOff x="100182" y="3017265"/>
                <a:chExt cx="1764968" cy="60766"/>
              </a:xfrm>
            </p:grpSpPr>
            <p:sp>
              <p:nvSpPr>
                <p:cNvPr id="280" name="Прямоугольник 279">
                  <a:extLst>
                    <a:ext uri="{FF2B5EF4-FFF2-40B4-BE49-F238E27FC236}">
                      <a16:creationId xmlns:a16="http://schemas.microsoft.com/office/drawing/2014/main" id="{D704BF13-8818-4D6D-9D2D-FD7EE75624A4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0765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81" name="Прямоугольник 280">
                  <a:extLst>
                    <a:ext uri="{FF2B5EF4-FFF2-40B4-BE49-F238E27FC236}">
                      <a16:creationId xmlns:a16="http://schemas.microsoft.com/office/drawing/2014/main" id="{29D4B431-8DBC-4C8B-AB79-97BB91A016CB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300420" cy="607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18D41910-3D65-439C-9929-D8EF21D9622C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1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E2DD8FA-EFA6-6BD5-119C-A6A69766EB4D}"/>
              </a:ext>
            </a:extLst>
          </p:cNvPr>
          <p:cNvGrpSpPr/>
          <p:nvPr/>
        </p:nvGrpSpPr>
        <p:grpSpPr>
          <a:xfrm>
            <a:off x="2158680" y="4901633"/>
            <a:ext cx="4517096" cy="3016210"/>
            <a:chOff x="2158680" y="5104975"/>
            <a:chExt cx="4517096" cy="32828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23A438-251E-786D-60D4-BBBFE4C7E46D}"/>
                </a:ext>
              </a:extLst>
            </p:cNvPr>
            <p:cNvSpPr txBox="1"/>
            <p:nvPr/>
          </p:nvSpPr>
          <p:spPr>
            <a:xfrm>
              <a:off x="2158680" y="5145026"/>
              <a:ext cx="756000" cy="569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2022-0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4 – 2023-04</a:t>
              </a: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(1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мес.)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D5FADE-3B43-46B4-A8ED-8C0AD1B2F1F7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3282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Модульбанк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Финансовый аналитик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множества финансовых моделей, необходимых для принятия решения о запуске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MVP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различных продуктов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-скриптов для построения результирующих таблиц и их последующего анализа и визуализации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финансовой отчетности: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PL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, а также их автоматизация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разработка множества отчетов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для смежных подразделений: Продажи, Маркетинг, Техподдержка, Коллекшн, Логистика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telegram-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бота на языке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для информирования о появлении багов в данных на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постоянный анализ финансовых результатов помесячно\поквартально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построение финансовых прогнозов, выделение ключевых поинтов и их проработка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оптимизация расходов, анализ действующих акций, отмена низкоэффективных предложений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разработка и анализ ключевых бизнес-метрик LT, LTV, ARPAU, ChurnRate и т.д.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реализация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автоматического прогнозирования сбора тарифов с базы с точностью 95%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администрирование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BI-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отчетности компании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согласование задач, требующих внимания отдела Финансов</a:t>
              </a:r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8272D2AE-75B2-F584-4875-AEF7E5D129AE}"/>
              </a:ext>
            </a:extLst>
          </p:cNvPr>
          <p:cNvGrpSpPr/>
          <p:nvPr/>
        </p:nvGrpSpPr>
        <p:grpSpPr>
          <a:xfrm>
            <a:off x="-58591" y="4866586"/>
            <a:ext cx="2124000" cy="592488"/>
            <a:chOff x="0" y="6157928"/>
            <a:chExt cx="2124000" cy="4130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33ADAD-6AA0-8A8C-9422-3171BFF652FF}"/>
                </a:ext>
              </a:extLst>
            </p:cNvPr>
            <p:cNvSpPr txBox="1"/>
            <p:nvPr/>
          </p:nvSpPr>
          <p:spPr>
            <a:xfrm>
              <a:off x="107450" y="6157928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Apache Airflow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41A47523-A119-D890-056E-D21917B3567E}"/>
                </a:ext>
              </a:extLst>
            </p:cNvPr>
            <p:cNvSpPr/>
            <p:nvPr/>
          </p:nvSpPr>
          <p:spPr>
            <a:xfrm>
              <a:off x="179450" y="6383353"/>
              <a:ext cx="1692001" cy="50190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D188F5A8-0EDC-ED09-6B71-7C49F579D378}"/>
                </a:ext>
              </a:extLst>
            </p:cNvPr>
            <p:cNvSpPr/>
            <p:nvPr/>
          </p:nvSpPr>
          <p:spPr>
            <a:xfrm>
              <a:off x="179447" y="6383352"/>
              <a:ext cx="1260000" cy="50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3B042FE-BDF4-09DD-3292-21BB5727564D}"/>
                </a:ext>
              </a:extLst>
            </p:cNvPr>
            <p:cNvSpPr txBox="1"/>
            <p:nvPr/>
          </p:nvSpPr>
          <p:spPr>
            <a:xfrm>
              <a:off x="0" y="6442211"/>
              <a:ext cx="2124000" cy="12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0	                                                               10</a:t>
              </a:r>
            </a:p>
          </p:txBody>
        </p:sp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A7F79354-DDB3-6255-C1B6-83211AA77221}"/>
              </a:ext>
            </a:extLst>
          </p:cNvPr>
          <p:cNvGrpSpPr/>
          <p:nvPr/>
        </p:nvGrpSpPr>
        <p:grpSpPr>
          <a:xfrm>
            <a:off x="-58591" y="5419109"/>
            <a:ext cx="2124000" cy="592486"/>
            <a:chOff x="16925" y="2964754"/>
            <a:chExt cx="2124000" cy="4130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C8B5F0-CAE6-7F58-6FA4-F4C227F09345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S3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6C134EE1-3DB8-CB76-BAA9-97C916566424}"/>
                </a:ext>
              </a:extLst>
            </p:cNvPr>
            <p:cNvGrpSpPr/>
            <p:nvPr/>
          </p:nvGrpSpPr>
          <p:grpSpPr>
            <a:xfrm>
              <a:off x="16925" y="3190195"/>
              <a:ext cx="2124000" cy="187568"/>
              <a:chOff x="0" y="6395403"/>
              <a:chExt cx="2052000" cy="187568"/>
            </a:xfrm>
          </p:grpSpPr>
          <p:grpSp>
            <p:nvGrpSpPr>
              <p:cNvPr id="59" name="Группа 58">
                <a:extLst>
                  <a:ext uri="{FF2B5EF4-FFF2-40B4-BE49-F238E27FC236}">
                    <a16:creationId xmlns:a16="http://schemas.microsoft.com/office/drawing/2014/main" id="{0F6CB3A8-32B9-8AFC-4F0A-74A0B6F4E122}"/>
                  </a:ext>
                </a:extLst>
              </p:cNvPr>
              <p:cNvGrpSpPr/>
              <p:nvPr/>
            </p:nvGrpSpPr>
            <p:grpSpPr>
              <a:xfrm>
                <a:off x="173365" y="6395403"/>
                <a:ext cx="1634647" cy="50191"/>
                <a:chOff x="100181" y="3017264"/>
                <a:chExt cx="1764969" cy="67903"/>
              </a:xfrm>
            </p:grpSpPr>
            <p:sp>
              <p:nvSpPr>
                <p:cNvPr id="61" name="Прямоугольник 60">
                  <a:extLst>
                    <a:ext uri="{FF2B5EF4-FFF2-40B4-BE49-F238E27FC236}">
                      <a16:creationId xmlns:a16="http://schemas.microsoft.com/office/drawing/2014/main" id="{61F786B7-7990-69E7-F97B-D5C1AAEA1337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2" name="Прямоугольник 61">
                  <a:extLst>
                    <a:ext uri="{FF2B5EF4-FFF2-40B4-BE49-F238E27FC236}">
                      <a16:creationId xmlns:a16="http://schemas.microsoft.com/office/drawing/2014/main" id="{6151C54E-4092-E35B-E52A-63A03120F550}"/>
                    </a:ext>
                  </a:extLst>
                </p:cNvPr>
                <p:cNvSpPr/>
                <p:nvPr/>
              </p:nvSpPr>
              <p:spPr>
                <a:xfrm>
                  <a:off x="100181" y="3017264"/>
                  <a:ext cx="886238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E27657B-6797-C181-4EE4-90B02700EF27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65C1688C-F9CD-17EE-165A-A2C1091BF3DC}"/>
              </a:ext>
            </a:extLst>
          </p:cNvPr>
          <p:cNvGrpSpPr/>
          <p:nvPr/>
        </p:nvGrpSpPr>
        <p:grpSpPr>
          <a:xfrm>
            <a:off x="-58591" y="6523040"/>
            <a:ext cx="2124000" cy="592486"/>
            <a:chOff x="16925" y="2964754"/>
            <a:chExt cx="2124000" cy="4130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C24C77-B663-5B23-6D50-688E9B601C7D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27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Apache Spark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9F2048D0-3B66-A2D0-94A1-39C7954F2368}"/>
                </a:ext>
              </a:extLst>
            </p:cNvPr>
            <p:cNvGrpSpPr/>
            <p:nvPr/>
          </p:nvGrpSpPr>
          <p:grpSpPr>
            <a:xfrm>
              <a:off x="16925" y="3190195"/>
              <a:ext cx="2124000" cy="187568"/>
              <a:chOff x="0" y="6395403"/>
              <a:chExt cx="2052000" cy="187568"/>
            </a:xfrm>
          </p:grpSpPr>
          <p:grpSp>
            <p:nvGrpSpPr>
              <p:cNvPr id="66" name="Группа 65">
                <a:extLst>
                  <a:ext uri="{FF2B5EF4-FFF2-40B4-BE49-F238E27FC236}">
                    <a16:creationId xmlns:a16="http://schemas.microsoft.com/office/drawing/2014/main" id="{22497AB9-5335-DA83-4898-6C9DC60BDAD6}"/>
                  </a:ext>
                </a:extLst>
              </p:cNvPr>
              <p:cNvGrpSpPr/>
              <p:nvPr/>
            </p:nvGrpSpPr>
            <p:grpSpPr>
              <a:xfrm>
                <a:off x="173365" y="6395403"/>
                <a:ext cx="1634647" cy="50191"/>
                <a:chOff x="100181" y="3017264"/>
                <a:chExt cx="1764969" cy="67903"/>
              </a:xfrm>
            </p:grpSpPr>
            <p:sp>
              <p:nvSpPr>
                <p:cNvPr id="68" name="Прямоугольник 67">
                  <a:extLst>
                    <a:ext uri="{FF2B5EF4-FFF2-40B4-BE49-F238E27FC236}">
                      <a16:creationId xmlns:a16="http://schemas.microsoft.com/office/drawing/2014/main" id="{95621FA8-3BF4-5014-292B-C7D9C9840E31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67901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9" name="Прямоугольник 68">
                  <a:extLst>
                    <a:ext uri="{FF2B5EF4-FFF2-40B4-BE49-F238E27FC236}">
                      <a16:creationId xmlns:a16="http://schemas.microsoft.com/office/drawing/2014/main" id="{412FE7E6-1B50-D970-66AD-EA6F86AD663E}"/>
                    </a:ext>
                  </a:extLst>
                </p:cNvPr>
                <p:cNvSpPr/>
                <p:nvPr/>
              </p:nvSpPr>
              <p:spPr>
                <a:xfrm>
                  <a:off x="100181" y="3017264"/>
                  <a:ext cx="300420" cy="679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52F0A9-208C-0A68-5735-84FFD64C2B19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28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0485BB3-F788-705D-EABB-8C9A6BA9DE42}"/>
              </a:ext>
            </a:extLst>
          </p:cNvPr>
          <p:cNvGrpSpPr/>
          <p:nvPr/>
        </p:nvGrpSpPr>
        <p:grpSpPr>
          <a:xfrm>
            <a:off x="0" y="126070"/>
            <a:ext cx="2052000" cy="1546313"/>
            <a:chOff x="0" y="1969101"/>
            <a:chExt cx="2052000" cy="1546313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59152330-6334-41BB-925E-0FB89B347E81}"/>
                </a:ext>
              </a:extLst>
            </p:cNvPr>
            <p:cNvGrpSpPr/>
            <p:nvPr/>
          </p:nvGrpSpPr>
          <p:grpSpPr>
            <a:xfrm>
              <a:off x="0" y="1969101"/>
              <a:ext cx="2052000" cy="284401"/>
              <a:chOff x="0" y="852963"/>
              <a:chExt cx="2052000" cy="140836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E3EFB9E3-F125-41CC-AF6D-1B99FD8FE33A}"/>
                  </a:ext>
                </a:extLst>
              </p:cNvPr>
              <p:cNvSpPr/>
              <p:nvPr/>
            </p:nvSpPr>
            <p:spPr>
              <a:xfrm>
                <a:off x="0" y="852963"/>
                <a:ext cx="2052000" cy="140836"/>
              </a:xfrm>
              <a:prstGeom prst="rect">
                <a:avLst/>
              </a:prstGeom>
              <a:solidFill>
                <a:srgbClr val="25293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8D0E53-2453-47ED-B603-7D898DCB13BB}"/>
                  </a:ext>
                </a:extLst>
              </p:cNvPr>
              <p:cNvSpPr txBox="1"/>
              <p:nvPr/>
            </p:nvSpPr>
            <p:spPr>
              <a:xfrm>
                <a:off x="106680" y="856345"/>
                <a:ext cx="1945320" cy="137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Личная информация</a:t>
                </a:r>
                <a:endParaRPr lang="ru-RU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7F7B4A09-62CE-3A03-2182-166C2FF0A9F6}"/>
                </a:ext>
              </a:extLst>
            </p:cNvPr>
            <p:cNvGrpSpPr/>
            <p:nvPr/>
          </p:nvGrpSpPr>
          <p:grpSpPr>
            <a:xfrm>
              <a:off x="101979" y="2297452"/>
              <a:ext cx="1945320" cy="1217962"/>
              <a:chOff x="106680" y="1145351"/>
              <a:chExt cx="1945320" cy="121796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05386A-825A-BAF0-FA02-D61E02B567FE}"/>
                  </a:ext>
                </a:extLst>
              </p:cNvPr>
              <p:cNvSpPr txBox="1"/>
              <p:nvPr/>
            </p:nvSpPr>
            <p:spPr>
              <a:xfrm>
                <a:off x="106680" y="1145351"/>
                <a:ext cx="1945320" cy="1217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г. Новосибирск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29.05.1990 (31 год)</a:t>
                </a: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женат, детей нет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+7-923-231-27-11</a:t>
                </a:r>
                <a:endPara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uiqdog@gmail.com</a:t>
                </a:r>
                <a:endPara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Рисунок 26">
                <a:extLst>
                  <a:ext uri="{FF2B5EF4-FFF2-40B4-BE49-F238E27FC236}">
                    <a16:creationId xmlns:a16="http://schemas.microsoft.com/office/drawing/2014/main" id="{B8C27097-13A3-FC0D-8689-D59E1564C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1713983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31" name="Рисунок 30">
                <a:extLst>
                  <a:ext uri="{FF2B5EF4-FFF2-40B4-BE49-F238E27FC236}">
                    <a16:creationId xmlns:a16="http://schemas.microsoft.com/office/drawing/2014/main" id="{11A39A8B-DF14-62BA-7CDB-ADF9D4799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1240211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32" name="Рисунок 31">
                <a:extLst>
                  <a:ext uri="{FF2B5EF4-FFF2-40B4-BE49-F238E27FC236}">
                    <a16:creationId xmlns:a16="http://schemas.microsoft.com/office/drawing/2014/main" id="{E666B0BF-154C-2647-F489-01B39E8DD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2161872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33" name="Рисунок 32">
                <a:extLst>
                  <a:ext uri="{FF2B5EF4-FFF2-40B4-BE49-F238E27FC236}">
                    <a16:creationId xmlns:a16="http://schemas.microsoft.com/office/drawing/2014/main" id="{FABE4761-A601-3BA1-6ADC-00AE66C8D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1468797"/>
                <a:ext cx="144000" cy="144000"/>
              </a:xfrm>
              <a:prstGeom prst="rect">
                <a:avLst/>
              </a:prstGeom>
            </p:spPr>
          </p:pic>
          <p:pic>
            <p:nvPicPr>
              <p:cNvPr id="34" name="Рисунок 33">
                <a:extLst>
                  <a:ext uri="{FF2B5EF4-FFF2-40B4-BE49-F238E27FC236}">
                    <a16:creationId xmlns:a16="http://schemas.microsoft.com/office/drawing/2014/main" id="{E717B9FC-0505-50FA-1B67-A9F0EEF2C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00" y="1921742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97A3F9A6-02DC-5639-3125-6A4392EBBFCB}"/>
              </a:ext>
            </a:extLst>
          </p:cNvPr>
          <p:cNvGrpSpPr/>
          <p:nvPr/>
        </p:nvGrpSpPr>
        <p:grpSpPr>
          <a:xfrm>
            <a:off x="2160000" y="2288960"/>
            <a:ext cx="4517096" cy="2646878"/>
            <a:chOff x="2158680" y="5104975"/>
            <a:chExt cx="4517096" cy="28808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C4D9C1-DA2B-7AF7-62E6-F900AE50072B}"/>
                </a:ext>
              </a:extLst>
            </p:cNvPr>
            <p:cNvSpPr txBox="1"/>
            <p:nvPr/>
          </p:nvSpPr>
          <p:spPr>
            <a:xfrm>
              <a:off x="2158680" y="5145026"/>
              <a:ext cx="756000" cy="267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 2023-0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271D572-CD49-C2FF-92FA-C2A6B6D38C7B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2880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Сбермаркет</a:t>
              </a: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(Купер)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Системный аналитик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участие в построении целевой архитектуры 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DWH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схемах взаимодействия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сбор и анализ бизнес-требований: взаимодействие с бизнес-заказчиком, аналитиками продукта 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консультация бизнес аналитиков по части доработок хранилища 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сложных </a:t>
              </a:r>
              <a:r>
                <a:rPr lang="en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запросов для построения витрин данных, оптимизация </a:t>
              </a:r>
              <a:r>
                <a:rPr lang="en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запросов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предобработка/очистка сырых данных (анонимизация, </a:t>
              </a:r>
              <a:r>
                <a:rPr lang="ru-RU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дедубликация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обфускация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ревью и рефакторинг существующего кода построения витрин, его анализ и критическая оценка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работа в 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GitLab (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MR)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работа с 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Docker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для тестирования </a:t>
              </a:r>
              <a:r>
                <a:rPr lang="en" sz="800" dirty="0">
                  <a:latin typeface="Arial" panose="020B0604020202020204" pitchFamily="34" charset="0"/>
                  <a:cs typeface="Arial" panose="020B0604020202020204" pitchFamily="34" charset="0"/>
                </a:rPr>
                <a:t>MR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проектной документации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разработка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и развитие тестовой среды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автоматизация процессов</a:t>
              </a:r>
            </a:p>
            <a:p>
              <a:pPr marL="171466" indent="-171466">
                <a:buFont typeface="Arial" panose="020B0604020202020204" pitchFamily="34" charset="0"/>
                <a:buChar char="•"/>
              </a:pP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532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694</TotalTime>
  <Words>901</Words>
  <Application>Microsoft Macintosh PowerPoint</Application>
  <PresentationFormat>Произвольный</PresentationFormat>
  <Paragraphs>139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Кустов Антон Евгеньевич</dc:creator>
  <cp:lastModifiedBy>Антон Кустов</cp:lastModifiedBy>
  <cp:revision>173</cp:revision>
  <dcterms:created xsi:type="dcterms:W3CDTF">2022-03-27T07:29:54Z</dcterms:created>
  <dcterms:modified xsi:type="dcterms:W3CDTF">2024-11-11T14:37:25Z</dcterms:modified>
</cp:coreProperties>
</file>