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6858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A88E93-F0F6-164A-9209-A63C42C38B5E}">
          <p14:sldIdLst>
            <p14:sldId id="256"/>
            <p14:sldId id="257"/>
            <p14:sldId id="258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10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6675"/>
  </p:normalViewPr>
  <p:slideViewPr>
    <p:cSldViewPr snapToGrid="0">
      <p:cViewPr>
        <p:scale>
          <a:sx n="132" d="100"/>
          <a:sy n="132" d="100"/>
        </p:scale>
        <p:origin x="3200" y="216"/>
      </p:cViewPr>
      <p:guideLst>
        <p:guide orient="horz" pos="51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H1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2024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 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C-2949-A891-A9ABCC8BBC7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Кукинова Татьяна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C-2949-A891-A9ABCC8BBC7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Волковинский Артур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C-2949-A891-A9ABCC8BBC7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Узянов Евгений  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0C-2949-A891-A9ABCC8BBC72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Хренков Илья  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0C-2949-A891-A9ABCC8BBC72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Решетов Владислав 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0C-2949-A891-A9ABCC8BBC72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Большакова Виктория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0C-2949-A891-A9ABCC8BBC72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Маврина Анастасия 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0C-2949-A891-A9ABCC8BBC72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0C-2949-A891-A9ABCC8BBC72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Бодренков Виталий 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0C-2949-A891-A9ABCC8BBC72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Мирошников Виктор 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0C-2949-A891-A9ABCC8BBC72}"/>
            </c:ext>
          </c:extLst>
        </c:ser>
        <c:ser>
          <c:idx val="11"/>
          <c:order val="11"/>
          <c:tx>
            <c:strRef>
              <c:f>Лист1!$M$1</c:f>
              <c:strCache>
                <c:ptCount val="1"/>
                <c:pt idx="0">
                  <c:v>Ожерельев Илья  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Лист1!$M$2:$M$4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0C-2949-A891-A9ABCC8BBC72}"/>
            </c:ext>
          </c:extLst>
        </c:ser>
        <c:ser>
          <c:idx val="12"/>
          <c:order val="12"/>
          <c:tx>
            <c:strRef>
              <c:f>Лист1!$N$1</c:f>
              <c:strCache>
                <c:ptCount val="1"/>
                <c:pt idx="0">
                  <c:v>Маурат Игорь  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Лист1!$N$2:$N$4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0C-2949-A891-A9ABCC8BBC72}"/>
            </c:ext>
          </c:extLst>
        </c:ser>
        <c:ser>
          <c:idx val="13"/>
          <c:order val="13"/>
          <c:tx>
            <c:strRef>
              <c:f>Лист1!$O$1</c:f>
              <c:strCache>
                <c:ptCount val="1"/>
                <c:pt idx="0">
                  <c:v>Кочергин Георгий 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2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Лист1!$O$2:$O$4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0C-2949-A891-A9ABCC8BBC72}"/>
            </c:ext>
          </c:extLst>
        </c:ser>
        <c:ser>
          <c:idx val="14"/>
          <c:order val="14"/>
          <c:tx>
            <c:strRef>
              <c:f>Лист1!$P$1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3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Лист1!$P$2:$P$4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0C-2949-A891-A9ABCC8BBC72}"/>
            </c:ext>
          </c:extLst>
        </c:ser>
        <c:ser>
          <c:idx val="15"/>
          <c:order val="15"/>
          <c:tx>
            <c:strRef>
              <c:f>Лист1!$Q$1</c:f>
              <c:strCache>
                <c:ptCount val="1"/>
                <c:pt idx="0">
                  <c:v>Маркин Дмитрий  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Лист1!$Q$2:$Q$4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0C-2949-A891-A9ABCC8BBC72}"/>
            </c:ext>
          </c:extLst>
        </c:ser>
        <c:ser>
          <c:idx val="16"/>
          <c:order val="16"/>
          <c:tx>
            <c:strRef>
              <c:f>Лист1!$R$1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Лист1!$R$2:$R$4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0C-2949-A891-A9ABCC8BBC72}"/>
            </c:ext>
          </c:extLst>
        </c:ser>
        <c:ser>
          <c:idx val="17"/>
          <c:order val="17"/>
          <c:tx>
            <c:strRef>
              <c:f>Лист1!$S$1</c:f>
              <c:strCache>
                <c:ptCount val="1"/>
                <c:pt idx="0">
                  <c:v>Кожевников Николай 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Лист1!$S$2:$S$4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0C-2949-A891-A9ABCC8BB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H2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8-2A4D-85B2-88C37AD300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Милючихин Артемий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8-2A4D-85B2-88C37AD300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Кукинова Татьяна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8-2A4D-85B2-88C37AD3007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Назаров Вячеслав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B8-2A4D-85B2-88C37AD3007B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B8-2A4D-85B2-88C37AD3007B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Мирошников Виктор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B8-2A4D-85B2-88C37AD3007B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Хикматуллин Рамиль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B8-2A4D-85B2-88C37AD3007B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Кочергин Георгий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B8-2A4D-85B2-88C37AD3007B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Маркин Дмитрий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B8-2A4D-85B2-88C37AD3007B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B8-2A4D-85B2-88C37AD3007B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B8-2A4D-85B2-88C37AD30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EF07-339A-A84B-A1ED-916ABAEC66CC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1143000"/>
            <a:ext cx="130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EC35C-DCBA-1F4F-9797-A38D56A9D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776538" y="1143000"/>
            <a:ext cx="13049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EC35C-DCBA-1F4F-9797-A38D56A9D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51323"/>
            <a:ext cx="5829300" cy="564015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508981"/>
            <a:ext cx="5143500" cy="3911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62524"/>
            <a:ext cx="1478756" cy="1372912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62524"/>
            <a:ext cx="4350544" cy="1372912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038864"/>
            <a:ext cx="5915025" cy="67389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841548"/>
            <a:ext cx="5915025" cy="35438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2527"/>
            <a:ext cx="5915025" cy="313133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71359"/>
            <a:ext cx="2901255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917660"/>
            <a:ext cx="2901255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71359"/>
            <a:ext cx="2915543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917660"/>
            <a:ext cx="2915543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332567"/>
            <a:ext cx="3471863" cy="115128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332567"/>
            <a:ext cx="3471863" cy="115128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6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62527"/>
            <a:ext cx="591502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015410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BF3F3B7-27EF-C7E5-F8BD-5FBD421C33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3" y="-81472"/>
            <a:ext cx="2178000" cy="1635708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684073"/>
            <a:ext cx="2053320" cy="337465"/>
            <a:chOff x="146929" y="1005363"/>
            <a:chExt cx="2053320" cy="28469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1" y="13020061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209346" y="1852566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0" y="6247580"/>
            <a:ext cx="2124000" cy="640386"/>
            <a:chOff x="16925" y="2964754"/>
            <a:chExt cx="2124000" cy="39948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6"/>
              <a:ext cx="2124000" cy="174058"/>
              <a:chOff x="0" y="6395384"/>
              <a:chExt cx="2052000" cy="174058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4"/>
                <a:ext cx="1634646" cy="44916"/>
                <a:chOff x="100182" y="3017264"/>
                <a:chExt cx="1764968" cy="60767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4"/>
                  <a:ext cx="135188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8940944"/>
            <a:ext cx="2124000" cy="640386"/>
            <a:chOff x="16925" y="2964754"/>
            <a:chExt cx="2124000" cy="39948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C4CAD8D-0BE4-44CD-0B2D-3DAB6D9F4F47}"/>
              </a:ext>
            </a:extLst>
          </p:cNvPr>
          <p:cNvGrpSpPr/>
          <p:nvPr/>
        </p:nvGrpSpPr>
        <p:grpSpPr>
          <a:xfrm>
            <a:off x="0" y="9650210"/>
            <a:ext cx="2124000" cy="592486"/>
            <a:chOff x="0" y="3049893"/>
            <a:chExt cx="2124000" cy="41300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07450" y="3049893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0" y="3275323"/>
              <a:ext cx="2124000" cy="187579"/>
              <a:chOff x="0" y="6395392"/>
              <a:chExt cx="2052000" cy="187579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2090418"/>
            <a:ext cx="2124000" cy="1177481"/>
            <a:chOff x="16925" y="2964754"/>
            <a:chExt cx="2124000" cy="80649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11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poetry,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telebot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sqlalchemy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pandas,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airflow,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matplotlib,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plotly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seaborn,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statsmodels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583607"/>
              <a:ext cx="2124000" cy="187639"/>
              <a:chOff x="0" y="6788815"/>
              <a:chExt cx="2052000" cy="187639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4" y="6788815"/>
                <a:ext cx="1634648" cy="51404"/>
                <a:chOff x="100180" y="3549761"/>
                <a:chExt cx="1764970" cy="69549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552587"/>
                  <a:ext cx="1764967" cy="66723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0" y="3549761"/>
                  <a:ext cx="1314336" cy="66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849971"/>
                <a:ext cx="2052000" cy="12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0" y="4263478"/>
            <a:ext cx="2124000" cy="592488"/>
            <a:chOff x="16925" y="2964754"/>
            <a:chExt cx="2124000" cy="41301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87247"/>
              <a:ext cx="2124000" cy="190517"/>
              <a:chOff x="0" y="6392455"/>
              <a:chExt cx="2052000" cy="190517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2455"/>
                <a:ext cx="1634646" cy="53138"/>
                <a:chOff x="100182" y="3013277"/>
                <a:chExt cx="1764968" cy="71890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3277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0" y="3336779"/>
            <a:ext cx="2124000" cy="857819"/>
            <a:chOff x="16925" y="2964754"/>
            <a:chExt cx="2124000" cy="67186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38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(Greenplum, PostgreSQL, Trino,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MySQL, MS SQL)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66381"/>
              <a:ext cx="2124000" cy="170240"/>
              <a:chOff x="0" y="6671589"/>
              <a:chExt cx="2052000" cy="170240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71589"/>
                <a:ext cx="1634646" cy="56434"/>
                <a:chOff x="100182" y="3390862"/>
                <a:chExt cx="1764968" cy="76348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90919"/>
                  <a:ext cx="1764967" cy="7629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90862"/>
                  <a:ext cx="1314336" cy="76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4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0" y="8279578"/>
            <a:ext cx="2124000" cy="592486"/>
            <a:chOff x="16925" y="2964754"/>
            <a:chExt cx="2124000" cy="41300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11020842"/>
            <a:ext cx="2052000" cy="337465"/>
            <a:chOff x="152400" y="1005363"/>
            <a:chExt cx="2052000" cy="284693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0" y="11427187"/>
            <a:ext cx="2124000" cy="592486"/>
            <a:chOff x="16925" y="2964754"/>
            <a:chExt cx="2124000" cy="41300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12088553"/>
            <a:ext cx="2124000" cy="592486"/>
            <a:chOff x="16925" y="2964754"/>
            <a:chExt cx="2124000" cy="4130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12749919"/>
            <a:ext cx="2124000" cy="640386"/>
            <a:chOff x="16925" y="2964754"/>
            <a:chExt cx="2124000" cy="3994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13459185"/>
            <a:ext cx="2124000" cy="592486"/>
            <a:chOff x="16925" y="2964754"/>
            <a:chExt cx="2124000" cy="41300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0209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14120551"/>
            <a:ext cx="2124000" cy="592486"/>
            <a:chOff x="16925" y="2964754"/>
            <a:chExt cx="2124000" cy="41300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14781917"/>
            <a:ext cx="2124000" cy="640386"/>
            <a:chOff x="16925" y="2964754"/>
            <a:chExt cx="2124000" cy="39948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15491183"/>
            <a:ext cx="2124000" cy="640386"/>
            <a:chOff x="16925" y="2964754"/>
            <a:chExt cx="2124000" cy="39948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426994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1" y="13352713"/>
            <a:ext cx="4519320" cy="407523"/>
            <a:chOff x="2158680" y="5312456"/>
            <a:chExt cx="4519320" cy="40752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7" y="13808695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4173589"/>
            <a:ext cx="4500740" cy="404687"/>
            <a:chOff x="2178737" y="5823690"/>
            <a:chExt cx="4500740" cy="56150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1"/>
              <a:ext cx="3763477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1" y="14551150"/>
            <a:ext cx="4519320" cy="406643"/>
            <a:chOff x="2158680" y="6396495"/>
            <a:chExt cx="4519320" cy="555570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1"/>
              <a:ext cx="756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5638770"/>
            <a:ext cx="4498680" cy="400110"/>
            <a:chOff x="2178000" y="6996911"/>
            <a:chExt cx="4498680" cy="48756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8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6"/>
              <a:ext cx="1023640" cy="3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4906254"/>
            <a:ext cx="4498680" cy="400110"/>
            <a:chOff x="2178000" y="7010470"/>
            <a:chExt cx="4498680" cy="52609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5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1345C85-DC85-A11F-3E24-7FF744F79BE8}"/>
              </a:ext>
            </a:extLst>
          </p:cNvPr>
          <p:cNvGrpSpPr/>
          <p:nvPr/>
        </p:nvGrpSpPr>
        <p:grpSpPr>
          <a:xfrm>
            <a:off x="2206350" y="126296"/>
            <a:ext cx="4553494" cy="1424089"/>
            <a:chOff x="2189699" y="1888330"/>
            <a:chExt cx="4553494" cy="1424089"/>
          </a:xfrm>
        </p:grpSpPr>
        <p:pic>
          <p:nvPicPr>
            <p:cNvPr id="20" name="Рисунок 19" descr="Изображение выглядит как человек, внешний, небо, мужчина&#10;&#10;Автоматически созданное описание">
              <a:extLst>
                <a:ext uri="{FF2B5EF4-FFF2-40B4-BE49-F238E27FC236}">
                  <a16:creationId xmlns:a16="http://schemas.microsoft.com/office/drawing/2014/main" id="{98714AB6-743D-4DA7-9E80-1726C4EE9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3" t="16432" r="20406" b="24007"/>
            <a:stretch/>
          </p:blipFill>
          <p:spPr>
            <a:xfrm>
              <a:off x="5967584" y="1888330"/>
              <a:ext cx="732568" cy="732568"/>
            </a:xfrm>
            <a:prstGeom prst="ellipse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8DC8F8B-F85C-4418-8246-384B0ADC3866}"/>
                </a:ext>
              </a:extLst>
            </p:cNvPr>
            <p:cNvSpPr txBox="1"/>
            <p:nvPr/>
          </p:nvSpPr>
          <p:spPr>
            <a:xfrm>
              <a:off x="2229749" y="2028269"/>
              <a:ext cx="194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Кустов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E4E6126-4BA1-4164-8DA0-2315F1A2C309}"/>
                </a:ext>
              </a:extLst>
            </p:cNvPr>
            <p:cNvSpPr txBox="1"/>
            <p:nvPr/>
          </p:nvSpPr>
          <p:spPr>
            <a:xfrm>
              <a:off x="2229850" y="2397614"/>
              <a:ext cx="2653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|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Аналитик-инженер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id="{45C230CD-14D4-4CD7-A4BC-E3F9BBD8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2695596"/>
              <a:ext cx="4500000" cy="0"/>
            </a:xfrm>
            <a:prstGeom prst="line">
              <a:avLst/>
            </a:prstGeom>
            <a:ln w="12700">
              <a:solidFill>
                <a:srgbClr val="373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EC92DBB-1391-44F1-ACA5-6AB74DC133DB}"/>
                </a:ext>
              </a:extLst>
            </p:cNvPr>
            <p:cNvSpPr txBox="1"/>
            <p:nvPr/>
          </p:nvSpPr>
          <p:spPr>
            <a:xfrm>
              <a:off x="2189699" y="2727644"/>
              <a:ext cx="4553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2 года прошел путь от продавца до руководителя отдела продаж, а затем стал финансовым аналитиком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начал развитие в сфере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IT.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Сбермакркет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1 год вырос от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Junior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до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Middle+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 роли системного аналитика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7835803"/>
            <a:ext cx="4517096" cy="2215991"/>
            <a:chOff x="2158680" y="5104975"/>
            <a:chExt cx="4517096" cy="251834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7"/>
              <a:ext cx="756000" cy="5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51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1" y="9856234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1" y="11742729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5282900"/>
            <a:ext cx="4498680" cy="400110"/>
            <a:chOff x="2178000" y="6993486"/>
            <a:chExt cx="4498680" cy="52609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52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12228590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0" y="10311576"/>
            <a:ext cx="2124000" cy="640386"/>
            <a:chOff x="16925" y="2964754"/>
            <a:chExt cx="2124000" cy="399480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490163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 – 2023-04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мес.)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72D2AE-75B2-F584-4875-AEF7E5D129AE}"/>
              </a:ext>
            </a:extLst>
          </p:cNvPr>
          <p:cNvGrpSpPr/>
          <p:nvPr/>
        </p:nvGrpSpPr>
        <p:grpSpPr>
          <a:xfrm>
            <a:off x="0" y="4924846"/>
            <a:ext cx="2124000" cy="592488"/>
            <a:chOff x="0" y="6157928"/>
            <a:chExt cx="2124000" cy="41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33ADAD-6AA0-8A8C-9422-3171BFF652FF}"/>
                </a:ext>
              </a:extLst>
            </p:cNvPr>
            <p:cNvSpPr txBox="1"/>
            <p:nvPr/>
          </p:nvSpPr>
          <p:spPr>
            <a:xfrm>
              <a:off x="107450" y="6157928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Airflow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41A47523-A119-D890-056E-D21917B3567E}"/>
                </a:ext>
              </a:extLst>
            </p:cNvPr>
            <p:cNvSpPr/>
            <p:nvPr/>
          </p:nvSpPr>
          <p:spPr>
            <a:xfrm>
              <a:off x="179450" y="6383353"/>
              <a:ext cx="1692001" cy="50190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88F5A8-0EDC-ED09-6B71-7C49F579D378}"/>
                </a:ext>
              </a:extLst>
            </p:cNvPr>
            <p:cNvSpPr/>
            <p:nvPr/>
          </p:nvSpPr>
          <p:spPr>
            <a:xfrm>
              <a:off x="179447" y="6383352"/>
              <a:ext cx="1260000" cy="50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B042FE-BDF4-09DD-3292-21BB5727564D}"/>
                </a:ext>
              </a:extLst>
            </p:cNvPr>
            <p:cNvSpPr txBox="1"/>
            <p:nvPr/>
          </p:nvSpPr>
          <p:spPr>
            <a:xfrm>
              <a:off x="0" y="6442211"/>
              <a:ext cx="2124000" cy="12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	                                                               10</a:t>
              </a: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7F79354-DDB3-6255-C1B6-83211AA77221}"/>
              </a:ext>
            </a:extLst>
          </p:cNvPr>
          <p:cNvGrpSpPr/>
          <p:nvPr/>
        </p:nvGrpSpPr>
        <p:grpSpPr>
          <a:xfrm>
            <a:off x="0" y="5586214"/>
            <a:ext cx="2124000" cy="592486"/>
            <a:chOff x="16925" y="2964754"/>
            <a:chExt cx="2124000" cy="4130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C8B5F0-CAE6-7F58-6FA4-F4C227F0934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6C134EE1-3DB8-CB76-BAA9-97C916566424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0F6CB3A8-32B9-8AFC-4F0A-74A0B6F4E12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61F786B7-7990-69E7-F97B-D5C1AAEA133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Прямоугольник 61">
                  <a:extLst>
                    <a:ext uri="{FF2B5EF4-FFF2-40B4-BE49-F238E27FC236}">
                      <a16:creationId xmlns:a16="http://schemas.microsoft.com/office/drawing/2014/main" id="{6151C54E-4092-E35B-E52A-63A03120F55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886238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E27657B-6797-C181-4EE4-90B02700EF27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5C1688C-F9CD-17EE-165A-A2C1091BF3DC}"/>
              </a:ext>
            </a:extLst>
          </p:cNvPr>
          <p:cNvGrpSpPr/>
          <p:nvPr/>
        </p:nvGrpSpPr>
        <p:grpSpPr>
          <a:xfrm>
            <a:off x="0" y="6956846"/>
            <a:ext cx="2124000" cy="592486"/>
            <a:chOff x="16925" y="2964754"/>
            <a:chExt cx="2124000" cy="4130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C24C77-B663-5B23-6D50-688E9B601C7D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9F2048D0-3B66-A2D0-94A1-39C7954F2368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22497AB9-5335-DA83-4898-6C9DC60BDAD6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95621FA8-3BF4-5014-292B-C7D9C9840E31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9" name="Прямоугольник 68">
                  <a:extLst>
                    <a:ext uri="{FF2B5EF4-FFF2-40B4-BE49-F238E27FC236}">
                      <a16:creationId xmlns:a16="http://schemas.microsoft.com/office/drawing/2014/main" id="{412FE7E6-1B50-D970-66AD-EA6F86AD663E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2F0A9-208C-0A68-5735-84FFD64C2B19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0485BB3-F788-705D-EABB-8C9A6BA9DE42}"/>
              </a:ext>
            </a:extLst>
          </p:cNvPr>
          <p:cNvGrpSpPr/>
          <p:nvPr/>
        </p:nvGrpSpPr>
        <p:grpSpPr>
          <a:xfrm>
            <a:off x="0" y="68880"/>
            <a:ext cx="2052000" cy="1546313"/>
            <a:chOff x="0" y="1969101"/>
            <a:chExt cx="2052000" cy="154631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59152330-6334-41BB-925E-0FB89B347E81}"/>
                </a:ext>
              </a:extLst>
            </p:cNvPr>
            <p:cNvGrpSpPr/>
            <p:nvPr/>
          </p:nvGrpSpPr>
          <p:grpSpPr>
            <a:xfrm>
              <a:off x="0" y="1969101"/>
              <a:ext cx="2052000" cy="284401"/>
              <a:chOff x="0" y="852963"/>
              <a:chExt cx="2052000" cy="14083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3EFB9E3-F125-41CC-AF6D-1B99FD8FE33A}"/>
                  </a:ext>
                </a:extLst>
              </p:cNvPr>
              <p:cNvSpPr/>
              <p:nvPr/>
            </p:nvSpPr>
            <p:spPr>
              <a:xfrm>
                <a:off x="0" y="852963"/>
                <a:ext cx="2052000" cy="140836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8D0E53-2453-47ED-B603-7D898DCB13BB}"/>
                  </a:ext>
                </a:extLst>
              </p:cNvPr>
              <p:cNvSpPr txBox="1"/>
              <p:nvPr/>
            </p:nvSpPr>
            <p:spPr>
              <a:xfrm>
                <a:off x="106680" y="856345"/>
                <a:ext cx="1945320" cy="1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Личная информация</a:t>
                </a:r>
                <a:endPara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F7B4A09-62CE-3A03-2182-166C2FF0A9F6}"/>
                </a:ext>
              </a:extLst>
            </p:cNvPr>
            <p:cNvGrpSpPr/>
            <p:nvPr/>
          </p:nvGrpSpPr>
          <p:grpSpPr>
            <a:xfrm>
              <a:off x="101979" y="2297452"/>
              <a:ext cx="1945320" cy="1217962"/>
              <a:chOff x="106680" y="1145351"/>
              <a:chExt cx="1945320" cy="121796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05386A-825A-BAF0-FA02-D61E02B567FE}"/>
                  </a:ext>
                </a:extLst>
              </p:cNvPr>
              <p:cNvSpPr txBox="1"/>
              <p:nvPr/>
            </p:nvSpPr>
            <p:spPr>
              <a:xfrm>
                <a:off x="106680" y="1145351"/>
                <a:ext cx="1945320" cy="121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г. Новосибирск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29.05.1990 (31 год)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женат, детей нет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+7-923-231-27-11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uiqdog@gmail.com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8C27097-13A3-FC0D-8689-D59E1564C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713983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1" name="Рисунок 30">
                <a:extLst>
                  <a:ext uri="{FF2B5EF4-FFF2-40B4-BE49-F238E27FC236}">
                    <a16:creationId xmlns:a16="http://schemas.microsoft.com/office/drawing/2014/main" id="{11A39A8B-DF14-62BA-7CDB-ADF9D479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240211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E666B0BF-154C-2647-F489-01B39E8DD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2161872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ABE4761-A601-3BA1-6ADC-00AE66C8D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468797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E717B9FC-0505-50FA-1B67-A9F0EEF2C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921742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7A3F9A6-02DC-5639-3125-6A4392EBBFCB}"/>
              </a:ext>
            </a:extLst>
          </p:cNvPr>
          <p:cNvGrpSpPr/>
          <p:nvPr/>
        </p:nvGrpSpPr>
        <p:grpSpPr>
          <a:xfrm>
            <a:off x="2160000" y="2288960"/>
            <a:ext cx="4517096" cy="2523768"/>
            <a:chOff x="2158680" y="5104975"/>
            <a:chExt cx="4517096" cy="274686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C4D9C1-DA2B-7AF7-62E6-F900AE50072B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26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 2023-0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71D572-CD49-C2FF-92FA-C2A6B6D38C7B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746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Сбермаркет</a:t>
              </a: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(Купер)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(Аналитик-инженер)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участие в построении целевой архитектуры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схемах взаимодействия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сбор и анализ бизнес-требований: взаимодействие с бизнес-заказчиком, аналитиками продукта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консультация бизнес аналитиков по части доработок хранилища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сложных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 для построения витрин данных, оптимизация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предобработка/очистка сырых данных (анонимизация,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обфускация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ревью и рефакторинг существующего кода построения витрин, его анализ и критическая оценка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 в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GitLab (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MR)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работа с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Docker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тестирования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проектной документации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развитие тестовой среды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автоматизация процессов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49E07E-1E4A-5A41-847B-345F7955EB32}"/>
              </a:ext>
            </a:extLst>
          </p:cNvPr>
          <p:cNvGrpSpPr/>
          <p:nvPr/>
        </p:nvGrpSpPr>
        <p:grpSpPr>
          <a:xfrm>
            <a:off x="0" y="7618212"/>
            <a:ext cx="2124000" cy="592486"/>
            <a:chOff x="16925" y="2964754"/>
            <a:chExt cx="2124000" cy="413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07146C-AB6C-D15A-00FF-B7B7530F603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Spark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54AC5BC-C2E0-C5E6-B869-026A342EEA76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B09A6D5B-108E-C1BF-BAF1-BC707772C37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ED681A02-1D96-62A4-F097-5220C6198CE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1654E5D7-BBD8-F9E5-CAE2-BFF9D76DC93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9F242B-16E1-8870-0537-5BC8E681ED96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9FB777F-1906-F853-ADE3-5060E827B895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23F1148A-3B5D-52A9-7211-CE11D6D683B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6D315EB9-8DEA-381E-BBAC-452821F10464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52F002B3-B1D1-C613-764B-3932D6CBFB67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F12EAA-B94A-3F06-FEB5-9A8C10E7D02F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C603C65C-F458-C311-0FC4-C75E14EA54C8}"/>
              </a:ext>
            </a:extLst>
          </p:cNvPr>
          <p:cNvGrpSpPr/>
          <p:nvPr/>
        </p:nvGrpSpPr>
        <p:grpSpPr>
          <a:xfrm>
            <a:off x="0" y="633755"/>
            <a:ext cx="6854400" cy="707886"/>
            <a:chOff x="0" y="727539"/>
            <a:chExt cx="6854400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A71F0E-69FB-5D9D-C07F-B682B09BBF65}"/>
                </a:ext>
              </a:extLst>
            </p:cNvPr>
            <p:cNvSpPr txBox="1"/>
            <p:nvPr/>
          </p:nvSpPr>
          <p:spPr>
            <a:xfrm>
              <a:off x="467453" y="727539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«Отзыв о деятельности в проекте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положительный)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Основные взаимодействия связаны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Результаты соответствует моим ожиданиям, реализация поставленных мною задач выполнена на высоком уровне, в установленные сроки и я очень доволен сотрудничеством. Отмечаю оперативный саппорт в возникающих вопросах и конструктивные предложения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6131BD8E-7BF4-BBB6-2675-8582F89268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3542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D8969692-5CE1-6C29-DE49-C1B9E1BFCC03}"/>
              </a:ext>
            </a:extLst>
          </p:cNvPr>
          <p:cNvGrpSpPr/>
          <p:nvPr/>
        </p:nvGrpSpPr>
        <p:grpSpPr>
          <a:xfrm>
            <a:off x="0" y="1487877"/>
            <a:ext cx="6854400" cy="707886"/>
            <a:chOff x="0" y="1581661"/>
            <a:chExt cx="6854400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36F822-4BF3-191E-260F-36E3D8D4628D}"/>
                </a:ext>
              </a:extLst>
            </p:cNvPr>
            <p:cNvSpPr txBox="1"/>
            <p:nvPr/>
          </p:nvSpPr>
          <p:spPr>
            <a:xfrm>
              <a:off x="467453" y="1581661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внес большой вклад в проект Перенос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целевое хранилище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большую работу по задаче "Фриз данных за прошлые периоды": собрал данные, проработал алгоритм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заказов.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Всегда проявляет инициативу и оперативно помогает с возникающими вопросами и проблемами, связанными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GP!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5F59C9B2-AE2E-53F5-26BB-FC363D34C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289547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98010E32-7EEF-645A-A9CA-454BB2EDF3B2}"/>
              </a:ext>
            </a:extLst>
          </p:cNvPr>
          <p:cNvGrpSpPr/>
          <p:nvPr/>
        </p:nvGrpSpPr>
        <p:grpSpPr>
          <a:xfrm>
            <a:off x="0" y="2352405"/>
            <a:ext cx="6854400" cy="830997"/>
            <a:chOff x="0" y="2446189"/>
            <a:chExt cx="6854400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165ECB-A286-50F1-5094-60AE85E837A0}"/>
                </a:ext>
              </a:extLst>
            </p:cNvPr>
            <p:cNvSpPr txBox="1"/>
            <p:nvPr/>
          </p:nvSpPr>
          <p:spPr>
            <a:xfrm>
              <a:off x="467453" y="2446189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«Хочу поблагодарить Антона за помощь в проекте по переезду витрин, могу выделить положительные моменты: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начале проекта обсудили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роадмап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подсветили потенциальные проблемы, это помогло спланировать работу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подробное, глубокое и понятное объяснение тонкостей инструментов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желание помочь разобраться с возникающими проблемами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структурный подход, проработка инструкций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Волковинский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Артур Леонидович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F9E8AE6E-2471-222B-C020-DB7D662068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7718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D4058430-B61A-75F1-B024-822F75C442C6}"/>
              </a:ext>
            </a:extLst>
          </p:cNvPr>
          <p:cNvGrpSpPr/>
          <p:nvPr/>
        </p:nvGrpSpPr>
        <p:grpSpPr>
          <a:xfrm>
            <a:off x="0" y="3322780"/>
            <a:ext cx="6854400" cy="707886"/>
            <a:chOff x="0" y="3416564"/>
            <a:chExt cx="6854400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27AF50-10CE-BAE7-8477-C3168668DC8D}"/>
                </a:ext>
              </a:extLst>
            </p:cNvPr>
            <p:cNvSpPr txBox="1"/>
            <p:nvPr/>
          </p:nvSpPr>
          <p:spPr>
            <a:xfrm>
              <a:off x="467453" y="3416564"/>
              <a:ext cx="59150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несколько раз проактивно приходил на помощь в вопросах, связанных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каждый раз я тратил много времени, пытаясь разобраться в неочевидных ошибках, и лишь появление Антона сдвигало ситуацию с мертвой точки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 подсветить не могу, т.к с моей стороны помощь выглядела почти идеально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Узянов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Евгений Дмитриевич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009937-8DA3-2731-6ECA-0DAE3374593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2445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287CF621-AA43-3435-68BF-5CEAE9C60111}"/>
              </a:ext>
            </a:extLst>
          </p:cNvPr>
          <p:cNvGrpSpPr/>
          <p:nvPr/>
        </p:nvGrpSpPr>
        <p:grpSpPr>
          <a:xfrm>
            <a:off x="0" y="8660124"/>
            <a:ext cx="6854400" cy="461665"/>
            <a:chOff x="0" y="8753908"/>
            <a:chExt cx="6854400" cy="461665"/>
          </a:xfrm>
        </p:grpSpPr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B5C47D51-5641-7C72-0950-646DEC6A67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15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C22E3B-3375-0F53-310C-4C43639B6284}"/>
                </a:ext>
              </a:extLst>
            </p:cNvPr>
            <p:cNvSpPr txBox="1"/>
            <p:nvPr/>
          </p:nvSpPr>
          <p:spPr>
            <a:xfrm>
              <a:off x="468000" y="875390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очень инициативный. Находит узкие места в системе и процессах, предлагает решения. Старается по максимуму автоматизировать текущие задачи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Бодренков Виталий Олегович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Data Engineer</a:t>
              </a: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434334F-E520-E012-4445-8C08719C10C5}"/>
              </a:ext>
            </a:extLst>
          </p:cNvPr>
          <p:cNvGrpSpPr/>
          <p:nvPr/>
        </p:nvGrpSpPr>
        <p:grpSpPr>
          <a:xfrm>
            <a:off x="0" y="7443528"/>
            <a:ext cx="6854400" cy="1077218"/>
            <a:chOff x="0" y="7537312"/>
            <a:chExt cx="6854400" cy="1077218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1E3DB48C-8AF2-E44A-823B-44E5FAF2E1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61453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0B25F0-83BE-52ED-2341-969FFF25F1D0}"/>
                </a:ext>
              </a:extLst>
            </p:cNvPr>
            <p:cNvSpPr txBox="1"/>
            <p:nvPr/>
          </p:nvSpPr>
          <p:spPr>
            <a:xfrm>
              <a:off x="467453" y="7537312"/>
              <a:ext cx="59150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 этом полугодии по собственной инициативе реализовал и внедрил много фичей, которые помогли упростить работу аналитикам и дата-инженерам, в частности позволяют автоматизировать рутинные операции по заполнению конфигурационных файлов для загрузок всех слоев данных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генерирует много полезных идей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 созданию новых фичей и улучшению существующих инструментов и процессов команды, берет на себя много дополнительных задач сверх своей зоны ответственности. При такой активной деятельности хочется посоветовать Антону не забывать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 )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320A6DC5-3150-BAAB-7FFD-4EBBEC3F2629}"/>
              </a:ext>
            </a:extLst>
          </p:cNvPr>
          <p:cNvGrpSpPr/>
          <p:nvPr/>
        </p:nvGrpSpPr>
        <p:grpSpPr>
          <a:xfrm>
            <a:off x="0" y="6719375"/>
            <a:ext cx="6854400" cy="584775"/>
            <a:chOff x="0" y="6813159"/>
            <a:chExt cx="6854400" cy="584775"/>
          </a:xfrm>
        </p:grpSpPr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33A1011-139C-8A30-5D75-57A53DFCDB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38558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6DA02-58AB-2B11-F2E2-0E4AF85F8E7F}"/>
                </a:ext>
              </a:extLst>
            </p:cNvPr>
            <p:cNvSpPr txBox="1"/>
            <p:nvPr/>
          </p:nvSpPr>
          <p:spPr>
            <a:xfrm>
              <a:off x="467453" y="6813159"/>
              <a:ext cx="591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«Тесно работаем с Антоном в части разработки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гримпламовских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витрин/формировании детальных слоев.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качественное выполнение запросов и скорость их реализации. Из зон роста наверное подсветила бы коммуникативную историю - возможно в рамках задачи задавать больше вопросов) а так все гуд!»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Маврина Анастасия Сергеевна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6ADB42A5-080B-F8F6-8865-93C8F40D4800}"/>
              </a:ext>
            </a:extLst>
          </p:cNvPr>
          <p:cNvGrpSpPr/>
          <p:nvPr/>
        </p:nvGrpSpPr>
        <p:grpSpPr>
          <a:xfrm>
            <a:off x="0" y="5625890"/>
            <a:ext cx="6854400" cy="954107"/>
            <a:chOff x="0" y="5719674"/>
            <a:chExt cx="6854400" cy="954107"/>
          </a:xfrm>
        </p:grpSpPr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C3F283F-44E7-05E3-20C2-FC608C127A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7378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D4313-91E3-6C92-4ACF-650392E4E362}"/>
                </a:ext>
              </a:extLst>
            </p:cNvPr>
            <p:cNvSpPr txBox="1"/>
            <p:nvPr/>
          </p:nvSpPr>
          <p:spPr>
            <a:xfrm>
              <a:off x="468000" y="571967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«Совместная работа с Антоном оставляет только положительные впечатления и приносит хорошие результаты. Антон создал конвертер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yml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для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помог разобраться с его использованием в первый раз. Конвертер экономит много времени, спасибо!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Задачи на добавление новых данных в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детальный слой выполняются качественно, замечаний нет. Но сроки груминга, взятия задач в спринт и их выполнения часто оказываются значительно дольше ожидаемых, вероятно, это связано с высокой нагрузкой или организацией процессов в команде.»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Большакова Виктория Дмитриевна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14CDF049-7AE3-E388-4189-9EC876F5AC0D}"/>
              </a:ext>
            </a:extLst>
          </p:cNvPr>
          <p:cNvGrpSpPr/>
          <p:nvPr/>
        </p:nvGrpSpPr>
        <p:grpSpPr>
          <a:xfrm>
            <a:off x="0" y="4778626"/>
            <a:ext cx="6854400" cy="707886"/>
            <a:chOff x="0" y="4872410"/>
            <a:chExt cx="6854400" cy="707886"/>
          </a:xfrm>
        </p:grpSpPr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878F2608-5672-31D1-1AA1-B0FCA91629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029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C41CFA-8971-B0FE-4AC8-141CCAEAE33D}"/>
                </a:ext>
              </a:extLst>
            </p:cNvPr>
            <p:cNvSpPr txBox="1"/>
            <p:nvPr/>
          </p:nvSpPr>
          <p:spPr>
            <a:xfrm>
              <a:off x="468000" y="4872410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«Взаимодействовал с Антоном в рамках задач по переносу данных из БД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микросервисов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аналитическую БД. Все было выполнено качественно и в срок. Могу отметить высокую скорость и качество взаимодействия. Антон заинтересован в улучшении своего продукта и по горячим следам собирает фидбек, чтобы сделать процессы проще и понятнее для аналитиков.»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Решетов Владислав Максимович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Business Analyst</a:t>
              </a: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45E8C1EA-8DDA-D6A7-A24A-1BE216BBD0CF}"/>
              </a:ext>
            </a:extLst>
          </p:cNvPr>
          <p:cNvGrpSpPr/>
          <p:nvPr/>
        </p:nvGrpSpPr>
        <p:grpSpPr>
          <a:xfrm>
            <a:off x="0" y="4170044"/>
            <a:ext cx="6854400" cy="461665"/>
            <a:chOff x="0" y="4263828"/>
            <a:chExt cx="6854400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0F8F7E-3FE3-AA2F-E18D-814027C15D93}"/>
                </a:ext>
              </a:extLst>
            </p:cNvPr>
            <p:cNvSpPr txBox="1"/>
            <p:nvPr/>
          </p:nvSpPr>
          <p:spPr>
            <a:xfrm>
              <a:off x="461618" y="426382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много помогал с перевозом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витрины в ГП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q1'24 --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это большое спасибо, проект закрыли вовремя. Также радует проактивное желание помочь и проконсультировать по любым вопросам 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гринплам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Хренков Илья Александрович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709B197-9F0B-1970-7B7C-C0575D33E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1356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7A3C267C-882A-6896-9ECB-52837D924A1F}"/>
              </a:ext>
            </a:extLst>
          </p:cNvPr>
          <p:cNvGrpSpPr/>
          <p:nvPr/>
        </p:nvGrpSpPr>
        <p:grpSpPr>
          <a:xfrm>
            <a:off x="0" y="9270506"/>
            <a:ext cx="6854400" cy="1692771"/>
            <a:chOff x="0" y="9364290"/>
            <a:chExt cx="6854400" cy="16927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DBDB4-F638-3CA6-0D90-1B32C365CCBF}"/>
                </a:ext>
              </a:extLst>
            </p:cNvPr>
            <p:cNvSpPr txBox="1"/>
            <p:nvPr/>
          </p:nvSpPr>
          <p:spPr>
            <a:xfrm>
              <a:off x="467453" y="9364290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работу Антона по поддержке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одним из первых завершил огромный рефакторинг легаси объектов, снизив тем самым нагрузку на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Касательно питона хочется выделить рост качества кода Антона в части аккуратности и стабильности. Также видно, что Антон стал уделять много внимания комментам на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Важно, что Антон очень болеет за наш проект. Это видно по тому, как много он помогает заказчикам и коллегам; всегда внимателен на встречах, подмечает слабые места предложений и предлагает доработки и альтернативы. Также в этом полугодии Антон принес несколько новых инструментов в команду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благодаря которым удалось ускорить часть задач на порядки. Также Антон предлагает улучшения кода всего проекта в целом, как в части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и в части питона. Причем как вносит предложения, так и приходит с уже готовыми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Отдельно хочу выделить высокую работоспособность Антона, и его готовность помогать коллегам и проекту чуть ли не круглосуточно - это прямо киллер-фича!»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FC32B754-146D-5842-ECB8-9604E882B9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05706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D23F1CA7-C613-DF43-9248-0A616CC784FE}"/>
              </a:ext>
            </a:extLst>
          </p:cNvPr>
          <p:cNvGrpSpPr/>
          <p:nvPr/>
        </p:nvGrpSpPr>
        <p:grpSpPr>
          <a:xfrm>
            <a:off x="0" y="11102655"/>
            <a:ext cx="6854400" cy="1323439"/>
            <a:chOff x="0" y="11196439"/>
            <a:chExt cx="6854400" cy="13234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377D2-F4F0-52BD-56E4-7F8A9DCF9A95}"/>
                </a:ext>
              </a:extLst>
            </p:cNvPr>
            <p:cNvSpPr txBox="1"/>
            <p:nvPr/>
          </p:nvSpPr>
          <p:spPr>
            <a:xfrm>
              <a:off x="468000" y="11196439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«Инициативный, с отличными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soft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работоспособный. В марте этого года быстро и качественно сделал ОКР по переводу 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bk.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приятно проводить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инициативном порядке создал и развил репозиторий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ae_utils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котором теперь хранятся скрипты, который автоматизируют работу всего отдела.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отличную работу по задаче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jira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.*******/browse/DWH-6600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удобно принимать дела. Все договорённости с заказчиком и вопросы к разработчикам сервиса были зафиксированы. Статус был ясен.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роста. Дополнительные хард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Продолжай учить питон, делай больше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класных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тулзов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старайся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допроходить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рекомендательные замечания в ревью, хоть эта работа и занимает много сил и времени, она помогает развиваться.»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Ожерельев Илья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036DF91-3329-0215-B2B9-4F205EFE58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1987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A715926F-3217-900A-53B2-A5E6EC30CB1B}"/>
              </a:ext>
            </a:extLst>
          </p:cNvPr>
          <p:cNvGrpSpPr/>
          <p:nvPr/>
        </p:nvGrpSpPr>
        <p:grpSpPr>
          <a:xfrm>
            <a:off x="0" y="12565472"/>
            <a:ext cx="6854400" cy="1323439"/>
            <a:chOff x="0" y="12659256"/>
            <a:chExt cx="6854400" cy="13234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C94E5C-BEA6-9F37-B67B-745BB5B2B9A2}"/>
                </a:ext>
              </a:extLst>
            </p:cNvPr>
            <p:cNvSpPr txBox="1"/>
            <p:nvPr/>
          </p:nvSpPr>
          <p:spPr>
            <a:xfrm>
              <a:off x="468000" y="1265925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со стороны команды СА лидировал изменение логики расчета основной витрины аналитиков в ГП и возврат результата в КХ. Также большое количество подобных интеграций, дам общую оценку по всем взаимодействиям.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задачей справился на 100%.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высокую мотивацию и профессионализм Антона, умение договариваться в сложных ситуациях и смотреть на задачу глазами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Приятно то, что Антон стремится разобраться в технических деталях смежных отделов, в нашем случае - с устройством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кликхауса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Это позволяет более быстро и эффективно решать и задачи бизнеса и технические задачи.»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Маурат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Игорь Иосифович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6999168-C0E6-8D8B-070E-F852E1285D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398269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32B1385-B288-4627-C5E8-761737A7634A}"/>
              </a:ext>
            </a:extLst>
          </p:cNvPr>
          <p:cNvGrpSpPr/>
          <p:nvPr/>
        </p:nvGrpSpPr>
        <p:grpSpPr>
          <a:xfrm>
            <a:off x="0" y="14028289"/>
            <a:ext cx="6854400" cy="1938992"/>
            <a:chOff x="0" y="14122073"/>
            <a:chExt cx="6854400" cy="19389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FE086F-8897-2B6E-6897-77742ABE2B02}"/>
                </a:ext>
              </a:extLst>
            </p:cNvPr>
            <p:cNvSpPr txBox="1"/>
            <p:nvPr/>
          </p:nvSpPr>
          <p:spPr>
            <a:xfrm>
              <a:off x="468000" y="14122073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подходит к работе ответственно, настойчиво добивается результата. Всегда активно участвует в обсуждении внутренних проблем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предлагает различные решения. Очень внимательно относится к актуальности документации и соблюдению выработанных архитектурных правил. За полгода Антон сделал многое - отдельно, на мой взгляд, стоит выделить следующие активности: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Популяризация расширения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внутри команды и за ее пределами (отдельное спасибо за помощь лично мне в настройке). Оперативная консультация аналитиков по вопросам настройки и использования расширения, поддержка в актуальном состоянии соответствующей внутренней документации.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Разработка фичей, упрощающих рутинную работу системных аналитиков: 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 в рамках этого пункта отмечу очень крупный вклад Антона в развитие внутренних репозиториев системных аналитиков: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ae-utils, doc.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Решил проблему заморозки данных финансовой витрины - от согласования логики фиксации данных до формирования среза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Активно сопровождал разработку и выкатывание в прод витрины для отчета "Управление продажами"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main_marketing_dash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1ABE16C-BE30-4603-5F75-AE78C73AC9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03595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9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CA08EFE-103F-B0A7-A95E-D22F73D62535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8FEB14D-2690-E0E5-BBCC-978834F5B6A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9E2B7736-B3EC-4625-53DF-69D2EF31E317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7C2824E-6E24-D6BE-D285-70C8F3CC2C35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84D780-2C09-8542-070C-3DA413577F4A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5" name="Объект 4">
            <a:extLst>
              <a:ext uri="{FF2B5EF4-FFF2-40B4-BE49-F238E27FC236}">
                <a16:creationId xmlns:a16="http://schemas.microsoft.com/office/drawing/2014/main" id="{2EFD01D7-ECDE-3DB5-1BF4-AD724D8EE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69368"/>
              </p:ext>
            </p:extLst>
          </p:nvPr>
        </p:nvGraphicFramePr>
        <p:xfrm>
          <a:off x="468000" y="5884994"/>
          <a:ext cx="5915025" cy="69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FB9F74-8540-FC59-EC6D-5FCF9D3213B8}"/>
              </a:ext>
            </a:extLst>
          </p:cNvPr>
          <p:cNvGrpSpPr/>
          <p:nvPr/>
        </p:nvGrpSpPr>
        <p:grpSpPr>
          <a:xfrm>
            <a:off x="0" y="764581"/>
            <a:ext cx="6854400" cy="1938992"/>
            <a:chOff x="0" y="764581"/>
            <a:chExt cx="6854400" cy="1938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B87DC-97C4-77FB-A1F3-D0B0244EA67F}"/>
                </a:ext>
              </a:extLst>
            </p:cNvPr>
            <p:cNvSpPr txBox="1"/>
            <p:nvPr/>
          </p:nvSpPr>
          <p:spPr>
            <a:xfrm>
              <a:off x="468000" y="764581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зарекомендовал себя как отличный специалист в своем направлении, обладающий крепкими аналитическими и инженерными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Он отлично справляется с технически сложными задачами, досконально разбираясь в деталях, собирая всю необходимую информацию. Благодаря работе Антона, удалось перейти на расчет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 важной и крайне критичной для компании витрины данных - финансовой витрины. Антон участвовал в глубокой выверке данных, самостоятельно находя расхождения и устраняя их, что позволило повысить качество данных витрины. По собственной инициативе он провел ряд оптимизаций, которые позволили обеспечить доставку критичных финансовых данных точно в срок, не нарушая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Как следствие,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OKR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команды по метрике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доставки витрин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Tier 1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выполнен. Хочу отметить особый подход Антона к решению рутинных задач. Благодаря 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проактивности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вопросе автоматизации задач бизнес-аналитиков, аналитиков-инженеров, инженеров данных, значительно сократилось (в разы) время выполнения загрузки сырья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источников, время построения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DDS,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время протягивания витрин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ch_converter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активно участвует во всех обсуждениях, касающихся улучшения текущих процессов построения хранилища, всегда дает дельные рекомендации коллегам, проводит ревью кода на очень высоком уровне.»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60A1005E-529D-8B75-3A84-7BA1A16D23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03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5C6C074-1E93-07A4-C552-D86AC9AF9716}"/>
              </a:ext>
            </a:extLst>
          </p:cNvPr>
          <p:cNvGrpSpPr/>
          <p:nvPr/>
        </p:nvGrpSpPr>
        <p:grpSpPr>
          <a:xfrm>
            <a:off x="0" y="2807637"/>
            <a:ext cx="6854400" cy="954107"/>
            <a:chOff x="0" y="2807637"/>
            <a:chExt cx="6854400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136984-1159-A6F0-8235-F834A984E8BE}"/>
                </a:ext>
              </a:extLst>
            </p:cNvPr>
            <p:cNvSpPr txBox="1"/>
            <p:nvPr/>
          </p:nvSpPr>
          <p:spPr>
            <a:xfrm>
              <a:off x="468000" y="2807637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«Хочется отметить стремление Антона сделать работу лучше. Это касается не только качества, но и процессов: рутинные, механические действия он пытается автоматизировать, например, разработал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генераторы, которые не только минимизируют количество потенциальных ошибок/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очепяток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во время разработки, но и сокращают ее время. Так же Антон принимал участие в очень важной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задаче - внедрении контроля качества данных (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DQ).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Это позволяет смотреть не только на техническую корректность данных, но и на логическую. А это огромный плюс для наших ключевых заказчиков: аналитики и бизнеса.»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174FE79-BE32-EBCD-20EA-7A16A5E404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6174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BBB6A7-9616-46DC-7714-73CC52C71173}"/>
              </a:ext>
            </a:extLst>
          </p:cNvPr>
          <p:cNvGrpSpPr/>
          <p:nvPr/>
        </p:nvGrpSpPr>
        <p:grpSpPr>
          <a:xfrm>
            <a:off x="0" y="3876872"/>
            <a:ext cx="6854400" cy="830997"/>
            <a:chOff x="0" y="3876872"/>
            <a:chExt cx="6854400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6840C7-F56D-7671-9C27-06C8175B3D7C}"/>
                </a:ext>
              </a:extLst>
            </p:cNvPr>
            <p:cNvSpPr txBox="1"/>
            <p:nvPr/>
          </p:nvSpPr>
          <p:spPr>
            <a:xfrm>
              <a:off x="468000" y="3876872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В этом полугодии ты снова упростил жизнь нашей команды, сделав 2 крутых фичи: генератор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автоматизацию получения ролей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-access.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Обе эти фичи сократили время, которое требуется потратить на выполнение соответствующих задач, а так же минимизируют кол-во ошибок. По мимо этого, ты так же на высоком уровне делаешь ревью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MR'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всем правилам, о которых мы договорились. Ты всегда готов прийти на помощь кто бы тебя не попросил. Продолжай в том же духе!»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6E19F3F-0A8C-E2E5-8252-9F80DD93DE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078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71B3E4-7AC9-9C52-D889-F7234C1C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8305"/>
            <a:ext cx="6858000" cy="1174531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48E19AC-069B-11EF-459A-5E6E9DC0EA9D}"/>
              </a:ext>
            </a:extLst>
          </p:cNvPr>
          <p:cNvGrpSpPr/>
          <p:nvPr/>
        </p:nvGrpSpPr>
        <p:grpSpPr>
          <a:xfrm>
            <a:off x="0" y="4819914"/>
            <a:ext cx="6854400" cy="707886"/>
            <a:chOff x="0" y="4819914"/>
            <a:chExt cx="6854400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356A8-640D-8405-BDB2-7823C0B0B192}"/>
                </a:ext>
              </a:extLst>
            </p:cNvPr>
            <p:cNvSpPr txBox="1"/>
            <p:nvPr/>
          </p:nvSpPr>
          <p:spPr>
            <a:xfrm>
              <a:off x="468000" y="4819914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стремится оптимизировать и автоматизировать рутинные процессы в команде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Инструменты, разработанные Антоном, позволяют значительно сократить время работы над задачами, что позволяет команде выполнять больший объем работ в те же сроки. В помощи никогда не отказывает, свои задачи выполняет качественно и быстро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Кожевников Николай Павлович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9955ECF-6088-9AA9-12C6-4DFAD8B6D7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2780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5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C776AC-0B96-05FB-3CB3-14681C766294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BFF1594-B677-AD64-C7F1-75781232164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E2ED2F9-6534-C74E-BC87-42F73205B7B5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493D2-CD8E-BF27-743F-25B50B9F555A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1368D-8438-216C-9D3E-DFA826C97D44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608875-A2C3-215C-4F86-3526A069B04A}"/>
              </a:ext>
            </a:extLst>
          </p:cNvPr>
          <p:cNvGrpSpPr/>
          <p:nvPr/>
        </p:nvGrpSpPr>
        <p:grpSpPr>
          <a:xfrm>
            <a:off x="0" y="835843"/>
            <a:ext cx="6854400" cy="1692771"/>
            <a:chOff x="0" y="734284"/>
            <a:chExt cx="6854400" cy="16927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6ED6F-83E0-539C-49AF-EDFF5D051819}"/>
                </a:ext>
              </a:extLst>
            </p:cNvPr>
            <p:cNvSpPr txBox="1"/>
            <p:nvPr/>
          </p:nvSpPr>
          <p:spPr>
            <a:xfrm>
              <a:off x="468000" y="734284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Хочу отметить, что наш основной проект, связанный с разработкой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не только продуктивным, но и предоставил мне ценный опыт) Хочу подчеркнуть, что ценю открытость к обсуждению всех нюансов нашего долгостроя/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перезда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готовность оперативно помогать в решении любых задач.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Взаимодействие и реализация поставленных мной задач была на самом высоком уровне, и без сомнений 10 из 10. Быстро были реализованы необходимые доработки для констант из финансовой витрины, что позволило оперативно синхронизировать доработки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Кроме того, спасибо за отличную помощь в сверках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особенно в отношении промо. Поддержка в этой задаче неоценима)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И, конечно отмечаю оперативность в возникающих вопросах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Предложения помогли повысить мою скорость выполнения доработок и проверок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целом, я очень доволен нашим сотрудничеством и надеюсь оно продолжится в том же ключе🔥»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6FF688B-9AAB-D3E6-9625-91FE80262F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2705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8A63DB9-97D9-8758-622E-4A67291A9E3C}"/>
              </a:ext>
            </a:extLst>
          </p:cNvPr>
          <p:cNvGrpSpPr/>
          <p:nvPr/>
        </p:nvGrpSpPr>
        <p:grpSpPr>
          <a:xfrm>
            <a:off x="0" y="2821814"/>
            <a:ext cx="6854400" cy="954107"/>
            <a:chOff x="0" y="2940764"/>
            <a:chExt cx="6854400" cy="954107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7932C74-267E-A185-D773-6465A6A246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9487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912ACF-D071-DF74-DE14-6983F9D35B28}"/>
                </a:ext>
              </a:extLst>
            </p:cNvPr>
            <p:cNvSpPr txBox="1"/>
            <p:nvPr/>
          </p:nvSpPr>
          <p:spPr>
            <a:xfrm>
              <a:off x="468000" y="294076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 течение квартала взаимодействовали по проекту переноса сборки витрины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Задача большая, и многие этапы были пройдены благодаря вовлечению и саппорту Антона. Совместная работа была слаженной, я довольно оперативно получал помощь, дополнительно Антон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суппортил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дорабатыванием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МР.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Бонусом узнал от него про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plugin,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который он мне помог настроить. Позже это сильно упростило мне работу с правкой багов в ГП.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Ничего негативного сказать не могу, про зоны роста тоже, всё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найс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поэтому ставлю везде 10.»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Милючихин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Артемий Николаевич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EF56292-010A-4347-E960-0FB995065286}"/>
              </a:ext>
            </a:extLst>
          </p:cNvPr>
          <p:cNvGrpSpPr/>
          <p:nvPr/>
        </p:nvGrpSpPr>
        <p:grpSpPr>
          <a:xfrm>
            <a:off x="0" y="4069121"/>
            <a:ext cx="6854400" cy="830997"/>
            <a:chOff x="0" y="3924116"/>
            <a:chExt cx="6854400" cy="830997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051DF0D-F0F6-AC46-A31F-5FCE4EE2C4C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5065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6CBE-D4C8-0BFF-7A9F-7EBF81B0094C}"/>
                </a:ext>
              </a:extLst>
            </p:cNvPr>
            <p:cNvSpPr txBox="1"/>
            <p:nvPr/>
          </p:nvSpPr>
          <p:spPr>
            <a:xfrm>
              <a:off x="468000" y="3924116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«Все задачи выполнены в срок и качественно. Антон очень инициативный и отзывчивый, всегда придет на помощь, сам предлагает взять на себя задачи. Старается погрузиться в контекст и предложить лучшее решение, а не просто выполнить задачу "как написано". Благодаря Антону в этом квартале удалось перевезти в ГП витрину с промо, большую часть сверок и доработок забрал на себя. Очень круто вместе работать, спасибо, Антон!»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FA9D3E5-F0F9-FB06-BCE5-159C4E3EE93C}"/>
              </a:ext>
            </a:extLst>
          </p:cNvPr>
          <p:cNvGrpSpPr/>
          <p:nvPr/>
        </p:nvGrpSpPr>
        <p:grpSpPr>
          <a:xfrm>
            <a:off x="0" y="5193318"/>
            <a:ext cx="6854400" cy="707886"/>
            <a:chOff x="0" y="4952253"/>
            <a:chExt cx="6854400" cy="707886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A66AD01A-E1E2-3899-F109-57808BA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6013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1BDB74-38D5-801D-9868-D05149B403EE}"/>
                </a:ext>
              </a:extLst>
            </p:cNvPr>
            <p:cNvSpPr txBox="1"/>
            <p:nvPr/>
          </p:nvSpPr>
          <p:spPr>
            <a:xfrm>
              <a:off x="468000" y="4952253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«Совместно работали над проектом "перенос данных по промо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GP".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рамках проекта была очень полезна твой экспертность и вовлеченность в процесс. Следует принципу "Свобода и ответственность", просит помощи, когда нужно, и всегда помогает, если за помощью приходят к нему. Будет супер, если прокачать командное взаимодействие, чтобы синхронизировать загрузку и важность задачи при планировании сроков решения задачи»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Назаров Вячеслав Вячеславович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AF1836-102C-C950-474C-083B80BA70C9}"/>
              </a:ext>
            </a:extLst>
          </p:cNvPr>
          <p:cNvGrpSpPr/>
          <p:nvPr/>
        </p:nvGrpSpPr>
        <p:grpSpPr>
          <a:xfrm>
            <a:off x="0" y="6194404"/>
            <a:ext cx="6854400" cy="2185214"/>
            <a:chOff x="0" y="5973091"/>
            <a:chExt cx="6854400" cy="2185214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A88F4DCB-FAB5-8350-6384-A78E3EB8B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15830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F6276-EAE6-0B42-A7D5-43A79FA8BD32}"/>
                </a:ext>
              </a:extLst>
            </p:cNvPr>
            <p:cNvSpPr txBox="1"/>
            <p:nvPr/>
          </p:nvSpPr>
          <p:spPr>
            <a:xfrm>
              <a:off x="468000" y="5973091"/>
              <a:ext cx="591502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«Очень грамотный, ответственный и проактивный аналитик. Пришел в команду аналитиков в апреле, и очень быстро влился в рабочие процессы. Главное качество Антона с моей точки зрения заключается в том, что он по своей инициативе постоянно исследует и предлагает для внедрения различные фичи, которые помогают упростить и оптимизировать работу коллег. Так, например, с подачи Антона в инструментарий аналитиков, которые работают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добавился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помощи которого удалось сделать процесс тестирования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до выкатывания в прод намного более прозрачным и быстрым, а также автоматизировать проверку кода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на соответствие правилам и стандартам. Также Антон с нуля реализовал проект конвертера конфигов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в схемы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начиная от генерации идеи до полностью рабочего прототипа). При непосредственном участии Антона был достигнут значительный прогресс в разработке, оптимизации и доведении до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продового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состояния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кроме того Антон самостоятельно вывел в прод первый боевой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дашборд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промо-акциям, который строится на данных 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отдельно отмечу целеустремленность Антона и готовность всесторонне погружаться в тему по итогам некоторых совместных проектов (например, настройка для пользователей инструмента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Порекомендую, возможно, чуть более сдержанно выстраивать диалог с коллегами, если текущее обсуждение заходит в тупик или требует принятия компромиссных решений, вместо эмоций использовать в диалоге больше конструктивных доводов и аргументов 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6F14D17-96B7-6483-D9F9-6EE530A2997A}"/>
              </a:ext>
            </a:extLst>
          </p:cNvPr>
          <p:cNvGrpSpPr/>
          <p:nvPr/>
        </p:nvGrpSpPr>
        <p:grpSpPr>
          <a:xfrm>
            <a:off x="0" y="8672818"/>
            <a:ext cx="6854400" cy="1815882"/>
            <a:chOff x="0" y="8396322"/>
            <a:chExt cx="6854400" cy="1815882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11EFC9F-24E4-AE95-D314-40B1ED171E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21220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45CFCD-FCAB-477A-17D8-9724C8399DED}"/>
                </a:ext>
              </a:extLst>
            </p:cNvPr>
            <p:cNvSpPr txBox="1"/>
            <p:nvPr/>
          </p:nvSpPr>
          <p:spPr>
            <a:xfrm>
              <a:off x="468000" y="8396322"/>
              <a:ext cx="59150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«Прежде всего хочется отметить работоспособность Антона. За все время своей работы ни у кого не видел ничего подобного. При этом Антон не теряет в производительности. Результатом является очень высокая скорость закрытия задач в спринте.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очень глубоко погружается в задачи заказчиков, проводит подробный анализ этих задач. В результате Антон начинает разбираться в предметной области не хуже самих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значимых проектов отмечу перенос расчета витрины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bi_adjustment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очень много помогал коллегам с разработкой и тестированием. Дополнительно отмечу сложность: начальное ТЗ на витрину было утеряно, а расчет был очень неочевидным. Также отмечу написание инструмента по конвертации конфигов таблиц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написал инструмент, который автоматизирует очень большое кол-во рутиной ручной работы коллег.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зон роста кратко отмечу: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качество важнее скорости (не кати недоделанное)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задачи коллег не менее важны чем твои (не торопи других проверять твое)»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BFBABE5-4A78-7EF1-6677-BB6D00412A93}"/>
              </a:ext>
            </a:extLst>
          </p:cNvPr>
          <p:cNvGrpSpPr/>
          <p:nvPr/>
        </p:nvGrpSpPr>
        <p:grpSpPr>
          <a:xfrm>
            <a:off x="0" y="10781900"/>
            <a:ext cx="6854400" cy="1446550"/>
            <a:chOff x="0" y="10343519"/>
            <a:chExt cx="6854400" cy="1446550"/>
          </a:xfrm>
        </p:grpSpPr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C6953B45-CA6E-927A-90C6-2AA913E297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7900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529B3F-155D-D8E7-B1FB-04AEB53D23CE}"/>
                </a:ext>
              </a:extLst>
            </p:cNvPr>
            <p:cNvSpPr txBox="1"/>
            <p:nvPr/>
          </p:nvSpPr>
          <p:spPr>
            <a:xfrm>
              <a:off x="468000" y="10343519"/>
              <a:ext cx="591502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проявляет энтузиазм и систематизацию в работе, часто использует теги для категоризации задач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GitLab.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Его активность в ревью и тегах в названиях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упрощают поиск решений и оптимизируют процессы для меня лично ускоряет поиск в истории.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Выделяется в автоматизации и документации, создал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CH-converter,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обучил аналитиков пользоваться, улучшает скиллы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Python.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ТАкже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есть пару других скриптов , которые автоматизируют другие рутинные процессы для аналитиков (пример 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форсил эту штуку всем показывал и даже сделал демо). я Сам пользоваться не стал , но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потестил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знаю когда ее удобнее использовать. Критика за переработку — работает от Новосибирска до Москвы, что может сказаться на выгорании и внимательности. Рекомендация соблюдать баланс для предотвращения ошибок.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хороший коллега и создает также хорошую атмосферу в команде.»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Хикматуллин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Рамиль Рустамович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2EFB49B-4B62-155C-17F1-17A865C6911D}"/>
              </a:ext>
            </a:extLst>
          </p:cNvPr>
          <p:cNvGrpSpPr/>
          <p:nvPr/>
        </p:nvGrpSpPr>
        <p:grpSpPr>
          <a:xfrm>
            <a:off x="0" y="12521650"/>
            <a:ext cx="6854400" cy="1569660"/>
            <a:chOff x="0" y="12494191"/>
            <a:chExt cx="6854400" cy="1569660"/>
          </a:xfrm>
        </p:grpSpPr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B053560-17A6-E278-8D5E-5B1EAF56F7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6385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5C6DE0-C539-D130-BC24-57F25293E07D}"/>
                </a:ext>
              </a:extLst>
            </p:cNvPr>
            <p:cNvSpPr txBox="1"/>
            <p:nvPr/>
          </p:nvSpPr>
          <p:spPr>
            <a:xfrm>
              <a:off x="471486" y="12494191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проделал большую и сложную работу, внедряя в промышленную эксплуатацию конвертер конфигурационных файлов таблиц. Данная разработка позволила значительно ускорить и упростить процесс настройки репликации витрин 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переспективе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когда бизнес-аналитикам дадут возможность создавать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pull-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requst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это решение будет помогать с теми же задачами и им. Отмечу, что при выполнении этой задачи, Антон вышел за рамки предполагаемых должностью компетенций.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Антон ответственно подходит к ревью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внимательно анализирует проверяемый код, дополняет вопросы примерами уже работающего в проде кода / ссылками на документацию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отмечу оперативное реагирование Антона на вопросы в канале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dwh_support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внимательный разбор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алертов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airflow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исполнении обязанностей дежурного.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Антон активно помогал бизнес-аналитикам в рамках закрытия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ОКРа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переезду флоу промо на данные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799DB0B-9795-2119-FD54-140B9D96E38F}"/>
              </a:ext>
            </a:extLst>
          </p:cNvPr>
          <p:cNvGrpSpPr/>
          <p:nvPr/>
        </p:nvGrpSpPr>
        <p:grpSpPr>
          <a:xfrm>
            <a:off x="0" y="14384510"/>
            <a:ext cx="6854400" cy="1323439"/>
            <a:chOff x="0" y="1309666"/>
            <a:chExt cx="6854400" cy="13234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3EDF2C-084A-C393-972A-A64FE089E465}"/>
                </a:ext>
              </a:extLst>
            </p:cNvPr>
            <p:cNvSpPr txBox="1"/>
            <p:nvPr/>
          </p:nvSpPr>
          <p:spPr>
            <a:xfrm>
              <a:off x="468000" y="130966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 боится сложных задач. Хочется выделить, что он с огромной энергией погружается в нетривиальные темы и распутывает их, получает знания и делится с коллегами.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Например, Антон разобрался, как работать с надстройкой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используя ее как вариант замены докеру при тестировании, составил подробнейшую инструкцию и помогает коллегам с настройкой.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хотелось бы выделить работу Антона над конвертером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который очень сильно упростил процесс создания таких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Работа с документацией на высоте, Антон всегда оценивает, будет ли полезна коллегам добытая информация или приобретенный опыт и агрегирует в документацию на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конфлюенсе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Так же Антон генерирует много идей, активно участвует в жизни команды.»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A7E4694-85A6-A400-4EE8-2968EE0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2405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1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E7C2-1151-00F0-787C-35ACED96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B2914F-EB53-8B4B-7044-5D19DA659933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7973724-E937-B4F8-0CAD-533BB96D217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4D6D7C8-EDC2-D585-A5C6-301782F73CDF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D9886C9-6CB2-CEAF-11B7-0ED2B1AD789C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1492F-C693-2353-05B6-BB077603E149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8C3306F-D80C-F46D-C947-6550408AA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67351"/>
              </p:ext>
            </p:extLst>
          </p:nvPr>
        </p:nvGraphicFramePr>
        <p:xfrm>
          <a:off x="471486" y="6013950"/>
          <a:ext cx="5915025" cy="5067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CEE37D-4B18-9465-1B2D-F2FBE1A81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222"/>
            <a:ext cx="6858000" cy="117453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760AC7-7408-1A45-57B2-6215F2B37C71}"/>
              </a:ext>
            </a:extLst>
          </p:cNvPr>
          <p:cNvGrpSpPr/>
          <p:nvPr/>
        </p:nvGrpSpPr>
        <p:grpSpPr>
          <a:xfrm>
            <a:off x="0" y="1005741"/>
            <a:ext cx="6854400" cy="2062103"/>
            <a:chOff x="0" y="3260596"/>
            <a:chExt cx="6854400" cy="20621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4CF3A9-A895-CB9D-7036-99C9CCE2C835}"/>
                </a:ext>
              </a:extLst>
            </p:cNvPr>
            <p:cNvSpPr txBox="1"/>
            <p:nvPr/>
          </p:nvSpPr>
          <p:spPr>
            <a:xfrm>
              <a:off x="468000" y="3260596"/>
              <a:ext cx="591502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Очень рада, что работаю с тобой в одной команде)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время работы с тобой отметила ряд твоих профессиональных и личностных качеств: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1) правильное требовательное отношение к себе и к коллегам в отношении выполняемых задач. Ты всегда выясняешь все детали и подробности, чтобы выдать отличный результат. Я без капли сомнений отдала бы тебе титул лучшего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ревьюера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Когда я пришла в команду, мне хотелось, чтобы мои самые ответственные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попали на ревью именно к тебе. И это до сих пор так)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2) Готовность передавать знания и помочь советом коллегам. Можно сказать, что ты был моим отличным наставником на старте. Конечно, я это помню и очень ценю.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3) Ты делаешь такие полезные вещи, на которые другие порой не находят времени. Куча полезных доков в вики,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можно столько полезного извлечь, и это долгое время терялось)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4) Автоматизация-упорядочивание рутинных процессов.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схема, процесс ревью, даже график отпусков)) Отличный подход - время должно тратиться на более важные дела, с рутиной надо бороться.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5) Твое упорство, чувство ответственности за свои задачи, отсутствие страха перед новым, скорость схватывания новых знаний. По каждому пункту могу привести кучу рабочих примеров)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6) Спасибо тебе, что у меня есть такой замечательный коллега!»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E8032C5-22CC-516F-46AE-AF4849DD57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2269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38E6EE5-6009-6AB3-802D-AEC3C3694504}"/>
              </a:ext>
            </a:extLst>
          </p:cNvPr>
          <p:cNvGrpSpPr/>
          <p:nvPr/>
        </p:nvGrpSpPr>
        <p:grpSpPr>
          <a:xfrm>
            <a:off x="0" y="3549773"/>
            <a:ext cx="6854400" cy="1569660"/>
            <a:chOff x="0" y="5353280"/>
            <a:chExt cx="6854400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FEA93-57CE-59A1-A12E-ECE0BC73FD9A}"/>
                </a:ext>
              </a:extLst>
            </p:cNvPr>
            <p:cNvSpPr txBox="1"/>
            <p:nvPr/>
          </p:nvSpPr>
          <p:spPr>
            <a:xfrm>
              <a:off x="468000" y="5353280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настоящий трансформатор в нашей команде!!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конвертёр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кардинально ускорил и упростил работу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теперь это не вызывает каких-либо болей.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первым внедрил и рассказал для всех новый инструмент для работа -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ты очень круто вцепился и затащил маркетинговые данные: быстро в них разобрался, перевёл витрину на данные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 потом так же быстро устранил все неточности в данных.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Более того, ты очень внимательно делаешь ревью, что позволяет улучшить качество и вид кода в репозитории.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Постоянно предлагаешь идеи 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которые позволяют оптимизировать сущности в нашем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тобой легко общаться и находить решения любых вопросов.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Продолжай в том же духе, но не забывай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311FBD-4277-99BA-B3AC-58453D809D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91848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91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974</TotalTime>
  <Words>4282</Words>
  <Application>Microsoft Macintosh PowerPoint</Application>
  <PresentationFormat>Произвольный</PresentationFormat>
  <Paragraphs>260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Антон Кустов</cp:lastModifiedBy>
  <cp:revision>196</cp:revision>
  <dcterms:created xsi:type="dcterms:W3CDTF">2022-03-27T07:29:54Z</dcterms:created>
  <dcterms:modified xsi:type="dcterms:W3CDTF">2024-11-19T09:22:27Z</dcterms:modified>
</cp:coreProperties>
</file>