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1"/>
  </p:notesMasterIdLst>
  <p:sldIdLst>
    <p:sldId id="272" r:id="rId2"/>
    <p:sldId id="258" r:id="rId3"/>
    <p:sldId id="286" r:id="rId4"/>
    <p:sldId id="279" r:id="rId5"/>
    <p:sldId id="277" r:id="rId6"/>
    <p:sldId id="264" r:id="rId7"/>
    <p:sldId id="265" r:id="rId8"/>
    <p:sldId id="278" r:id="rId9"/>
    <p:sldId id="263" r:id="rId10"/>
    <p:sldId id="276" r:id="rId11"/>
    <p:sldId id="275" r:id="rId12"/>
    <p:sldId id="267" r:id="rId13"/>
    <p:sldId id="268" r:id="rId14"/>
    <p:sldId id="281" r:id="rId15"/>
    <p:sldId id="282" r:id="rId16"/>
    <p:sldId id="284" r:id="rId17"/>
    <p:sldId id="270" r:id="rId18"/>
    <p:sldId id="271" r:id="rId19"/>
    <p:sldId id="28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14BC"/>
    <a:srgbClr val="BF9000"/>
    <a:srgbClr val="2F528F"/>
    <a:srgbClr val="A22E9C"/>
    <a:srgbClr val="005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B8349-0317-4B20-AA36-8FFCA833E17F}" type="datetimeFigureOut">
              <a:rPr lang="en-CA" smtClean="0"/>
              <a:t>2021-12-15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94AF9-98CD-4F69-99BB-0CF244B117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713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Beta decay asymmetry polarization probing needs 405nm light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94AF9-98CD-4F69-99BB-0CF244B1175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914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↑ ← →  ↻  ↔ </a:t>
            </a:r>
            <a:r>
              <a:rPr lang="en-CA" b="0" i="0" dirty="0">
                <a:solidFill>
                  <a:srgbClr val="424242"/>
                </a:solidFill>
                <a:effectLst/>
                <a:latin typeface="arial unicode ms"/>
              </a:rPr>
              <a:t>↕ </a:t>
            </a:r>
            <a:r>
              <a:rPr lang="en-CA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↺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94AF9-98CD-4F69-99BB-0CF244B1175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2103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skip this for sake of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94AF9-98CD-4F69-99BB-0CF244B1175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706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okay now that we have the right wavelength lets understand how this lets us lock the laser, first lets consider only the incoming beam. K atoms absorb the light as transitions to the 5p1/2 at an increased polarization due to the spin momentum of the light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94AF9-98CD-4F69-99BB-0CF244B1175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704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94AF9-98CD-4F69-99BB-0CF244B1175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24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0EBF-3D50-4256-904A-A057948D8101}" type="datetimeFigureOut">
              <a:rPr lang="en-CA" smtClean="0"/>
              <a:t>2021-12-15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FA3-E6BF-4581-A07C-3E901D89D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980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0EBF-3D50-4256-904A-A057948D8101}" type="datetimeFigureOut">
              <a:rPr lang="en-CA" smtClean="0"/>
              <a:t>2021-12-15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FA3-E6BF-4581-A07C-3E901D89D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95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0EBF-3D50-4256-904A-A057948D8101}" type="datetimeFigureOut">
              <a:rPr lang="en-CA" smtClean="0"/>
              <a:t>2021-12-15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FA3-E6BF-4581-A07C-3E901D89D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89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0EBF-3D50-4256-904A-A057948D8101}" type="datetimeFigureOut">
              <a:rPr lang="en-CA" smtClean="0"/>
              <a:t>2021-12-15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FA3-E6BF-4581-A07C-3E901D89D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566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0EBF-3D50-4256-904A-A057948D8101}" type="datetimeFigureOut">
              <a:rPr lang="en-CA" smtClean="0"/>
              <a:t>2021-12-15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FA3-E6BF-4581-A07C-3E901D89D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021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0EBF-3D50-4256-904A-A057948D8101}" type="datetimeFigureOut">
              <a:rPr lang="en-CA" smtClean="0"/>
              <a:t>2021-12-15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FA3-E6BF-4581-A07C-3E901D89D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84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0EBF-3D50-4256-904A-A057948D8101}" type="datetimeFigureOut">
              <a:rPr lang="en-CA" smtClean="0"/>
              <a:t>2021-12-15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FA3-E6BF-4581-A07C-3E901D89D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14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0EBF-3D50-4256-904A-A057948D8101}" type="datetimeFigureOut">
              <a:rPr lang="en-CA" smtClean="0"/>
              <a:t>2021-12-15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FA3-E6BF-4581-A07C-3E901D89D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730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0EBF-3D50-4256-904A-A057948D8101}" type="datetimeFigureOut">
              <a:rPr lang="en-CA" smtClean="0"/>
              <a:t>2021-12-15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FA3-E6BF-4581-A07C-3E901D89D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147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0EBF-3D50-4256-904A-A057948D8101}" type="datetimeFigureOut">
              <a:rPr lang="en-CA" smtClean="0"/>
              <a:t>2021-12-15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FA3-E6BF-4581-A07C-3E901D89D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511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0EBF-3D50-4256-904A-A057948D8101}" type="datetimeFigureOut">
              <a:rPr lang="en-CA" smtClean="0"/>
              <a:t>2021-12-15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FA3-E6BF-4581-A07C-3E901D89D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064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50EBF-3D50-4256-904A-A057948D8101}" type="datetimeFigureOut">
              <a:rPr lang="en-CA" smtClean="0"/>
              <a:t>2021-12-15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D1FA3-E6BF-4581-A07C-3E901D89D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331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86B9A-2028-4C64-803A-BF651CD49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999" y="728883"/>
            <a:ext cx="5189960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4000" dirty="0"/>
              <a:t>M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easure polarization in potassium isotopes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C9539-E0B5-4E73-8785-BC54A9F06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163" y="2843647"/>
            <a:ext cx="3186545" cy="1655762"/>
          </a:xfrm>
        </p:spPr>
        <p:txBody>
          <a:bodyPr>
            <a:normAutofit/>
          </a:bodyPr>
          <a:lstStyle/>
          <a:p>
            <a:r>
              <a:rPr lang="en-CA" sz="3000" dirty="0"/>
              <a:t>Dante Prins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AEB567-46CD-4BE5-BF2B-DBF6C778C814}"/>
              </a:ext>
            </a:extLst>
          </p:cNvPr>
          <p:cNvGrpSpPr/>
          <p:nvPr/>
        </p:nvGrpSpPr>
        <p:grpSpPr>
          <a:xfrm>
            <a:off x="5759903" y="2759221"/>
            <a:ext cx="6903720" cy="3885133"/>
            <a:chOff x="4917688" y="2823246"/>
            <a:chExt cx="6504878" cy="366068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092BA4-58FB-48A7-A404-B2AF3A16624F}"/>
                </a:ext>
              </a:extLst>
            </p:cNvPr>
            <p:cNvSpPr/>
            <p:nvPr/>
          </p:nvSpPr>
          <p:spPr>
            <a:xfrm>
              <a:off x="4917688" y="2823246"/>
              <a:ext cx="5676421" cy="3660681"/>
            </a:xfrm>
            <a:prstGeom prst="rect">
              <a:avLst/>
            </a:prstGeom>
            <a:solidFill>
              <a:srgbClr val="005BA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50" name="Picture 2" descr="Admiral Ackbar - &amp;quot;It&amp;#39;s A Trap!&amp;quot; - YouTube">
              <a:extLst>
                <a:ext uri="{FF2B5EF4-FFF2-40B4-BE49-F238E27FC236}">
                  <a16:creationId xmlns:a16="http://schemas.microsoft.com/office/drawing/2014/main" id="{5A0CF50D-AC40-4F9B-8402-1F738595AB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65" r="12736" b="12663"/>
            <a:stretch/>
          </p:blipFill>
          <p:spPr bwMode="auto">
            <a:xfrm>
              <a:off x="4917688" y="2823246"/>
              <a:ext cx="5676421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A86E56-0536-4687-97CF-0C5B7E648575}"/>
                </a:ext>
              </a:extLst>
            </p:cNvPr>
            <p:cNvSpPr txBox="1"/>
            <p:nvPr/>
          </p:nvSpPr>
          <p:spPr>
            <a:xfrm>
              <a:off x="5903164" y="5712538"/>
              <a:ext cx="5519402" cy="70788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l">
                <a:lnSpc>
                  <a:spcPct val="90000"/>
                </a:lnSpc>
                <a:spcAft>
                  <a:spcPts val="600"/>
                </a:spcAft>
              </a:pPr>
              <a:r>
                <a:rPr lang="en-CA" sz="4600" b="1" i="0" dirty="0">
                  <a:solidFill>
                    <a:schemeClr val="bg1"/>
                  </a:solidFill>
                  <a:effectLst/>
                  <a:latin typeface="Helvetica Neue"/>
                </a:rPr>
                <a:t>TRIUMF TRINAT 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7A45F7E-4382-4582-AA7C-8D6856D3AF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098"/>
            <a:stretch/>
          </p:blipFill>
          <p:spPr>
            <a:xfrm>
              <a:off x="4984173" y="5558725"/>
              <a:ext cx="707541" cy="843211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14AAEE2-8922-4C7A-8916-9C4F753B780C}"/>
              </a:ext>
            </a:extLst>
          </p:cNvPr>
          <p:cNvSpPr/>
          <p:nvPr/>
        </p:nvSpPr>
        <p:spPr>
          <a:xfrm>
            <a:off x="407630" y="2447955"/>
            <a:ext cx="3672958" cy="311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4D07157-00AA-4CAB-9019-B49D5C26787E}"/>
              </a:ext>
            </a:extLst>
          </p:cNvPr>
          <p:cNvSpPr/>
          <p:nvPr/>
        </p:nvSpPr>
        <p:spPr>
          <a:xfrm>
            <a:off x="672994" y="2536433"/>
            <a:ext cx="3265714" cy="74645"/>
          </a:xfrm>
          <a:custGeom>
            <a:avLst/>
            <a:gdLst>
              <a:gd name="connsiteX0" fmla="*/ 0 w 3265714"/>
              <a:gd name="connsiteY0" fmla="*/ 31102 h 74645"/>
              <a:gd name="connsiteX1" fmla="*/ 31102 w 3265714"/>
              <a:gd name="connsiteY1" fmla="*/ 43543 h 74645"/>
              <a:gd name="connsiteX2" fmla="*/ 292359 w 3265714"/>
              <a:gd name="connsiteY2" fmla="*/ 43543 h 74645"/>
              <a:gd name="connsiteX3" fmla="*/ 721567 w 3265714"/>
              <a:gd name="connsiteY3" fmla="*/ 37322 h 74645"/>
              <a:gd name="connsiteX4" fmla="*/ 1399592 w 3265714"/>
              <a:gd name="connsiteY4" fmla="*/ 31102 h 74645"/>
              <a:gd name="connsiteX5" fmla="*/ 1617306 w 3265714"/>
              <a:gd name="connsiteY5" fmla="*/ 49763 h 74645"/>
              <a:gd name="connsiteX6" fmla="*/ 1803918 w 3265714"/>
              <a:gd name="connsiteY6" fmla="*/ 43543 h 74645"/>
              <a:gd name="connsiteX7" fmla="*/ 1897224 w 3265714"/>
              <a:gd name="connsiteY7" fmla="*/ 31102 h 74645"/>
              <a:gd name="connsiteX8" fmla="*/ 1940767 w 3265714"/>
              <a:gd name="connsiteY8" fmla="*/ 18661 h 74645"/>
              <a:gd name="connsiteX9" fmla="*/ 1971869 w 3265714"/>
              <a:gd name="connsiteY9" fmla="*/ 12441 h 74645"/>
              <a:gd name="connsiteX10" fmla="*/ 2071396 w 3265714"/>
              <a:gd name="connsiteY10" fmla="*/ 6220 h 74645"/>
              <a:gd name="connsiteX11" fmla="*/ 2146041 w 3265714"/>
              <a:gd name="connsiteY11" fmla="*/ 0 h 74645"/>
              <a:gd name="connsiteX12" fmla="*/ 2369976 w 3265714"/>
              <a:gd name="connsiteY12" fmla="*/ 6220 h 74645"/>
              <a:gd name="connsiteX13" fmla="*/ 2569029 w 3265714"/>
              <a:gd name="connsiteY13" fmla="*/ 55984 h 74645"/>
              <a:gd name="connsiteX14" fmla="*/ 2693437 w 3265714"/>
              <a:gd name="connsiteY14" fmla="*/ 74645 h 74645"/>
              <a:gd name="connsiteX15" fmla="*/ 2836506 w 3265714"/>
              <a:gd name="connsiteY15" fmla="*/ 68424 h 74645"/>
              <a:gd name="connsiteX16" fmla="*/ 2911151 w 3265714"/>
              <a:gd name="connsiteY16" fmla="*/ 62204 h 74645"/>
              <a:gd name="connsiteX17" fmla="*/ 2960914 w 3265714"/>
              <a:gd name="connsiteY17" fmla="*/ 55984 h 74645"/>
              <a:gd name="connsiteX18" fmla="*/ 3265714 w 3265714"/>
              <a:gd name="connsiteY18" fmla="*/ 43543 h 7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65714" h="74645">
                <a:moveTo>
                  <a:pt x="0" y="31102"/>
                </a:moveTo>
                <a:cubicBezTo>
                  <a:pt x="10367" y="35249"/>
                  <a:pt x="20222" y="41032"/>
                  <a:pt x="31102" y="43543"/>
                </a:cubicBezTo>
                <a:cubicBezTo>
                  <a:pt x="102382" y="59992"/>
                  <a:pt x="268640" y="44004"/>
                  <a:pt x="292359" y="43543"/>
                </a:cubicBezTo>
                <a:lnTo>
                  <a:pt x="721567" y="37322"/>
                </a:lnTo>
                <a:cubicBezTo>
                  <a:pt x="1075808" y="14469"/>
                  <a:pt x="849994" y="24056"/>
                  <a:pt x="1399592" y="31102"/>
                </a:cubicBezTo>
                <a:cubicBezTo>
                  <a:pt x="1559192" y="46302"/>
                  <a:pt x="1486591" y="40427"/>
                  <a:pt x="1617306" y="49763"/>
                </a:cubicBezTo>
                <a:lnTo>
                  <a:pt x="1803918" y="43543"/>
                </a:lnTo>
                <a:cubicBezTo>
                  <a:pt x="1816636" y="42874"/>
                  <a:pt x="1882383" y="33222"/>
                  <a:pt x="1897224" y="31102"/>
                </a:cubicBezTo>
                <a:cubicBezTo>
                  <a:pt x="1917998" y="24178"/>
                  <a:pt x="1917345" y="23866"/>
                  <a:pt x="1940767" y="18661"/>
                </a:cubicBezTo>
                <a:cubicBezTo>
                  <a:pt x="1951088" y="16367"/>
                  <a:pt x="1961344" y="13443"/>
                  <a:pt x="1971869" y="12441"/>
                </a:cubicBezTo>
                <a:cubicBezTo>
                  <a:pt x="2004960" y="9289"/>
                  <a:pt x="2038240" y="8588"/>
                  <a:pt x="2071396" y="6220"/>
                </a:cubicBezTo>
                <a:cubicBezTo>
                  <a:pt x="2096300" y="4441"/>
                  <a:pt x="2121159" y="2073"/>
                  <a:pt x="2146041" y="0"/>
                </a:cubicBezTo>
                <a:cubicBezTo>
                  <a:pt x="2220686" y="2073"/>
                  <a:pt x="2295598" y="-421"/>
                  <a:pt x="2369976" y="6220"/>
                </a:cubicBezTo>
                <a:cubicBezTo>
                  <a:pt x="2490638" y="16993"/>
                  <a:pt x="2472537" y="29668"/>
                  <a:pt x="2569029" y="55984"/>
                </a:cubicBezTo>
                <a:cubicBezTo>
                  <a:pt x="2616865" y="69030"/>
                  <a:pt x="2644489" y="69750"/>
                  <a:pt x="2693437" y="74645"/>
                </a:cubicBezTo>
                <a:lnTo>
                  <a:pt x="2836506" y="68424"/>
                </a:lnTo>
                <a:cubicBezTo>
                  <a:pt x="2861433" y="67000"/>
                  <a:pt x="2886307" y="64688"/>
                  <a:pt x="2911151" y="62204"/>
                </a:cubicBezTo>
                <a:cubicBezTo>
                  <a:pt x="2927785" y="60541"/>
                  <a:pt x="2944234" y="57096"/>
                  <a:pt x="2960914" y="55984"/>
                </a:cubicBezTo>
                <a:cubicBezTo>
                  <a:pt x="3167676" y="42200"/>
                  <a:pt x="3129861" y="43543"/>
                  <a:pt x="3265714" y="43543"/>
                </a:cubicBezTo>
              </a:path>
            </a:pathLst>
          </a:custGeom>
          <a:solidFill>
            <a:srgbClr val="8814BC"/>
          </a:solidFill>
          <a:ln w="76200">
            <a:solidFill>
              <a:srgbClr val="881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808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E721C7-1B57-44BF-89EA-525D7101E0C8}"/>
              </a:ext>
            </a:extLst>
          </p:cNvPr>
          <p:cNvCxnSpPr/>
          <p:nvPr/>
        </p:nvCxnSpPr>
        <p:spPr>
          <a:xfrm>
            <a:off x="649582" y="5086539"/>
            <a:ext cx="20551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B6CC6D-5DAD-4E01-A14D-DC1E8EA02087}"/>
                  </a:ext>
                </a:extLst>
              </p:cNvPr>
              <p:cNvSpPr txBox="1"/>
              <p:nvPr/>
            </p:nvSpPr>
            <p:spPr>
              <a:xfrm>
                <a:off x="623184" y="4674981"/>
                <a:ext cx="1991762" cy="3942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B6CC6D-5DAD-4E01-A14D-DC1E8EA02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84" y="4674981"/>
                <a:ext cx="1991762" cy="394210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B85758-B366-4B88-944E-43C5B17CADB1}"/>
                  </a:ext>
                </a:extLst>
              </p:cNvPr>
              <p:cNvSpPr txBox="1"/>
              <p:nvPr/>
            </p:nvSpPr>
            <p:spPr>
              <a:xfrm>
                <a:off x="631477" y="1574356"/>
                <a:ext cx="1991762" cy="3942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B85758-B366-4B88-944E-43C5B17CA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77" y="1574356"/>
                <a:ext cx="1991762" cy="394210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A471A7-00F9-4658-9C71-2F826BAB4F71}"/>
              </a:ext>
            </a:extLst>
          </p:cNvPr>
          <p:cNvCxnSpPr>
            <a:cxnSpLocks/>
          </p:cNvCxnSpPr>
          <p:nvPr/>
        </p:nvCxnSpPr>
        <p:spPr>
          <a:xfrm>
            <a:off x="699376" y="1968566"/>
            <a:ext cx="20249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95844A-DA5A-4F7B-8D02-3130973482D7}"/>
              </a:ext>
            </a:extLst>
          </p:cNvPr>
          <p:cNvCxnSpPr/>
          <p:nvPr/>
        </p:nvCxnSpPr>
        <p:spPr>
          <a:xfrm>
            <a:off x="4185719" y="1491768"/>
            <a:ext cx="20551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105F4A-6C77-4602-A532-B04F38D3A5C0}"/>
                  </a:ext>
                </a:extLst>
              </p:cNvPr>
              <p:cNvSpPr txBox="1"/>
              <p:nvPr/>
            </p:nvSpPr>
            <p:spPr>
              <a:xfrm>
                <a:off x="4348681" y="1097558"/>
                <a:ext cx="1991762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105F4A-6C77-4602-A532-B04F38D3A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681" y="1097558"/>
                <a:ext cx="199176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D4F7D4-98DC-43AE-92EB-ADB0DB56837E}"/>
              </a:ext>
            </a:extLst>
          </p:cNvPr>
          <p:cNvCxnSpPr/>
          <p:nvPr/>
        </p:nvCxnSpPr>
        <p:spPr>
          <a:xfrm>
            <a:off x="4224951" y="5916440"/>
            <a:ext cx="20551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725C0E-8801-4AB0-B5AC-CF4EED10016E}"/>
                  </a:ext>
                </a:extLst>
              </p:cNvPr>
              <p:cNvSpPr txBox="1"/>
              <p:nvPr/>
            </p:nvSpPr>
            <p:spPr>
              <a:xfrm>
                <a:off x="4387913" y="5522230"/>
                <a:ext cx="1991762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725C0E-8801-4AB0-B5AC-CF4EED100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913" y="5522230"/>
                <a:ext cx="19917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F72486A-43A0-49AF-AA1B-24C9A180618E}"/>
              </a:ext>
            </a:extLst>
          </p:cNvPr>
          <p:cNvCxnSpPr/>
          <p:nvPr/>
        </p:nvCxnSpPr>
        <p:spPr>
          <a:xfrm>
            <a:off x="4224951" y="4270218"/>
            <a:ext cx="20551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2FFC01-E906-4B75-B638-6D426428D466}"/>
                  </a:ext>
                </a:extLst>
              </p:cNvPr>
              <p:cNvSpPr txBox="1"/>
              <p:nvPr/>
            </p:nvSpPr>
            <p:spPr>
              <a:xfrm>
                <a:off x="4387913" y="3876008"/>
                <a:ext cx="1991762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2FFC01-E906-4B75-B638-6D426428D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913" y="3876008"/>
                <a:ext cx="19917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33132C-D592-4CE8-ABD9-543B64B6B6A4}"/>
              </a:ext>
            </a:extLst>
          </p:cNvPr>
          <p:cNvCxnSpPr/>
          <p:nvPr/>
        </p:nvCxnSpPr>
        <p:spPr>
          <a:xfrm>
            <a:off x="4185719" y="2623996"/>
            <a:ext cx="20551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37537D-2637-444B-9A40-DF11495D1B2C}"/>
                  </a:ext>
                </a:extLst>
              </p:cNvPr>
              <p:cNvSpPr txBox="1"/>
              <p:nvPr/>
            </p:nvSpPr>
            <p:spPr>
              <a:xfrm>
                <a:off x="4348681" y="2229786"/>
                <a:ext cx="1991762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37537D-2637-444B-9A40-DF11495D1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681" y="2229786"/>
                <a:ext cx="19917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9E2ED10-E464-4347-A321-576F463F0D42}"/>
              </a:ext>
            </a:extLst>
          </p:cNvPr>
          <p:cNvCxnSpPr>
            <a:cxnSpLocks/>
          </p:cNvCxnSpPr>
          <p:nvPr/>
        </p:nvCxnSpPr>
        <p:spPr>
          <a:xfrm flipV="1">
            <a:off x="2724335" y="1491768"/>
            <a:ext cx="1461384" cy="4767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A7AF9C-1692-4402-829F-79EE6AD67E0B}"/>
              </a:ext>
            </a:extLst>
          </p:cNvPr>
          <p:cNvCxnSpPr>
            <a:cxnSpLocks/>
          </p:cNvCxnSpPr>
          <p:nvPr/>
        </p:nvCxnSpPr>
        <p:spPr>
          <a:xfrm>
            <a:off x="2724335" y="1968566"/>
            <a:ext cx="1461384" cy="6554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C17F46-55EC-4A80-8296-2309D7897F43}"/>
              </a:ext>
            </a:extLst>
          </p:cNvPr>
          <p:cNvCxnSpPr>
            <a:cxnSpLocks/>
          </p:cNvCxnSpPr>
          <p:nvPr/>
        </p:nvCxnSpPr>
        <p:spPr>
          <a:xfrm>
            <a:off x="2704719" y="5086539"/>
            <a:ext cx="1520232" cy="829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B92512-33D5-4B28-ADBF-41DE221CBA35}"/>
              </a:ext>
            </a:extLst>
          </p:cNvPr>
          <p:cNvCxnSpPr>
            <a:cxnSpLocks/>
          </p:cNvCxnSpPr>
          <p:nvPr/>
        </p:nvCxnSpPr>
        <p:spPr>
          <a:xfrm flipV="1">
            <a:off x="2704719" y="4270218"/>
            <a:ext cx="1520232" cy="816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566A27-0C70-4744-8F7D-8225B925BD2A}"/>
              </a:ext>
            </a:extLst>
          </p:cNvPr>
          <p:cNvCxnSpPr>
            <a:cxnSpLocks/>
          </p:cNvCxnSpPr>
          <p:nvPr/>
        </p:nvCxnSpPr>
        <p:spPr>
          <a:xfrm flipV="1">
            <a:off x="6096000" y="1491768"/>
            <a:ext cx="0" cy="1132228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B89F54E-962D-4C69-9C0D-60B8E6D2A597}"/>
              </a:ext>
            </a:extLst>
          </p:cNvPr>
          <p:cNvCxnSpPr>
            <a:cxnSpLocks/>
          </p:cNvCxnSpPr>
          <p:nvPr/>
        </p:nvCxnSpPr>
        <p:spPr>
          <a:xfrm flipV="1">
            <a:off x="6096000" y="4270218"/>
            <a:ext cx="0" cy="1621344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62C834C-44A0-44F3-944A-DAF0B6B25746}"/>
              </a:ext>
            </a:extLst>
          </p:cNvPr>
          <p:cNvSpPr txBox="1"/>
          <p:nvPr/>
        </p:nvSpPr>
        <p:spPr>
          <a:xfrm rot="5400000">
            <a:off x="5785163" y="5026446"/>
            <a:ext cx="1032091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254MHz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CBE417-634C-4C82-9C7C-7DBF80C1E241}"/>
              </a:ext>
            </a:extLst>
          </p:cNvPr>
          <p:cNvSpPr txBox="1"/>
          <p:nvPr/>
        </p:nvSpPr>
        <p:spPr>
          <a:xfrm rot="5400000">
            <a:off x="5785163" y="2023423"/>
            <a:ext cx="1032091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18MHz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9808871-46D9-48C2-B1A1-C3B81B40493E}"/>
              </a:ext>
            </a:extLst>
          </p:cNvPr>
          <p:cNvCxnSpPr>
            <a:cxnSpLocks/>
          </p:cNvCxnSpPr>
          <p:nvPr/>
        </p:nvCxnSpPr>
        <p:spPr>
          <a:xfrm flipV="1">
            <a:off x="915908" y="1968565"/>
            <a:ext cx="0" cy="3112325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746BD00-DB12-4E90-AAAA-896A800F33C4}"/>
              </a:ext>
            </a:extLst>
          </p:cNvPr>
          <p:cNvSpPr txBox="1"/>
          <p:nvPr/>
        </p:nvSpPr>
        <p:spPr>
          <a:xfrm rot="5400000">
            <a:off x="616395" y="3355053"/>
            <a:ext cx="1032091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740THz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9">
                <a:extLst>
                  <a:ext uri="{FF2B5EF4-FFF2-40B4-BE49-F238E27FC236}">
                    <a16:creationId xmlns:a16="http://schemas.microsoft.com/office/drawing/2014/main" id="{95BD4CA8-332D-4805-948C-C33AE9DC9F2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49777" y="1323634"/>
              <a:ext cx="4323770" cy="3480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1885">
                      <a:extLst>
                        <a:ext uri="{9D8B030D-6E8A-4147-A177-3AD203B41FA5}">
                          <a16:colId xmlns:a16="http://schemas.microsoft.com/office/drawing/2014/main" val="3194497293"/>
                        </a:ext>
                      </a:extLst>
                    </a:gridCol>
                    <a:gridCol w="2161885">
                      <a:extLst>
                        <a:ext uri="{9D8B030D-6E8A-4147-A177-3AD203B41FA5}">
                          <a16:colId xmlns:a16="http://schemas.microsoft.com/office/drawing/2014/main" val="3166537458"/>
                        </a:ext>
                      </a:extLst>
                    </a:gridCol>
                  </a:tblGrid>
                  <a:tr h="553038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Hyperfine transition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f>
                                        <m:fPr>
                                          <m:ctrlP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CA" b="0" i="1" dirty="0"/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CA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dirty="0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CA" b="0" i="1" dirty="0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CA" b="0" i="1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en-CA" b="0" i="0" dirty="0">
                              <a:latin typeface="Cambria Math" panose="02040503050406030204" pitchFamily="18" charset="0"/>
                            </a:rPr>
                            <a:t>to</a:t>
                          </a:r>
                          <a:r>
                            <a:rPr lang="en-CA" b="0" i="1" dirty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f>
                                        <m:fPr>
                                          <m:ctrlP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𝐼𝐼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CA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Shift from </a:t>
                          </a:r>
                          <a14:m>
                            <m:oMath xmlns:m="http://schemas.openxmlformats.org/officeDocument/2006/math"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𝟐𝟒𝟕𝟎𝟏</m:t>
                              </m:r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𝟑𝟖𝟐</m:t>
                              </m:r>
                              <m:sSup>
                                <m:sSupPr>
                                  <m:ctrlPr>
                                    <a:rPr lang="en-CA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1" i="1" smtClean="0">
                                      <a:latin typeface="Cambria Math" panose="02040503050406030204" pitchFamily="18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lang="en-CA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endParaRPr lang="en-CA" dirty="0"/>
                        </a:p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8222370"/>
                      </a:ext>
                    </a:extLst>
                  </a:tr>
                  <a:tr h="55303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𝐼𝐼</m:t>
                                    </m:r>
                                  </m:sub>
                                </m:sSub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295MHz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7817986"/>
                      </a:ext>
                    </a:extLst>
                  </a:tr>
                  <a:tr h="55303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𝐼𝐼</m:t>
                                    </m:r>
                                  </m:sub>
                                </m:sSub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277MHz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2431379"/>
                      </a:ext>
                    </a:extLst>
                  </a:tr>
                  <a:tr h="55303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𝐼𝐼</m:t>
                                    </m:r>
                                  </m:sub>
                                </m:sSub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-166MHz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2370832"/>
                      </a:ext>
                    </a:extLst>
                  </a:tr>
                  <a:tr h="55303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𝐼𝐼</m:t>
                                    </m:r>
                                  </m:sub>
                                </m:sSub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-184MHz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44763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9">
                <a:extLst>
                  <a:ext uri="{FF2B5EF4-FFF2-40B4-BE49-F238E27FC236}">
                    <a16:creationId xmlns:a16="http://schemas.microsoft.com/office/drawing/2014/main" id="{95BD4CA8-332D-4805-948C-C33AE9DC9F2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49777" y="1323634"/>
              <a:ext cx="4323770" cy="3480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1885">
                      <a:extLst>
                        <a:ext uri="{9D8B030D-6E8A-4147-A177-3AD203B41FA5}">
                          <a16:colId xmlns:a16="http://schemas.microsoft.com/office/drawing/2014/main" val="3194497293"/>
                        </a:ext>
                      </a:extLst>
                    </a:gridCol>
                    <a:gridCol w="2161885">
                      <a:extLst>
                        <a:ext uri="{9D8B030D-6E8A-4147-A177-3AD203B41FA5}">
                          <a16:colId xmlns:a16="http://schemas.microsoft.com/office/drawing/2014/main" val="3166537458"/>
                        </a:ext>
                      </a:extLst>
                    </a:gridCol>
                  </a:tblGrid>
                  <a:tr h="920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81" t="-3311" r="-100843" b="-280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563" t="-3311" r="-1127" b="-2801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822237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81" t="-148571" r="-100843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295MHz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781798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81" t="-246226" r="-10084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277MHz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243137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81" t="-349524" r="-100843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-166MHz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237083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81" t="-449524" r="-100843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-184MHz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44763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33F7A9A-396A-4482-A44D-AAE02164E5A4}"/>
                  </a:ext>
                </a:extLst>
              </p:cNvPr>
              <p:cNvSpPr txBox="1"/>
              <p:nvPr/>
            </p:nvSpPr>
            <p:spPr>
              <a:xfrm>
                <a:off x="7888374" y="4968844"/>
                <a:ext cx="2480649" cy="1306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𝐻𝐹𝑆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b="1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CA" b="1"/>
                        <m:t>⋅</m:t>
                      </m:r>
                      <m:r>
                        <m:rPr>
                          <m:nor/>
                        </m:rPr>
                        <a:rPr lang="en-CA" b="1" i="0" smtClean="0"/>
                        <m:t>J</m:t>
                      </m:r>
                    </m:oMath>
                  </m:oMathPara>
                </a14:m>
                <a:endParaRPr lang="en-CA" b="1" dirty="0"/>
              </a:p>
              <a:p>
                <a:endParaRPr lang="en-CA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CA" dirty="0"/>
                          <m:t> 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CA"/>
                      <m:t>126.9</m:t>
                    </m:r>
                  </m:oMath>
                </a14:m>
                <a:r>
                  <a:rPr lang="en-CA" dirty="0"/>
                  <a:t>MHz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5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CA" dirty="0"/>
                          <m:t> 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CA" b="0" i="0" smtClean="0"/>
                      <m:t>8.99</m:t>
                    </m:r>
                  </m:oMath>
                </a14:m>
                <a:r>
                  <a:rPr lang="en-CA" dirty="0"/>
                  <a:t>MHz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33F7A9A-396A-4482-A44D-AAE02164E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374" y="4968844"/>
                <a:ext cx="2480649" cy="1306383"/>
              </a:xfrm>
              <a:prstGeom prst="rect">
                <a:avLst/>
              </a:prstGeom>
              <a:blipFill>
                <a:blip r:embed="rId9"/>
                <a:stretch>
                  <a:fillRect b="-2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itle 1">
            <a:extLst>
              <a:ext uri="{FF2B5EF4-FFF2-40B4-BE49-F238E27FC236}">
                <a16:creationId xmlns:a16="http://schemas.microsoft.com/office/drawing/2014/main" id="{F3C5BCBF-F1CE-430F-A701-7C93CC44E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8"/>
            <a:ext cx="10515600" cy="1325563"/>
          </a:xfrm>
        </p:spPr>
        <p:txBody>
          <a:bodyPr/>
          <a:lstStyle/>
          <a:p>
            <a:r>
              <a:rPr lang="en-CA" dirty="0"/>
              <a:t>Hyperfine structure frequencies for K39</a:t>
            </a:r>
          </a:p>
        </p:txBody>
      </p:sp>
    </p:spTree>
    <p:extLst>
      <p:ext uri="{BB962C8B-B14F-4D97-AF65-F5344CB8AC3E}">
        <p14:creationId xmlns:p14="http://schemas.microsoft.com/office/powerpoint/2010/main" val="3685333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FA47-39CF-4B34-BB71-332A6277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Doppler shift broadened absorption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DD31A8-953C-42FB-8856-7ADA9DE33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05" y="1959099"/>
            <a:ext cx="9576475" cy="44077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9CCBFC-4A0F-40A3-A95E-CB4EB5284110}"/>
              </a:ext>
            </a:extLst>
          </p:cNvPr>
          <p:cNvSpPr txBox="1"/>
          <p:nvPr/>
        </p:nvSpPr>
        <p:spPr>
          <a:xfrm>
            <a:off x="1704937" y="1690688"/>
            <a:ext cx="2406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Decreasing absorption (increasing power) 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CC3AE6-3B2F-4854-8C97-2B3977D6E481}"/>
              </a:ext>
            </a:extLst>
          </p:cNvPr>
          <p:cNvSpPr txBox="1"/>
          <p:nvPr/>
        </p:nvSpPr>
        <p:spPr>
          <a:xfrm>
            <a:off x="5716556" y="6492875"/>
            <a:ext cx="2730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‘Atomic Physics’ by Foot.</a:t>
            </a:r>
            <a:endParaRPr lang="en-CA" sz="900" i="1" dirty="0"/>
          </a:p>
        </p:txBody>
      </p:sp>
    </p:spTree>
    <p:extLst>
      <p:ext uri="{BB962C8B-B14F-4D97-AF65-F5344CB8AC3E}">
        <p14:creationId xmlns:p14="http://schemas.microsoft.com/office/powerpoint/2010/main" val="352859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C056-2291-4A86-A33F-D704C9B3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Pump beam hole burning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D532-47C4-4681-9CCE-D2BD48210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that our absorptions are Doppler smeared, we use the pump beam to select atoms with zero velocity.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49CB0-E4E0-40B3-9400-2AF73ED1C4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" t="46852" r="-606" b="-19447"/>
          <a:stretch/>
        </p:blipFill>
        <p:spPr>
          <a:xfrm>
            <a:off x="5226326" y="2606040"/>
            <a:ext cx="6635021" cy="519112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146CB2E-3346-4107-BE1F-F32B045A76C2}"/>
              </a:ext>
            </a:extLst>
          </p:cNvPr>
          <p:cNvGrpSpPr/>
          <p:nvPr/>
        </p:nvGrpSpPr>
        <p:grpSpPr>
          <a:xfrm>
            <a:off x="6530" y="2759332"/>
            <a:ext cx="5822951" cy="3362068"/>
            <a:chOff x="4217445" y="2519404"/>
            <a:chExt cx="7743647" cy="4227732"/>
          </a:xfrm>
        </p:grpSpPr>
        <p:pic>
          <p:nvPicPr>
            <p:cNvPr id="17" name="Picture 16" descr="Chart, timeline&#10;&#10;Description automatically generated">
              <a:extLst>
                <a:ext uri="{FF2B5EF4-FFF2-40B4-BE49-F238E27FC236}">
                  <a16:creationId xmlns:a16="http://schemas.microsoft.com/office/drawing/2014/main" id="{B59229F0-87F7-4B2C-B761-03A00EBCAB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6" t="12937" r="5915" b="10499"/>
            <a:stretch/>
          </p:blipFill>
          <p:spPr>
            <a:xfrm rot="10800000">
              <a:off x="5364634" y="3291166"/>
              <a:ext cx="5845556" cy="3038736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01CB1AE-FCC8-4D0A-8730-0FD412FF1EBD}"/>
                </a:ext>
              </a:extLst>
            </p:cNvPr>
            <p:cNvCxnSpPr/>
            <p:nvPr/>
          </p:nvCxnSpPr>
          <p:spPr>
            <a:xfrm>
              <a:off x="5346151" y="6288914"/>
              <a:ext cx="66149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608DB69-91EF-44C8-880D-FA135A63F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8562" y="3151574"/>
              <a:ext cx="0" cy="32030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8DEEC7-F89F-4B38-B89A-4A5F3B818FB8}"/>
                </a:ext>
              </a:extLst>
            </p:cNvPr>
            <p:cNvSpPr txBox="1"/>
            <p:nvPr/>
          </p:nvSpPr>
          <p:spPr>
            <a:xfrm>
              <a:off x="4217445" y="2519404"/>
              <a:ext cx="3732487" cy="81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Increasing power (decreasing absorption) </a:t>
              </a:r>
              <a:endParaRPr lang="en-CA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8A739C-AF7B-4718-85AE-4EA29BFEB511}"/>
                </a:ext>
              </a:extLst>
            </p:cNvPr>
            <p:cNvSpPr txBox="1"/>
            <p:nvPr/>
          </p:nvSpPr>
          <p:spPr>
            <a:xfrm>
              <a:off x="7632104" y="6377804"/>
              <a:ext cx="2449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Increasing frequency</a:t>
              </a:r>
              <a:endParaRPr lang="en-CA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35B6A772-D132-48F6-A885-53C06643B58A}"/>
              </a:ext>
            </a:extLst>
          </p:cNvPr>
          <p:cNvSpPr/>
          <p:nvPr/>
        </p:nvSpPr>
        <p:spPr>
          <a:xfrm>
            <a:off x="912785" y="3565174"/>
            <a:ext cx="889000" cy="1042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15CCAC1-5089-4644-8E9C-BF1822C4BA06}"/>
              </a:ext>
            </a:extLst>
          </p:cNvPr>
          <p:cNvSpPr/>
          <p:nvPr/>
        </p:nvSpPr>
        <p:spPr>
          <a:xfrm>
            <a:off x="4410256" y="3317506"/>
            <a:ext cx="889000" cy="1042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0580F4-7A5C-4848-9DDD-57D805C688AE}"/>
              </a:ext>
            </a:extLst>
          </p:cNvPr>
          <p:cNvSpPr txBox="1"/>
          <p:nvPr/>
        </p:nvSpPr>
        <p:spPr>
          <a:xfrm>
            <a:off x="4442274" y="3889956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4s F=1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533430-A7B1-40A2-B8B2-401EFF34729C}"/>
              </a:ext>
            </a:extLst>
          </p:cNvPr>
          <p:cNvSpPr txBox="1"/>
          <p:nvPr/>
        </p:nvSpPr>
        <p:spPr>
          <a:xfrm>
            <a:off x="959186" y="356517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4s F=2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E3C224-41B9-40FF-BE09-810224AF7A0D}"/>
              </a:ext>
            </a:extLst>
          </p:cNvPr>
          <p:cNvSpPr txBox="1"/>
          <p:nvPr/>
        </p:nvSpPr>
        <p:spPr>
          <a:xfrm>
            <a:off x="7924800" y="6444432"/>
            <a:ext cx="2730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‘Atomic Physics’ by Foot.</a:t>
            </a:r>
            <a:endParaRPr lang="en-CA" sz="900" i="1" dirty="0"/>
          </a:p>
        </p:txBody>
      </p:sp>
    </p:spTree>
    <p:extLst>
      <p:ext uri="{BB962C8B-B14F-4D97-AF65-F5344CB8AC3E}">
        <p14:creationId xmlns:p14="http://schemas.microsoft.com/office/powerpoint/2010/main" val="346249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6C9C-5A18-4D43-A370-A2616DEB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Crossover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213BB-8182-4AF8-B036-F7762EDEB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pair of peaks has a composite peak halfway in between from the doppler shifts of the two side peaks.  </a:t>
            </a:r>
            <a:endParaRPr lang="en-CA" dirty="0"/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91C8E917-EF95-494F-85F6-19B30B9A41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9" t="10427" r="5999" b="10858"/>
          <a:stretch/>
        </p:blipFill>
        <p:spPr>
          <a:xfrm>
            <a:off x="1043539" y="3448253"/>
            <a:ext cx="4508173" cy="242578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8C2F27C-D519-41C3-A8EE-6FA4DAF0357E}"/>
              </a:ext>
            </a:extLst>
          </p:cNvPr>
          <p:cNvGrpSpPr/>
          <p:nvPr/>
        </p:nvGrpSpPr>
        <p:grpSpPr>
          <a:xfrm>
            <a:off x="365760" y="2814895"/>
            <a:ext cx="5651984" cy="3362068"/>
            <a:chOff x="4217445" y="2519404"/>
            <a:chExt cx="7516286" cy="42277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87C6747-5674-45EA-A0EE-6AC5C3ACFE3C}"/>
                </a:ext>
              </a:extLst>
            </p:cNvPr>
            <p:cNvCxnSpPr/>
            <p:nvPr/>
          </p:nvCxnSpPr>
          <p:spPr>
            <a:xfrm>
              <a:off x="5118790" y="6354619"/>
              <a:ext cx="66149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E578FCE-40CE-4BA0-AB53-D488A4D1AB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8790" y="3151574"/>
              <a:ext cx="0" cy="32030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4BF28E-8B8E-4812-AD13-A76F740FF0AB}"/>
                </a:ext>
              </a:extLst>
            </p:cNvPr>
            <p:cNvSpPr txBox="1"/>
            <p:nvPr/>
          </p:nvSpPr>
          <p:spPr>
            <a:xfrm>
              <a:off x="4217445" y="2519404"/>
              <a:ext cx="3732487" cy="81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Increasing power (decreasing absorption) </a:t>
              </a:r>
              <a:endParaRPr lang="en-CA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883FB9-2168-47D5-A042-DCD4ED9D64A9}"/>
                </a:ext>
              </a:extLst>
            </p:cNvPr>
            <p:cNvSpPr txBox="1"/>
            <p:nvPr/>
          </p:nvSpPr>
          <p:spPr>
            <a:xfrm>
              <a:off x="7632104" y="6377804"/>
              <a:ext cx="2449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Increasing frequency</a:t>
              </a:r>
              <a:endParaRPr lang="en-CA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27428753-3C6C-4654-A852-E3624F08FCDC}"/>
              </a:ext>
            </a:extLst>
          </p:cNvPr>
          <p:cNvSpPr/>
          <p:nvPr/>
        </p:nvSpPr>
        <p:spPr>
          <a:xfrm>
            <a:off x="2450632" y="4823113"/>
            <a:ext cx="522509" cy="842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35F30D-1253-486F-B2D3-CBCB3C973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448" y="2715449"/>
            <a:ext cx="5606068" cy="3461505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E261C7FA-DA71-4D6B-8CAF-032512E46F69}"/>
              </a:ext>
            </a:extLst>
          </p:cNvPr>
          <p:cNvSpPr/>
          <p:nvPr/>
        </p:nvSpPr>
        <p:spPr>
          <a:xfrm>
            <a:off x="2863968" y="3408356"/>
            <a:ext cx="522509" cy="21696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C39065-E99E-4A4A-8A16-FFEB6BC898ED}"/>
              </a:ext>
            </a:extLst>
          </p:cNvPr>
          <p:cNvSpPr/>
          <p:nvPr/>
        </p:nvSpPr>
        <p:spPr>
          <a:xfrm>
            <a:off x="3332014" y="4141205"/>
            <a:ext cx="522509" cy="1406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3CB0EC-858D-40CF-B63E-7452794A8F45}"/>
              </a:ext>
            </a:extLst>
          </p:cNvPr>
          <p:cNvSpPr txBox="1"/>
          <p:nvPr/>
        </p:nvSpPr>
        <p:spPr>
          <a:xfrm>
            <a:off x="8391331" y="6176954"/>
            <a:ext cx="2730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‘Atomic Physics’ by Foot.</a:t>
            </a:r>
            <a:endParaRPr lang="en-CA" sz="900" i="1" dirty="0"/>
          </a:p>
        </p:txBody>
      </p:sp>
    </p:spTree>
    <p:extLst>
      <p:ext uri="{BB962C8B-B14F-4D97-AF65-F5344CB8AC3E}">
        <p14:creationId xmlns:p14="http://schemas.microsoft.com/office/powerpoint/2010/main" val="1331135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146CB2E-3346-4107-BE1F-F32B045A76C2}"/>
              </a:ext>
            </a:extLst>
          </p:cNvPr>
          <p:cNvGrpSpPr/>
          <p:nvPr/>
        </p:nvGrpSpPr>
        <p:grpSpPr>
          <a:xfrm>
            <a:off x="143070" y="1353929"/>
            <a:ext cx="7271317" cy="4798152"/>
            <a:chOff x="4217445" y="2519404"/>
            <a:chExt cx="7743647" cy="4227732"/>
          </a:xfrm>
        </p:grpSpPr>
        <p:pic>
          <p:nvPicPr>
            <p:cNvPr id="17" name="Picture 16" descr="Chart, timeline&#10;&#10;Description automatically generated">
              <a:extLst>
                <a:ext uri="{FF2B5EF4-FFF2-40B4-BE49-F238E27FC236}">
                  <a16:creationId xmlns:a16="http://schemas.microsoft.com/office/drawing/2014/main" id="{B59229F0-87F7-4B2C-B761-03A00EBCAB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6" t="12937" r="5915" b="10499"/>
            <a:stretch/>
          </p:blipFill>
          <p:spPr>
            <a:xfrm rot="10800000">
              <a:off x="5364634" y="3291166"/>
              <a:ext cx="5845556" cy="3038736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01CB1AE-FCC8-4D0A-8730-0FD412FF1EBD}"/>
                </a:ext>
              </a:extLst>
            </p:cNvPr>
            <p:cNvCxnSpPr/>
            <p:nvPr/>
          </p:nvCxnSpPr>
          <p:spPr>
            <a:xfrm>
              <a:off x="5346151" y="6288914"/>
              <a:ext cx="66149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608DB69-91EF-44C8-880D-FA135A63F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8562" y="3151574"/>
              <a:ext cx="0" cy="32030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8DEEC7-F89F-4B38-B89A-4A5F3B818FB8}"/>
                </a:ext>
              </a:extLst>
            </p:cNvPr>
            <p:cNvSpPr txBox="1"/>
            <p:nvPr/>
          </p:nvSpPr>
          <p:spPr>
            <a:xfrm>
              <a:off x="4217445" y="2519404"/>
              <a:ext cx="3732487" cy="81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Increasing power (decreasing absorption) </a:t>
              </a:r>
              <a:endParaRPr lang="en-CA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8A739C-AF7B-4718-85AE-4EA29BFEB511}"/>
                </a:ext>
              </a:extLst>
            </p:cNvPr>
            <p:cNvSpPr txBox="1"/>
            <p:nvPr/>
          </p:nvSpPr>
          <p:spPr>
            <a:xfrm>
              <a:off x="7632104" y="6377804"/>
              <a:ext cx="2449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Increasing frequency</a:t>
              </a:r>
              <a:endParaRPr lang="en-CA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35B6A772-D132-48F6-A885-53C06643B58A}"/>
              </a:ext>
            </a:extLst>
          </p:cNvPr>
          <p:cNvSpPr/>
          <p:nvPr/>
        </p:nvSpPr>
        <p:spPr>
          <a:xfrm>
            <a:off x="3520285" y="4585655"/>
            <a:ext cx="889000" cy="11472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3F0E117-B493-4711-BFCF-EAC1D2D73890}"/>
              </a:ext>
            </a:extLst>
          </p:cNvPr>
          <p:cNvSpPr txBox="1">
            <a:spLocks/>
          </p:cNvSpPr>
          <p:nvPr/>
        </p:nvSpPr>
        <p:spPr>
          <a:xfrm>
            <a:off x="838200" y="283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Enhanced absorption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3056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2B471256-3C41-4D07-9292-2E24D6503D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9" b="6866"/>
          <a:stretch/>
        </p:blipFill>
        <p:spPr bwMode="auto">
          <a:xfrm>
            <a:off x="1160362" y="1510829"/>
            <a:ext cx="7094188" cy="476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493267-72A1-4D4D-8E1A-0C81C0236C09}"/>
              </a:ext>
            </a:extLst>
          </p:cNvPr>
          <p:cNvCxnSpPr>
            <a:cxnSpLocks/>
          </p:cNvCxnSpPr>
          <p:nvPr/>
        </p:nvCxnSpPr>
        <p:spPr>
          <a:xfrm flipV="1">
            <a:off x="4360509" y="2109416"/>
            <a:ext cx="0" cy="368176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E80A37-49F0-41E6-A2B8-FFA3D39B9109}"/>
              </a:ext>
            </a:extLst>
          </p:cNvPr>
          <p:cNvGrpSpPr/>
          <p:nvPr/>
        </p:nvGrpSpPr>
        <p:grpSpPr>
          <a:xfrm>
            <a:off x="179861" y="927940"/>
            <a:ext cx="8168362" cy="5975570"/>
            <a:chOff x="179861" y="927940"/>
            <a:chExt cx="8168362" cy="597557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4DA44C7-D7A1-487D-A8E3-53E1CABE6B1D}"/>
                </a:ext>
              </a:extLst>
            </p:cNvPr>
            <p:cNvCxnSpPr>
              <a:cxnSpLocks/>
            </p:cNvCxnSpPr>
            <p:nvPr/>
          </p:nvCxnSpPr>
          <p:spPr>
            <a:xfrm>
              <a:off x="1146360" y="6272883"/>
              <a:ext cx="720186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6007DDC-68FA-4B19-9377-C3979E26D6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6360" y="1510829"/>
              <a:ext cx="14002" cy="47620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E13756-2A7E-4A6B-98AD-20877C89B4BE}"/>
                </a:ext>
              </a:extLst>
            </p:cNvPr>
            <p:cNvSpPr txBox="1"/>
            <p:nvPr/>
          </p:nvSpPr>
          <p:spPr>
            <a:xfrm>
              <a:off x="179861" y="927940"/>
              <a:ext cx="26426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Increasing power (decreasing absorption) </a:t>
              </a:r>
              <a:endParaRPr lang="en-CA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970C57-F247-4F95-8BAF-53480822574C}"/>
                </a:ext>
              </a:extLst>
            </p:cNvPr>
            <p:cNvSpPr txBox="1"/>
            <p:nvPr/>
          </p:nvSpPr>
          <p:spPr>
            <a:xfrm>
              <a:off x="4518787" y="6310133"/>
              <a:ext cx="3570961" cy="593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Increasing frequency</a:t>
              </a:r>
              <a:endParaRPr lang="en-CA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4117F0-337A-4451-B8B9-A15A997D17C9}"/>
              </a:ext>
            </a:extLst>
          </p:cNvPr>
          <p:cNvSpPr txBox="1"/>
          <p:nvPr/>
        </p:nvSpPr>
        <p:spPr>
          <a:xfrm>
            <a:off x="1869779" y="1570457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2-&gt;1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011A1F-421F-491D-A0FB-D2D051052E1D}"/>
              </a:ext>
            </a:extLst>
          </p:cNvPr>
          <p:cNvSpPr txBox="1"/>
          <p:nvPr/>
        </p:nvSpPr>
        <p:spPr>
          <a:xfrm>
            <a:off x="2525486" y="1914536"/>
            <a:ext cx="728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2-&gt;2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207C8-2820-4780-8CD0-1C9789CA6CBA}"/>
              </a:ext>
            </a:extLst>
          </p:cNvPr>
          <p:cNvSpPr txBox="1"/>
          <p:nvPr/>
        </p:nvSpPr>
        <p:spPr>
          <a:xfrm>
            <a:off x="6198311" y="1889475"/>
            <a:ext cx="728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1-&gt;1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6272D1-250D-4456-A9F7-A33785B5C6B2}"/>
              </a:ext>
            </a:extLst>
          </p:cNvPr>
          <p:cNvSpPr txBox="1"/>
          <p:nvPr/>
        </p:nvSpPr>
        <p:spPr>
          <a:xfrm>
            <a:off x="6915479" y="1574352"/>
            <a:ext cx="728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1-&gt;2</a:t>
            </a:r>
            <a:endParaRPr lang="en-CA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3CE11A-2E40-4451-9B2D-48302E0196D9}"/>
              </a:ext>
            </a:extLst>
          </p:cNvPr>
          <p:cNvCxnSpPr>
            <a:cxnSpLocks/>
          </p:cNvCxnSpPr>
          <p:nvPr/>
        </p:nvCxnSpPr>
        <p:spPr>
          <a:xfrm flipH="1">
            <a:off x="4348065" y="3851216"/>
            <a:ext cx="2214411" cy="0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B957FC-2771-457C-B079-0110D56A5F87}"/>
              </a:ext>
            </a:extLst>
          </p:cNvPr>
          <p:cNvCxnSpPr>
            <a:cxnSpLocks/>
          </p:cNvCxnSpPr>
          <p:nvPr/>
        </p:nvCxnSpPr>
        <p:spPr>
          <a:xfrm flipH="1">
            <a:off x="2164702" y="4453812"/>
            <a:ext cx="2183363" cy="18458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56E5B3-5CE8-4531-95C7-F1828A8D3E9B}"/>
                  </a:ext>
                </a:extLst>
              </p:cNvPr>
              <p:cNvSpPr txBox="1"/>
              <p:nvPr/>
            </p:nvSpPr>
            <p:spPr>
              <a:xfrm>
                <a:off x="4707456" y="3436571"/>
                <a:ext cx="1222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56E5B3-5CE8-4531-95C7-F1828A8D3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456" y="3436571"/>
                <a:ext cx="122242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9E620C-0878-43E7-BF20-DE6F5AAAF144}"/>
                  </a:ext>
                </a:extLst>
              </p:cNvPr>
              <p:cNvSpPr txBox="1"/>
              <p:nvPr/>
            </p:nvSpPr>
            <p:spPr>
              <a:xfrm>
                <a:off x="2727377" y="4102938"/>
                <a:ext cx="1222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9E620C-0878-43E7-BF20-DE6F5AAAF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377" y="4102938"/>
                <a:ext cx="122242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itle 1">
            <a:extLst>
              <a:ext uri="{FF2B5EF4-FFF2-40B4-BE49-F238E27FC236}">
                <a16:creationId xmlns:a16="http://schemas.microsoft.com/office/drawing/2014/main" id="{13CBAD56-EE2A-4232-A23D-82AF3A4B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66"/>
            <a:ext cx="10515600" cy="1325563"/>
          </a:xfrm>
        </p:spPr>
        <p:txBody>
          <a:bodyPr/>
          <a:lstStyle/>
          <a:p>
            <a:r>
              <a:rPr lang="en-CA" dirty="0"/>
              <a:t>Enhanced absorption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3F8B94-5EE5-464A-BABD-6CF9C5637426}"/>
              </a:ext>
            </a:extLst>
          </p:cNvPr>
          <p:cNvSpPr txBox="1"/>
          <p:nvPr/>
        </p:nvSpPr>
        <p:spPr>
          <a:xfrm>
            <a:off x="3782286" y="1797601"/>
            <a:ext cx="1473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1-&gt;1 + 2-&gt;1</a:t>
            </a:r>
            <a:endParaRPr lang="en-CA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F035E7-AE0C-4D81-BEC4-0F1F2B3D7FD2}"/>
              </a:ext>
            </a:extLst>
          </p:cNvPr>
          <p:cNvCxnSpPr>
            <a:cxnSpLocks/>
          </p:cNvCxnSpPr>
          <p:nvPr/>
        </p:nvCxnSpPr>
        <p:spPr>
          <a:xfrm flipV="1">
            <a:off x="2164702" y="1965021"/>
            <a:ext cx="0" cy="250724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E543537-C5D9-47BA-890B-4F1453279E28}"/>
              </a:ext>
            </a:extLst>
          </p:cNvPr>
          <p:cNvCxnSpPr>
            <a:cxnSpLocks/>
          </p:cNvCxnSpPr>
          <p:nvPr/>
        </p:nvCxnSpPr>
        <p:spPr>
          <a:xfrm flipV="1">
            <a:off x="6550038" y="2262056"/>
            <a:ext cx="0" cy="158916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DEECA71-6B10-4919-8513-C5668DCB745A}"/>
              </a:ext>
            </a:extLst>
          </p:cNvPr>
          <p:cNvSpPr txBox="1"/>
          <p:nvPr/>
        </p:nvSpPr>
        <p:spPr>
          <a:xfrm>
            <a:off x="8559155" y="373942"/>
            <a:ext cx="3155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the two Doppler crossed frequencies start from different hyperfine ground states the pump does not steal from the probe. </a:t>
            </a:r>
          </a:p>
          <a:p>
            <a:endParaRPr lang="en-US" dirty="0"/>
          </a:p>
          <a:p>
            <a:r>
              <a:rPr lang="en-US" dirty="0"/>
              <a:t>Instead, the pump beam states randomly decay towards the opposing hyperfine, increasing the population the probe sees.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0252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2B471256-3C41-4D07-9292-2E24D6503D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9" b="6866"/>
          <a:stretch/>
        </p:blipFill>
        <p:spPr bwMode="auto">
          <a:xfrm>
            <a:off x="1160362" y="1510829"/>
            <a:ext cx="7094188" cy="476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493267-72A1-4D4D-8E1A-0C81C0236C09}"/>
              </a:ext>
            </a:extLst>
          </p:cNvPr>
          <p:cNvCxnSpPr>
            <a:cxnSpLocks/>
          </p:cNvCxnSpPr>
          <p:nvPr/>
        </p:nvCxnSpPr>
        <p:spPr>
          <a:xfrm flipV="1">
            <a:off x="4348065" y="2235567"/>
            <a:ext cx="0" cy="368176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E80A37-49F0-41E6-A2B8-FFA3D39B9109}"/>
              </a:ext>
            </a:extLst>
          </p:cNvPr>
          <p:cNvGrpSpPr/>
          <p:nvPr/>
        </p:nvGrpSpPr>
        <p:grpSpPr>
          <a:xfrm>
            <a:off x="179861" y="927940"/>
            <a:ext cx="8168362" cy="5975570"/>
            <a:chOff x="179861" y="927940"/>
            <a:chExt cx="8168362" cy="597557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4DA44C7-D7A1-487D-A8E3-53E1CABE6B1D}"/>
                </a:ext>
              </a:extLst>
            </p:cNvPr>
            <p:cNvCxnSpPr>
              <a:cxnSpLocks/>
            </p:cNvCxnSpPr>
            <p:nvPr/>
          </p:nvCxnSpPr>
          <p:spPr>
            <a:xfrm>
              <a:off x="1146360" y="6272883"/>
              <a:ext cx="720186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6007DDC-68FA-4B19-9377-C3979E26D6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6360" y="1510829"/>
              <a:ext cx="14002" cy="47620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E13756-2A7E-4A6B-98AD-20877C89B4BE}"/>
                </a:ext>
              </a:extLst>
            </p:cNvPr>
            <p:cNvSpPr txBox="1"/>
            <p:nvPr/>
          </p:nvSpPr>
          <p:spPr>
            <a:xfrm>
              <a:off x="179861" y="927940"/>
              <a:ext cx="26426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Increasing power (decreasing absorption) </a:t>
              </a:r>
              <a:endParaRPr lang="en-CA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970C57-F247-4F95-8BAF-53480822574C}"/>
                </a:ext>
              </a:extLst>
            </p:cNvPr>
            <p:cNvSpPr txBox="1"/>
            <p:nvPr/>
          </p:nvSpPr>
          <p:spPr>
            <a:xfrm>
              <a:off x="4518787" y="6310133"/>
              <a:ext cx="3570961" cy="593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Increasing frequency</a:t>
              </a:r>
              <a:endParaRPr lang="en-CA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4117F0-337A-4451-B8B9-A15A997D17C9}"/>
              </a:ext>
            </a:extLst>
          </p:cNvPr>
          <p:cNvSpPr txBox="1"/>
          <p:nvPr/>
        </p:nvSpPr>
        <p:spPr>
          <a:xfrm>
            <a:off x="1832459" y="1669982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2-&gt;1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011A1F-421F-491D-A0FB-D2D051052E1D}"/>
              </a:ext>
            </a:extLst>
          </p:cNvPr>
          <p:cNvSpPr txBox="1"/>
          <p:nvPr/>
        </p:nvSpPr>
        <p:spPr>
          <a:xfrm>
            <a:off x="2525486" y="1914536"/>
            <a:ext cx="728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2-&gt;2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207C8-2820-4780-8CD0-1C9789CA6CBA}"/>
              </a:ext>
            </a:extLst>
          </p:cNvPr>
          <p:cNvSpPr txBox="1"/>
          <p:nvPr/>
        </p:nvSpPr>
        <p:spPr>
          <a:xfrm>
            <a:off x="6198311" y="1889475"/>
            <a:ext cx="728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1-&gt;1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6272D1-250D-4456-A9F7-A33785B5C6B2}"/>
              </a:ext>
            </a:extLst>
          </p:cNvPr>
          <p:cNvSpPr txBox="1"/>
          <p:nvPr/>
        </p:nvSpPr>
        <p:spPr>
          <a:xfrm>
            <a:off x="6915479" y="1543252"/>
            <a:ext cx="728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1-&gt;2</a:t>
            </a:r>
            <a:endParaRPr lang="en-CA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3CE11A-2E40-4451-9B2D-48302E0196D9}"/>
              </a:ext>
            </a:extLst>
          </p:cNvPr>
          <p:cNvCxnSpPr>
            <a:cxnSpLocks/>
          </p:cNvCxnSpPr>
          <p:nvPr/>
        </p:nvCxnSpPr>
        <p:spPr>
          <a:xfrm flipH="1">
            <a:off x="4348065" y="3851216"/>
            <a:ext cx="2214411" cy="0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B957FC-2771-457C-B079-0110D56A5F87}"/>
              </a:ext>
            </a:extLst>
          </p:cNvPr>
          <p:cNvCxnSpPr>
            <a:cxnSpLocks/>
          </p:cNvCxnSpPr>
          <p:nvPr/>
        </p:nvCxnSpPr>
        <p:spPr>
          <a:xfrm flipH="1">
            <a:off x="2164702" y="4453812"/>
            <a:ext cx="2183363" cy="18458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56E5B3-5CE8-4531-95C7-F1828A8D3E9B}"/>
                  </a:ext>
                </a:extLst>
              </p:cNvPr>
              <p:cNvSpPr txBox="1"/>
              <p:nvPr/>
            </p:nvSpPr>
            <p:spPr>
              <a:xfrm>
                <a:off x="4707456" y="3436571"/>
                <a:ext cx="1222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56E5B3-5CE8-4531-95C7-F1828A8D3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456" y="3436571"/>
                <a:ext cx="122242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9E620C-0878-43E7-BF20-DE6F5AAAF144}"/>
                  </a:ext>
                </a:extLst>
              </p:cNvPr>
              <p:cNvSpPr txBox="1"/>
              <p:nvPr/>
            </p:nvSpPr>
            <p:spPr>
              <a:xfrm>
                <a:off x="2727377" y="4102938"/>
                <a:ext cx="1222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9E620C-0878-43E7-BF20-DE6F5AAAF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377" y="4102938"/>
                <a:ext cx="122242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itle 1">
            <a:extLst>
              <a:ext uri="{FF2B5EF4-FFF2-40B4-BE49-F238E27FC236}">
                <a16:creationId xmlns:a16="http://schemas.microsoft.com/office/drawing/2014/main" id="{13CBAD56-EE2A-4232-A23D-82AF3A4B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66"/>
            <a:ext cx="10515600" cy="1325563"/>
          </a:xfrm>
        </p:spPr>
        <p:txBody>
          <a:bodyPr/>
          <a:lstStyle/>
          <a:p>
            <a:r>
              <a:rPr lang="en-CA" dirty="0"/>
              <a:t>Enhanced absorption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3F8B94-5EE5-464A-BABD-6CF9C5637426}"/>
              </a:ext>
            </a:extLst>
          </p:cNvPr>
          <p:cNvSpPr txBox="1"/>
          <p:nvPr/>
        </p:nvSpPr>
        <p:spPr>
          <a:xfrm>
            <a:off x="3782286" y="1797601"/>
            <a:ext cx="1473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1-&gt;1 + 2-&gt;1</a:t>
            </a:r>
            <a:endParaRPr lang="en-CA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F035E7-AE0C-4D81-BEC4-0F1F2B3D7FD2}"/>
              </a:ext>
            </a:extLst>
          </p:cNvPr>
          <p:cNvCxnSpPr>
            <a:cxnSpLocks/>
          </p:cNvCxnSpPr>
          <p:nvPr/>
        </p:nvCxnSpPr>
        <p:spPr>
          <a:xfrm flipV="1">
            <a:off x="2164702" y="1965021"/>
            <a:ext cx="0" cy="250724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E543537-C5D9-47BA-890B-4F1453279E28}"/>
              </a:ext>
            </a:extLst>
          </p:cNvPr>
          <p:cNvCxnSpPr>
            <a:cxnSpLocks/>
          </p:cNvCxnSpPr>
          <p:nvPr/>
        </p:nvCxnSpPr>
        <p:spPr>
          <a:xfrm flipV="1">
            <a:off x="6550038" y="2262056"/>
            <a:ext cx="0" cy="158916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7D3E3DA-2A1F-4117-BE43-4380BB16F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1552" y="3805903"/>
            <a:ext cx="3943589" cy="259370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304125E-94CE-4232-97B0-C47D4134CF5A}"/>
              </a:ext>
            </a:extLst>
          </p:cNvPr>
          <p:cNvSpPr txBox="1"/>
          <p:nvPr/>
        </p:nvSpPr>
        <p:spPr>
          <a:xfrm>
            <a:off x="8410698" y="135149"/>
            <a:ext cx="3615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Atoms moving towards the probe beam absorb the pump beam in the 1-&gt;1 transition, which randomly decays, populating the F=2 ground state for the probe beam which is absorbed in the 2-&gt;1 transition. </a:t>
            </a:r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BBC5EE-5E71-4E1A-9C6C-EAE7407243AA}"/>
              </a:ext>
            </a:extLst>
          </p:cNvPr>
          <p:cNvSpPr txBox="1"/>
          <p:nvPr/>
        </p:nvSpPr>
        <p:spPr>
          <a:xfrm>
            <a:off x="8445182" y="1889475"/>
            <a:ext cx="3615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Atoms moving away from the probe beam absorb the pump beam in the 2-&gt;1 transition, which randomly decays, populating the F=1 ground state for the probe beam which is absorbed in the 1-&gt;2 transition.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9889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D493849-63DA-4BF2-9AF3-77D71840A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7" t="10238" r="5902" b="11048"/>
          <a:stretch/>
        </p:blipFill>
        <p:spPr>
          <a:xfrm rot="10800000">
            <a:off x="838200" y="3098828"/>
            <a:ext cx="6688184" cy="35988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59E636-7429-4338-BA91-41029692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5736"/>
            <a:ext cx="11645900" cy="1325563"/>
          </a:xfrm>
        </p:spPr>
        <p:txBody>
          <a:bodyPr/>
          <a:lstStyle/>
          <a:p>
            <a:r>
              <a:rPr lang="en-CA" dirty="0"/>
              <a:t>Locking the laser frequency using absorption peaks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4D80-19CB-468B-A7E8-DE284AF04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333242"/>
            <a:ext cx="11353800" cy="1655892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Using a solenoid and the Zeeman effect to produce slight high-frequency energy oscillations in the cell, correlating absorption peaks to our magnetic scan we can produce a cleaner signal and lock to the peak with a Proportional Integral Derivative control loop.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DD78D-A235-4425-8596-0896FBA99C66}"/>
              </a:ext>
            </a:extLst>
          </p:cNvPr>
          <p:cNvSpPr txBox="1"/>
          <p:nvPr/>
        </p:nvSpPr>
        <p:spPr>
          <a:xfrm>
            <a:off x="1547146" y="5465762"/>
            <a:ext cx="340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Raw absorption signal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Lockin</a:t>
            </a:r>
            <a:r>
              <a:rPr lang="en-US" dirty="0">
                <a:solidFill>
                  <a:schemeClr val="accent1"/>
                </a:solidFill>
              </a:rPr>
              <a:t> Detector ‘cleaned signal’</a:t>
            </a:r>
            <a:endParaRPr lang="en-CA" dirty="0">
              <a:solidFill>
                <a:schemeClr val="accent1"/>
              </a:solidFill>
            </a:endParaRPr>
          </a:p>
        </p:txBody>
      </p:sp>
      <p:pic>
        <p:nvPicPr>
          <p:cNvPr id="4100" name="Picture 4" descr="Understanding the lock-in amplifier, Part 2: The homodyne solution">
            <a:extLst>
              <a:ext uri="{FF2B5EF4-FFF2-40B4-BE49-F238E27FC236}">
                <a16:creationId xmlns:a16="http://schemas.microsoft.com/office/drawing/2014/main" id="{B72FB2FE-5AF1-4888-8C69-8EB84C036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146" y="3150442"/>
            <a:ext cx="5737451" cy="241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424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21A95F6-563F-4A03-810C-6389775E3F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2" b="9822"/>
          <a:stretch/>
        </p:blipFill>
        <p:spPr>
          <a:xfrm>
            <a:off x="576766" y="1754320"/>
            <a:ext cx="4682628" cy="47335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B832FC-E1E7-47C9-89A5-18CC21AC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055"/>
            <a:ext cx="10515600" cy="1325563"/>
          </a:xfrm>
        </p:spPr>
        <p:txBody>
          <a:bodyPr/>
          <a:lstStyle/>
          <a:p>
            <a:r>
              <a:rPr lang="en-CA" dirty="0"/>
              <a:t>Very early data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B3B09B2-55DE-4F30-8FAD-0D79916EDC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6" b="8749"/>
          <a:stretch/>
        </p:blipFill>
        <p:spPr>
          <a:xfrm>
            <a:off x="5889387" y="1981658"/>
            <a:ext cx="4509270" cy="45061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B9E5CE-683E-4BC6-8970-142F12DD7980}"/>
              </a:ext>
            </a:extLst>
          </p:cNvPr>
          <p:cNvSpPr txBox="1"/>
          <p:nvPr/>
        </p:nvSpPr>
        <p:spPr>
          <a:xfrm>
            <a:off x="1637211" y="1596618"/>
            <a:ext cx="340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K41 2-&gt;1 and 2-&gt;2 absorptions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3FC576-D393-457C-9AB0-3668D7C030E5}"/>
              </a:ext>
            </a:extLst>
          </p:cNvPr>
          <p:cNvSpPr txBox="1"/>
          <p:nvPr/>
        </p:nvSpPr>
        <p:spPr>
          <a:xfrm>
            <a:off x="6984274" y="1723028"/>
            <a:ext cx="357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K41 1-&gt;1 and 1-&gt;2 absorptions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1921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FA2EBD86-2C96-4CDA-BBC4-8D34DEEFD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3" y="3429000"/>
            <a:ext cx="5930536" cy="33359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65D1E42-C5AC-4804-82F6-3F951FF1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495"/>
            <a:ext cx="10515600" cy="1325563"/>
          </a:xfrm>
        </p:spPr>
        <p:txBody>
          <a:bodyPr/>
          <a:lstStyle/>
          <a:p>
            <a:r>
              <a:rPr lang="en-CA" dirty="0"/>
              <a:t>Thank you!</a:t>
            </a:r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B38F4163-0163-4A39-BD87-7C12F3EEFC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0" t="10143" r="6352" b="11324"/>
          <a:stretch/>
        </p:blipFill>
        <p:spPr>
          <a:xfrm rot="10800000">
            <a:off x="7112726" y="4232366"/>
            <a:ext cx="3853543" cy="2083526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263A43B-772D-400C-827D-B336D6E9A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94268" y="177790"/>
            <a:ext cx="4745863" cy="355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2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2098-7B1B-4487-B93A-ADE80ADC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488" y="365125"/>
            <a:ext cx="11230069" cy="1325563"/>
          </a:xfrm>
        </p:spPr>
        <p:txBody>
          <a:bodyPr/>
          <a:lstStyle/>
          <a:p>
            <a:r>
              <a:rPr lang="en-CA" dirty="0"/>
              <a:t>Potassium 37 beta decay asymmetry experiment</a:t>
            </a:r>
          </a:p>
        </p:txBody>
      </p:sp>
      <p:pic>
        <p:nvPicPr>
          <p:cNvPr id="2050" name="Picture 2" descr="The 20x20cm heart of TRINAT: Betas and nuclear recoils are detected from atoms trapped in the center. ">
            <a:extLst>
              <a:ext uri="{FF2B5EF4-FFF2-40B4-BE49-F238E27FC236}">
                <a16:creationId xmlns:a16="http://schemas.microsoft.com/office/drawing/2014/main" id="{5F28FF04-CF4C-4FF4-9AF9-98DAE76973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331" y="1896520"/>
            <a:ext cx="4228226" cy="417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6BE19C-1C0F-48D2-8827-246A000B0AD4}"/>
              </a:ext>
            </a:extLst>
          </p:cNvPr>
          <p:cNvSpPr txBox="1"/>
          <p:nvPr/>
        </p:nvSpPr>
        <p:spPr>
          <a:xfrm>
            <a:off x="681134" y="1385903"/>
            <a:ext cx="6388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Beta decay is known to violate parity symmetry, having a chirality dependance and a bias for left handedness. Our experiment polarized the parent atom and measures beta emission direction.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C19137-691D-4D06-8858-4A58F09A7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825" y="3010614"/>
            <a:ext cx="2476500" cy="714375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CD45EDA-46B2-410C-B223-3924DC8F7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65" y="2581989"/>
            <a:ext cx="3619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DD0112A-7A5F-415F-A93E-9A8AEB850086}"/>
              </a:ext>
            </a:extLst>
          </p:cNvPr>
          <p:cNvSpPr txBox="1"/>
          <p:nvPr/>
        </p:nvSpPr>
        <p:spPr>
          <a:xfrm>
            <a:off x="271641" y="6566405"/>
            <a:ext cx="965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0nm</a:t>
            </a:r>
            <a:endParaRPr lang="en-CA" sz="1400" i="1" dirty="0"/>
          </a:p>
        </p:txBody>
      </p:sp>
    </p:spTree>
    <p:extLst>
      <p:ext uri="{BB962C8B-B14F-4D97-AF65-F5344CB8AC3E}">
        <p14:creationId xmlns:p14="http://schemas.microsoft.com/office/powerpoint/2010/main" val="139540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3E78-1F3F-4062-BCF1-501716C2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Polarization measurement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1E5F7B-42C5-433A-8C98-AED59ABCD1BD}"/>
              </a:ext>
            </a:extLst>
          </p:cNvPr>
          <p:cNvGrpSpPr/>
          <p:nvPr/>
        </p:nvGrpSpPr>
        <p:grpSpPr>
          <a:xfrm>
            <a:off x="5690607" y="2579191"/>
            <a:ext cx="6515523" cy="2755551"/>
            <a:chOff x="271642" y="3984206"/>
            <a:chExt cx="6515523" cy="275555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E7F3F7E-B303-4249-9B3F-9B45189F59BE}"/>
                </a:ext>
              </a:extLst>
            </p:cNvPr>
            <p:cNvCxnSpPr/>
            <p:nvPr/>
          </p:nvCxnSpPr>
          <p:spPr>
            <a:xfrm>
              <a:off x="311020" y="6599853"/>
              <a:ext cx="4509796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665C1CE-F788-4A6A-B4F5-29AC85D4673B}"/>
                </a:ext>
              </a:extLst>
            </p:cNvPr>
            <p:cNvCxnSpPr/>
            <p:nvPr/>
          </p:nvCxnSpPr>
          <p:spPr>
            <a:xfrm>
              <a:off x="311020" y="5539273"/>
              <a:ext cx="4509796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F134A15-40FE-4E67-9A7D-3CF35D48AC55}"/>
                </a:ext>
              </a:extLst>
            </p:cNvPr>
            <p:cNvCxnSpPr/>
            <p:nvPr/>
          </p:nvCxnSpPr>
          <p:spPr>
            <a:xfrm>
              <a:off x="404326" y="4299853"/>
              <a:ext cx="4509796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745AF2A-B70D-44D9-B534-CFB1F9600A46}"/>
                </a:ext>
              </a:extLst>
            </p:cNvPr>
            <p:cNvCxnSpPr/>
            <p:nvPr/>
          </p:nvCxnSpPr>
          <p:spPr>
            <a:xfrm flipV="1">
              <a:off x="3240833" y="4372947"/>
              <a:ext cx="0" cy="2226906"/>
            </a:xfrm>
            <a:prstGeom prst="straightConnector1">
              <a:avLst/>
            </a:prstGeom>
            <a:ln w="28575">
              <a:solidFill>
                <a:srgbClr val="8814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1A15BD0-5C1E-4781-8FE3-F0BD0B111B5D}"/>
                </a:ext>
              </a:extLst>
            </p:cNvPr>
            <p:cNvCxnSpPr/>
            <p:nvPr/>
          </p:nvCxnSpPr>
          <p:spPr>
            <a:xfrm flipV="1">
              <a:off x="3875314" y="5592147"/>
              <a:ext cx="0" cy="96416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8AE575-60CC-4BE7-9335-888153F8D607}"/>
                </a:ext>
              </a:extLst>
            </p:cNvPr>
            <p:cNvSpPr txBox="1"/>
            <p:nvPr/>
          </p:nvSpPr>
          <p:spPr>
            <a:xfrm>
              <a:off x="404326" y="3984206"/>
              <a:ext cx="1056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5p1/2</a:t>
              </a:r>
              <a:endParaRPr lang="en-CA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942F08-3EAC-4686-B840-EBDFB4EB2AF6}"/>
                </a:ext>
              </a:extLst>
            </p:cNvPr>
            <p:cNvSpPr txBox="1"/>
            <p:nvPr/>
          </p:nvSpPr>
          <p:spPr>
            <a:xfrm>
              <a:off x="311020" y="6271375"/>
              <a:ext cx="1056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4s1/2</a:t>
              </a:r>
              <a:endParaRPr lang="en-CA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9EA093-C5C4-4911-ADE7-84FFEF608A6D}"/>
                </a:ext>
              </a:extLst>
            </p:cNvPr>
            <p:cNvSpPr txBox="1"/>
            <p:nvPr/>
          </p:nvSpPr>
          <p:spPr>
            <a:xfrm>
              <a:off x="346554" y="5197185"/>
              <a:ext cx="1687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4p1/2</a:t>
              </a:r>
              <a:endParaRPr lang="en-CA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A2B833-BD44-4439-9043-2FBE623F8232}"/>
                </a:ext>
              </a:extLst>
            </p:cNvPr>
            <p:cNvSpPr txBox="1"/>
            <p:nvPr/>
          </p:nvSpPr>
          <p:spPr>
            <a:xfrm>
              <a:off x="271642" y="5486400"/>
              <a:ext cx="96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770nm</a:t>
              </a:r>
              <a:endParaRPr lang="en-CA" sz="1400" i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AAD8B4-DAE1-4B08-ABEE-5C8F6730D079}"/>
                </a:ext>
              </a:extLst>
            </p:cNvPr>
            <p:cNvSpPr txBox="1"/>
            <p:nvPr/>
          </p:nvSpPr>
          <p:spPr>
            <a:xfrm>
              <a:off x="341853" y="4294710"/>
              <a:ext cx="96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405nm</a:t>
              </a:r>
              <a:endParaRPr lang="en-CA" sz="1400" i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81246B-D195-4FED-BD9D-8B5E62484246}"/>
                </a:ext>
              </a:extLst>
            </p:cNvPr>
            <p:cNvSpPr txBox="1"/>
            <p:nvPr/>
          </p:nvSpPr>
          <p:spPr>
            <a:xfrm>
              <a:off x="5300488" y="4123352"/>
              <a:ext cx="1486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Probe light tuned to hyperfine polarization.</a:t>
              </a:r>
              <a:endParaRPr lang="en-C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984AE7B-6E0B-4C88-9958-C9CF8BA4169F}"/>
                    </a:ext>
                  </a:extLst>
                </p:cNvPr>
                <p:cNvSpPr txBox="1"/>
                <p:nvPr/>
              </p:nvSpPr>
              <p:spPr>
                <a:xfrm>
                  <a:off x="5173866" y="5794177"/>
                  <a:ext cx="1544175" cy="945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Polarization pumping light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984AE7B-6E0B-4C88-9958-C9CF8BA41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3866" y="5794177"/>
                  <a:ext cx="1544175" cy="945580"/>
                </a:xfrm>
                <a:prstGeom prst="rect">
                  <a:avLst/>
                </a:prstGeom>
                <a:blipFill>
                  <a:blip r:embed="rId2"/>
                  <a:stretch>
                    <a:fillRect l="-3557" t="-3226" b="-38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2EEA60A-4A6A-4D3F-828F-A9B7D7D3A9A4}"/>
                </a:ext>
              </a:extLst>
            </p:cNvPr>
            <p:cNvCxnSpPr>
              <a:stCxn id="15" idx="1"/>
            </p:cNvCxnSpPr>
            <p:nvPr/>
          </p:nvCxnSpPr>
          <p:spPr>
            <a:xfrm flipH="1" flipV="1">
              <a:off x="3312990" y="4640262"/>
              <a:ext cx="1987498" cy="83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54055C-6AE1-41DF-801B-188F94F97537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3931298" y="6117348"/>
              <a:ext cx="1242568" cy="1496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127AA0B-F684-49DF-8823-A636F77F0192}"/>
              </a:ext>
            </a:extLst>
          </p:cNvPr>
          <p:cNvSpPr txBox="1"/>
          <p:nvPr/>
        </p:nvSpPr>
        <p:spPr>
          <a:xfrm>
            <a:off x="933060" y="1629747"/>
            <a:ext cx="998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presence of a magnetic field energies will shift allowing us to probe individual polarizations.  </a:t>
            </a:r>
            <a:endParaRPr lang="en-CA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2D8CF01-B647-46CF-BFEC-FE1830B8C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4"/>
          <a:stretch/>
        </p:blipFill>
        <p:spPr bwMode="auto">
          <a:xfrm>
            <a:off x="314314" y="3024350"/>
            <a:ext cx="4215304" cy="29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3AA675D-8F55-4E99-9A36-A9551282DB6F}"/>
              </a:ext>
            </a:extLst>
          </p:cNvPr>
          <p:cNvSpPr txBox="1"/>
          <p:nvPr/>
        </p:nvSpPr>
        <p:spPr>
          <a:xfrm>
            <a:off x="1066103" y="3443643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F=2</a:t>
            </a:r>
            <a:endParaRPr lang="en-CA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6B1B86-3A22-4CC2-96FF-6D11A5621A39}"/>
              </a:ext>
            </a:extLst>
          </p:cNvPr>
          <p:cNvSpPr txBox="1"/>
          <p:nvPr/>
        </p:nvSpPr>
        <p:spPr>
          <a:xfrm>
            <a:off x="1015303" y="4811453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F=1</a:t>
            </a:r>
            <a:endParaRPr lang="en-CA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009F54-F170-46B9-8233-EEA3EF485E30}"/>
                  </a:ext>
                </a:extLst>
              </p:cNvPr>
              <p:cNvSpPr txBox="1"/>
              <p:nvPr/>
            </p:nvSpPr>
            <p:spPr>
              <a:xfrm>
                <a:off x="4387154" y="3074979"/>
                <a:ext cx="604781" cy="291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= 2</a:t>
                </a:r>
                <a:endParaRPr lang="en-CA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009F54-F170-46B9-8233-EEA3EF485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154" y="3074979"/>
                <a:ext cx="604781" cy="291811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4CB4CE-D370-41AE-A6A2-7ABCDF96965A}"/>
                  </a:ext>
                </a:extLst>
              </p:cNvPr>
              <p:cNvSpPr txBox="1"/>
              <p:nvPr/>
            </p:nvSpPr>
            <p:spPr>
              <a:xfrm>
                <a:off x="4450078" y="3232497"/>
                <a:ext cx="604781" cy="291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= 1</a:t>
                </a:r>
                <a:endParaRPr lang="en-CA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4CB4CE-D370-41AE-A6A2-7ABCDF969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78" y="3232497"/>
                <a:ext cx="604781" cy="291811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7F8C72E-A828-4EC4-9B4C-33867EF43345}"/>
                  </a:ext>
                </a:extLst>
              </p:cNvPr>
              <p:cNvSpPr txBox="1"/>
              <p:nvPr/>
            </p:nvSpPr>
            <p:spPr>
              <a:xfrm>
                <a:off x="4481620" y="3399629"/>
                <a:ext cx="604781" cy="291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= 0</a:t>
                </a:r>
                <a:endParaRPr lang="en-CA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7F8C72E-A828-4EC4-9B4C-33867EF43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620" y="3399629"/>
                <a:ext cx="604781" cy="291811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E311D5C-790B-4C0F-BA1A-8A568A6F88E6}"/>
                  </a:ext>
                </a:extLst>
              </p:cNvPr>
              <p:cNvSpPr txBox="1"/>
              <p:nvPr/>
            </p:nvSpPr>
            <p:spPr>
              <a:xfrm>
                <a:off x="4451603" y="3667969"/>
                <a:ext cx="651269" cy="291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= -1</a:t>
                </a:r>
                <a:endParaRPr lang="en-CA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E311D5C-790B-4C0F-BA1A-8A568A6F8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603" y="3667969"/>
                <a:ext cx="651269" cy="291811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B1C10BE-A74C-46ED-9146-52C387FAEFDB}"/>
                  </a:ext>
                </a:extLst>
              </p:cNvPr>
              <p:cNvSpPr txBox="1"/>
              <p:nvPr/>
            </p:nvSpPr>
            <p:spPr>
              <a:xfrm>
                <a:off x="4493030" y="4103954"/>
                <a:ext cx="651269" cy="291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= -2</a:t>
                </a:r>
                <a:endParaRPr lang="en-CA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B1C10BE-A74C-46ED-9146-52C387FAE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030" y="4103954"/>
                <a:ext cx="651269" cy="291811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212009D-1DCA-4747-B189-2AB18F01309F}"/>
                  </a:ext>
                </a:extLst>
              </p:cNvPr>
              <p:cNvSpPr txBox="1"/>
              <p:nvPr/>
            </p:nvSpPr>
            <p:spPr>
              <a:xfrm>
                <a:off x="4446542" y="4844781"/>
                <a:ext cx="651269" cy="291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= -1</a:t>
                </a:r>
                <a:endParaRPr lang="en-CA" sz="1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212009D-1DCA-4747-B189-2AB18F013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542" y="4844781"/>
                <a:ext cx="651269" cy="291811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ED2D1BA-75E5-4F0B-996F-A3F0A8C34872}"/>
                  </a:ext>
                </a:extLst>
              </p:cNvPr>
              <p:cNvSpPr txBox="1"/>
              <p:nvPr/>
            </p:nvSpPr>
            <p:spPr>
              <a:xfrm>
                <a:off x="4481620" y="5061405"/>
                <a:ext cx="604781" cy="291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= 0</a:t>
                </a:r>
                <a:endParaRPr lang="en-CA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ED2D1BA-75E5-4F0B-996F-A3F0A8C34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620" y="5061405"/>
                <a:ext cx="604781" cy="291811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E965B6-DC2A-45CC-9268-838432BF2DBD}"/>
                  </a:ext>
                </a:extLst>
              </p:cNvPr>
              <p:cNvSpPr txBox="1"/>
              <p:nvPr/>
            </p:nvSpPr>
            <p:spPr>
              <a:xfrm>
                <a:off x="4503016" y="5278877"/>
                <a:ext cx="604781" cy="291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= 1</a:t>
                </a:r>
                <a:endParaRPr lang="en-CA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E965B6-DC2A-45CC-9268-838432BF2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016" y="5278877"/>
                <a:ext cx="604781" cy="291811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03709AC9-ABDC-4070-B3EB-3DBC16CAA3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99110" y="739131"/>
            <a:ext cx="4629150" cy="51435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F6B55CC-1101-4B5D-8B0A-A6390F767D57}"/>
              </a:ext>
            </a:extLst>
          </p:cNvPr>
          <p:cNvSpPr txBox="1"/>
          <p:nvPr/>
        </p:nvSpPr>
        <p:spPr>
          <a:xfrm>
            <a:off x="912115" y="2772803"/>
            <a:ext cx="388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Zeeman effect splitting for 5p1/2 K41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581CE3-BCA7-4537-BE00-5FECA20AE47D}"/>
              </a:ext>
            </a:extLst>
          </p:cNvPr>
          <p:cNvSpPr txBox="1"/>
          <p:nvPr/>
        </p:nvSpPr>
        <p:spPr>
          <a:xfrm>
            <a:off x="7533010" y="456040"/>
            <a:ext cx="438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Zeeman effect at medium magnetic fields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837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B6325E3-7C14-4766-987A-6E0593B5CD27}"/>
              </a:ext>
            </a:extLst>
          </p:cNvPr>
          <p:cNvSpPr/>
          <p:nvPr/>
        </p:nvSpPr>
        <p:spPr>
          <a:xfrm>
            <a:off x="4604936" y="2216498"/>
            <a:ext cx="4550958" cy="783772"/>
          </a:xfrm>
          <a:custGeom>
            <a:avLst/>
            <a:gdLst>
              <a:gd name="connsiteX0" fmla="*/ 930681 w 4550958"/>
              <a:gd name="connsiteY0" fmla="*/ 783772 h 783772"/>
              <a:gd name="connsiteX1" fmla="*/ 240215 w 4550958"/>
              <a:gd name="connsiteY1" fmla="*/ 553616 h 783772"/>
              <a:gd name="connsiteX2" fmla="*/ 4550958 w 4550958"/>
              <a:gd name="connsiteY2" fmla="*/ 0 h 78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0958" h="783772">
                <a:moveTo>
                  <a:pt x="930681" y="783772"/>
                </a:moveTo>
                <a:cubicBezTo>
                  <a:pt x="283758" y="734008"/>
                  <a:pt x="-363164" y="684245"/>
                  <a:pt x="240215" y="553616"/>
                </a:cubicBezTo>
                <a:cubicBezTo>
                  <a:pt x="843594" y="422987"/>
                  <a:pt x="3710166" y="97453"/>
                  <a:pt x="4550958" y="0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C7B72BE-DB65-4589-BD90-12F6DFFC6B04}"/>
              </a:ext>
            </a:extLst>
          </p:cNvPr>
          <p:cNvSpPr/>
          <p:nvPr/>
        </p:nvSpPr>
        <p:spPr>
          <a:xfrm>
            <a:off x="5001931" y="4017551"/>
            <a:ext cx="3073042" cy="969713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59E65BB-6CB7-4BEC-8FED-BA8DC77E26D2}"/>
              </a:ext>
            </a:extLst>
          </p:cNvPr>
          <p:cNvGrpSpPr/>
          <p:nvPr/>
        </p:nvGrpSpPr>
        <p:grpSpPr>
          <a:xfrm>
            <a:off x="9954654" y="4276979"/>
            <a:ext cx="535896" cy="582946"/>
            <a:chOff x="2693443" y="1798147"/>
            <a:chExt cx="535896" cy="582946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EC42074-4DDE-4B7A-94C0-500137B2F12D}"/>
                </a:ext>
              </a:extLst>
            </p:cNvPr>
            <p:cNvSpPr/>
            <p:nvPr/>
          </p:nvSpPr>
          <p:spPr>
            <a:xfrm>
              <a:off x="2697912" y="1798147"/>
              <a:ext cx="531427" cy="5829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D5294FF-1985-4CE6-BA4C-7D8DF1BAEFF4}"/>
                </a:ext>
              </a:extLst>
            </p:cNvPr>
            <p:cNvCxnSpPr/>
            <p:nvPr/>
          </p:nvCxnSpPr>
          <p:spPr>
            <a:xfrm flipH="1" flipV="1">
              <a:off x="2693443" y="1798147"/>
              <a:ext cx="535896" cy="58294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0DB7440-509A-4176-B07F-77874473C992}"/>
              </a:ext>
            </a:extLst>
          </p:cNvPr>
          <p:cNvGrpSpPr/>
          <p:nvPr/>
        </p:nvGrpSpPr>
        <p:grpSpPr>
          <a:xfrm>
            <a:off x="2693443" y="1798147"/>
            <a:ext cx="535896" cy="582946"/>
            <a:chOff x="2693443" y="1798147"/>
            <a:chExt cx="535896" cy="5829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68440AC-9E06-4E0F-9496-AC295549408B}"/>
                </a:ext>
              </a:extLst>
            </p:cNvPr>
            <p:cNvSpPr/>
            <p:nvPr/>
          </p:nvSpPr>
          <p:spPr>
            <a:xfrm>
              <a:off x="2697912" y="1798147"/>
              <a:ext cx="531427" cy="5829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0D28E86-D84B-485D-8D92-E6F312AA8E15}"/>
                </a:ext>
              </a:extLst>
            </p:cNvPr>
            <p:cNvCxnSpPr/>
            <p:nvPr/>
          </p:nvCxnSpPr>
          <p:spPr>
            <a:xfrm flipH="1" flipV="1">
              <a:off x="2693443" y="1798147"/>
              <a:ext cx="535896" cy="58294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6E005EB-8462-40CF-B574-0F429917C14A}"/>
              </a:ext>
            </a:extLst>
          </p:cNvPr>
          <p:cNvCxnSpPr>
            <a:stCxn id="11" idx="1"/>
          </p:cNvCxnSpPr>
          <p:nvPr/>
        </p:nvCxnSpPr>
        <p:spPr>
          <a:xfrm flipH="1">
            <a:off x="6779525" y="3000462"/>
            <a:ext cx="1505765" cy="0"/>
          </a:xfrm>
          <a:prstGeom prst="line">
            <a:avLst/>
          </a:prstGeom>
          <a:ln w="12700">
            <a:solidFill>
              <a:srgbClr val="8814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82796A-8A2E-4928-8680-30AC0B369456}"/>
              </a:ext>
            </a:extLst>
          </p:cNvPr>
          <p:cNvCxnSpPr>
            <a:cxnSpLocks/>
          </p:cNvCxnSpPr>
          <p:nvPr/>
        </p:nvCxnSpPr>
        <p:spPr>
          <a:xfrm flipV="1">
            <a:off x="6796115" y="2085688"/>
            <a:ext cx="29348" cy="926084"/>
          </a:xfrm>
          <a:prstGeom prst="line">
            <a:avLst/>
          </a:prstGeom>
          <a:ln w="12700">
            <a:solidFill>
              <a:srgbClr val="8814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CB631F-4F00-4F3F-B68E-E2355447B0FE}"/>
              </a:ext>
            </a:extLst>
          </p:cNvPr>
          <p:cNvCxnSpPr>
            <a:cxnSpLocks/>
          </p:cNvCxnSpPr>
          <p:nvPr/>
        </p:nvCxnSpPr>
        <p:spPr>
          <a:xfrm flipH="1">
            <a:off x="5724668" y="3007890"/>
            <a:ext cx="1078874" cy="0"/>
          </a:xfrm>
          <a:prstGeom prst="line">
            <a:avLst/>
          </a:prstGeom>
          <a:ln w="12700">
            <a:solidFill>
              <a:srgbClr val="8814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C5FC70-D2EF-4975-AAA2-736A2F327CA6}"/>
              </a:ext>
            </a:extLst>
          </p:cNvPr>
          <p:cNvCxnSpPr/>
          <p:nvPr/>
        </p:nvCxnSpPr>
        <p:spPr>
          <a:xfrm flipH="1" flipV="1">
            <a:off x="6414448" y="2679826"/>
            <a:ext cx="730155" cy="641272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942492E-9449-43FE-91DC-A4D2B8E7246E}"/>
              </a:ext>
            </a:extLst>
          </p:cNvPr>
          <p:cNvGrpSpPr/>
          <p:nvPr/>
        </p:nvGrpSpPr>
        <p:grpSpPr>
          <a:xfrm>
            <a:off x="5501061" y="2679826"/>
            <a:ext cx="3056255" cy="641287"/>
            <a:chOff x="5870884" y="2679826"/>
            <a:chExt cx="3056255" cy="64128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A963715-37D7-4E27-AB54-7AAA81281F85}"/>
                </a:ext>
              </a:extLst>
            </p:cNvPr>
            <p:cNvCxnSpPr/>
            <p:nvPr/>
          </p:nvCxnSpPr>
          <p:spPr>
            <a:xfrm flipH="1">
              <a:off x="5957180" y="2679826"/>
              <a:ext cx="2860895" cy="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062A15-67B3-4518-8756-7C17F3403DE1}"/>
                </a:ext>
              </a:extLst>
            </p:cNvPr>
            <p:cNvCxnSpPr/>
            <p:nvPr/>
          </p:nvCxnSpPr>
          <p:spPr>
            <a:xfrm flipH="1">
              <a:off x="5957180" y="3321113"/>
              <a:ext cx="2860895" cy="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3A80D7-EFCF-4F0D-923B-D7BA573C9406}"/>
                </a:ext>
              </a:extLst>
            </p:cNvPr>
            <p:cNvSpPr/>
            <p:nvPr/>
          </p:nvSpPr>
          <p:spPr>
            <a:xfrm>
              <a:off x="6391747" y="2679826"/>
              <a:ext cx="144855" cy="6412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1F2681-1B16-434B-B12F-6A5EABEA5DE4}"/>
                </a:ext>
              </a:extLst>
            </p:cNvPr>
            <p:cNvSpPr/>
            <p:nvPr/>
          </p:nvSpPr>
          <p:spPr>
            <a:xfrm>
              <a:off x="7706008" y="2679826"/>
              <a:ext cx="144855" cy="6412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A2A2ED-6105-41A0-86CB-FB78C473D503}"/>
                </a:ext>
              </a:extLst>
            </p:cNvPr>
            <p:cNvSpPr/>
            <p:nvPr/>
          </p:nvSpPr>
          <p:spPr>
            <a:xfrm>
              <a:off x="8199422" y="2679826"/>
              <a:ext cx="144855" cy="6412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750AEF8-BB0F-42BB-8E82-FB2595F031B8}"/>
                </a:ext>
              </a:extLst>
            </p:cNvPr>
            <p:cNvGrpSpPr/>
            <p:nvPr/>
          </p:nvGrpSpPr>
          <p:grpSpPr>
            <a:xfrm>
              <a:off x="8655113" y="2679826"/>
              <a:ext cx="272026" cy="641272"/>
              <a:chOff x="8655113" y="2679826"/>
              <a:chExt cx="272026" cy="641272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A90E68-3BCE-40E3-8104-8769308CE72F}"/>
                  </a:ext>
                </a:extLst>
              </p:cNvPr>
              <p:cNvSpPr/>
              <p:nvPr/>
            </p:nvSpPr>
            <p:spPr>
              <a:xfrm>
                <a:off x="8655113" y="2679826"/>
                <a:ext cx="144855" cy="641272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52E5467-2B2F-4299-9100-4D4F815A3DBC}"/>
                  </a:ext>
                </a:extLst>
              </p:cNvPr>
              <p:cNvSpPr/>
              <p:nvPr/>
            </p:nvSpPr>
            <p:spPr>
              <a:xfrm>
                <a:off x="8782284" y="2928124"/>
                <a:ext cx="144855" cy="147638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8605363-8D79-4C9B-979B-803AF18C215A}"/>
                </a:ext>
              </a:extLst>
            </p:cNvPr>
            <p:cNvGrpSpPr/>
            <p:nvPr/>
          </p:nvGrpSpPr>
          <p:grpSpPr>
            <a:xfrm rot="10800000">
              <a:off x="5870884" y="2679826"/>
              <a:ext cx="223607" cy="641272"/>
              <a:chOff x="8655113" y="2679826"/>
              <a:chExt cx="223607" cy="641272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39D0CD6-A1B7-457A-A52F-AA4DEA611E91}"/>
                  </a:ext>
                </a:extLst>
              </p:cNvPr>
              <p:cNvSpPr/>
              <p:nvPr/>
            </p:nvSpPr>
            <p:spPr>
              <a:xfrm>
                <a:off x="8655113" y="2679826"/>
                <a:ext cx="144855" cy="641272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73258A8-02AE-4C0D-91E1-50AAF5D00838}"/>
                  </a:ext>
                </a:extLst>
              </p:cNvPr>
              <p:cNvSpPr/>
              <p:nvPr/>
            </p:nvSpPr>
            <p:spPr>
              <a:xfrm>
                <a:off x="8733865" y="2915333"/>
                <a:ext cx="144855" cy="147638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577E1E6-01FA-4F63-BCB6-4D6F2A2ED61B}"/>
              </a:ext>
            </a:extLst>
          </p:cNvPr>
          <p:cNvSpPr/>
          <p:nvPr/>
        </p:nvSpPr>
        <p:spPr>
          <a:xfrm>
            <a:off x="8557316" y="2888420"/>
            <a:ext cx="2904794" cy="212018"/>
          </a:xfrm>
          <a:custGeom>
            <a:avLst/>
            <a:gdLst>
              <a:gd name="connsiteX0" fmla="*/ 0 w 2528888"/>
              <a:gd name="connsiteY0" fmla="*/ 104775 h 176758"/>
              <a:gd name="connsiteX1" fmla="*/ 2528888 w 2528888"/>
              <a:gd name="connsiteY1" fmla="*/ 0 h 17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8888" h="176758">
                <a:moveTo>
                  <a:pt x="0" y="104775"/>
                </a:moveTo>
                <a:cubicBezTo>
                  <a:pt x="1191419" y="180181"/>
                  <a:pt x="2382838" y="255588"/>
                  <a:pt x="2528888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Photo darkening resistant FC/AFC fiber</a:t>
            </a: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E11E2A-6662-4675-914D-4F51430B54ED}"/>
              </a:ext>
            </a:extLst>
          </p:cNvPr>
          <p:cNvCxnSpPr>
            <a:cxnSpLocks/>
          </p:cNvCxnSpPr>
          <p:nvPr/>
        </p:nvCxnSpPr>
        <p:spPr>
          <a:xfrm flipH="1">
            <a:off x="1026367" y="2085688"/>
            <a:ext cx="5803583" cy="0"/>
          </a:xfrm>
          <a:prstGeom prst="line">
            <a:avLst/>
          </a:prstGeom>
          <a:ln w="12700">
            <a:solidFill>
              <a:srgbClr val="8814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CBE0D9-7A02-44A6-B7EC-FE16BED2EFEA}"/>
              </a:ext>
            </a:extLst>
          </p:cNvPr>
          <p:cNvCxnSpPr>
            <a:cxnSpLocks/>
          </p:cNvCxnSpPr>
          <p:nvPr/>
        </p:nvCxnSpPr>
        <p:spPr>
          <a:xfrm flipH="1" flipV="1">
            <a:off x="2953880" y="496936"/>
            <a:ext cx="16862" cy="1600739"/>
          </a:xfrm>
          <a:prstGeom prst="line">
            <a:avLst/>
          </a:prstGeom>
          <a:ln w="12700">
            <a:solidFill>
              <a:srgbClr val="8814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1A12985-F3F7-4E92-A4BC-63BBF3944F96}"/>
              </a:ext>
            </a:extLst>
          </p:cNvPr>
          <p:cNvCxnSpPr>
            <a:cxnSpLocks/>
            <a:endCxn id="34" idx="1"/>
          </p:cNvCxnSpPr>
          <p:nvPr/>
        </p:nvCxnSpPr>
        <p:spPr>
          <a:xfrm flipH="1" flipV="1">
            <a:off x="2984574" y="528366"/>
            <a:ext cx="2407572" cy="640"/>
          </a:xfrm>
          <a:prstGeom prst="line">
            <a:avLst/>
          </a:prstGeom>
          <a:ln w="12700">
            <a:solidFill>
              <a:srgbClr val="8814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19FF730-1A4A-49BD-8634-132E3F84C5E7}"/>
              </a:ext>
            </a:extLst>
          </p:cNvPr>
          <p:cNvSpPr/>
          <p:nvPr/>
        </p:nvSpPr>
        <p:spPr>
          <a:xfrm rot="18886255">
            <a:off x="6804931" y="1686252"/>
            <a:ext cx="96793" cy="7301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E8CC3B-5E68-4AF5-8A07-F07A044B9811}"/>
              </a:ext>
            </a:extLst>
          </p:cNvPr>
          <p:cNvSpPr/>
          <p:nvPr/>
        </p:nvSpPr>
        <p:spPr>
          <a:xfrm rot="13838177">
            <a:off x="2905482" y="125871"/>
            <a:ext cx="96793" cy="7301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A5E416-91E6-4274-9284-37D471562811}"/>
              </a:ext>
            </a:extLst>
          </p:cNvPr>
          <p:cNvSpPr/>
          <p:nvPr/>
        </p:nvSpPr>
        <p:spPr>
          <a:xfrm rot="2135081">
            <a:off x="10233388" y="5546082"/>
            <a:ext cx="96793" cy="7301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6BF8B59-5930-409D-AF83-40F4822CB56B}"/>
              </a:ext>
            </a:extLst>
          </p:cNvPr>
          <p:cNvSpPr/>
          <p:nvPr/>
        </p:nvSpPr>
        <p:spPr>
          <a:xfrm>
            <a:off x="5094016" y="1672604"/>
            <a:ext cx="236784" cy="75745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λ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/2</a:t>
            </a:r>
            <a:endParaRPr lang="en-CA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2C2A91-83B6-46DB-B499-3A7C0B371FA9}"/>
              </a:ext>
            </a:extLst>
          </p:cNvPr>
          <p:cNvCxnSpPr>
            <a:cxnSpLocks/>
          </p:cNvCxnSpPr>
          <p:nvPr/>
        </p:nvCxnSpPr>
        <p:spPr>
          <a:xfrm flipV="1">
            <a:off x="1026367" y="2073702"/>
            <a:ext cx="8427" cy="1355298"/>
          </a:xfrm>
          <a:prstGeom prst="line">
            <a:avLst/>
          </a:prstGeom>
          <a:ln w="12700">
            <a:solidFill>
              <a:srgbClr val="8814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83FDCD3-2F97-43B1-9A6F-DD7B52BCEFF2}"/>
              </a:ext>
            </a:extLst>
          </p:cNvPr>
          <p:cNvCxnSpPr>
            <a:cxnSpLocks/>
          </p:cNvCxnSpPr>
          <p:nvPr/>
        </p:nvCxnSpPr>
        <p:spPr>
          <a:xfrm flipH="1">
            <a:off x="2961391" y="4384920"/>
            <a:ext cx="8188815" cy="20325"/>
          </a:xfrm>
          <a:prstGeom prst="line">
            <a:avLst/>
          </a:prstGeom>
          <a:ln w="12700">
            <a:solidFill>
              <a:srgbClr val="8814B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AE26AF4-226C-4EB7-8FED-ED3FE1D76F05}"/>
              </a:ext>
            </a:extLst>
          </p:cNvPr>
          <p:cNvCxnSpPr>
            <a:cxnSpLocks/>
          </p:cNvCxnSpPr>
          <p:nvPr/>
        </p:nvCxnSpPr>
        <p:spPr>
          <a:xfrm flipV="1">
            <a:off x="2970742" y="2106515"/>
            <a:ext cx="0" cy="2285093"/>
          </a:xfrm>
          <a:prstGeom prst="line">
            <a:avLst/>
          </a:prstGeom>
          <a:ln w="12700">
            <a:solidFill>
              <a:srgbClr val="8814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52FC561-F80E-4498-8295-A666FEA07800}"/>
              </a:ext>
            </a:extLst>
          </p:cNvPr>
          <p:cNvGrpSpPr/>
          <p:nvPr/>
        </p:nvGrpSpPr>
        <p:grpSpPr>
          <a:xfrm rot="10800000">
            <a:off x="5376687" y="208369"/>
            <a:ext cx="235389" cy="641272"/>
            <a:chOff x="5497228" y="208369"/>
            <a:chExt cx="235389" cy="64127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8535BDC-00FB-4363-81FA-0ECD963D3053}"/>
                </a:ext>
              </a:extLst>
            </p:cNvPr>
            <p:cNvSpPr/>
            <p:nvPr/>
          </p:nvSpPr>
          <p:spPr>
            <a:xfrm rot="10800000">
              <a:off x="5587762" y="208369"/>
              <a:ext cx="144855" cy="64127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05328AA-2BFE-4D8C-81C2-A954D9857103}"/>
                </a:ext>
              </a:extLst>
            </p:cNvPr>
            <p:cNvSpPr/>
            <p:nvPr/>
          </p:nvSpPr>
          <p:spPr>
            <a:xfrm rot="10800000">
              <a:off x="5497228" y="455186"/>
              <a:ext cx="144855" cy="14763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DB4DED-B2CE-4302-9B07-B63118166BB9}"/>
              </a:ext>
            </a:extLst>
          </p:cNvPr>
          <p:cNvSpPr txBox="1"/>
          <p:nvPr/>
        </p:nvSpPr>
        <p:spPr>
          <a:xfrm rot="21189004">
            <a:off x="7910971" y="2005387"/>
            <a:ext cx="991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atom trap</a:t>
            </a:r>
            <a:endParaRPr lang="en-CA" sz="12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153D8A4-D9B0-49FF-9A94-EFABDF95B754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5612076" y="468175"/>
            <a:ext cx="3744727" cy="60830"/>
          </a:xfrm>
          <a:prstGeom prst="line">
            <a:avLst/>
          </a:prstGeom>
          <a:ln w="57150">
            <a:solidFill>
              <a:srgbClr val="2F528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CEA1CAC-3A88-41DD-BC3E-D646A06102F5}"/>
              </a:ext>
            </a:extLst>
          </p:cNvPr>
          <p:cNvSpPr txBox="1"/>
          <p:nvPr/>
        </p:nvSpPr>
        <p:spPr>
          <a:xfrm>
            <a:off x="8179807" y="464324"/>
            <a:ext cx="1405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Wavemeter</a:t>
            </a:r>
            <a:endParaRPr lang="en-CA" sz="12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FBE078-66F2-4438-8480-C8B95091D24B}"/>
              </a:ext>
            </a:extLst>
          </p:cNvPr>
          <p:cNvGrpSpPr/>
          <p:nvPr/>
        </p:nvGrpSpPr>
        <p:grpSpPr>
          <a:xfrm>
            <a:off x="11018490" y="542179"/>
            <a:ext cx="887240" cy="2395774"/>
            <a:chOff x="10981853" y="461727"/>
            <a:chExt cx="887240" cy="23957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448275-C679-4F2C-B8ED-72D49F661E05}"/>
                </a:ext>
              </a:extLst>
            </p:cNvPr>
            <p:cNvSpPr/>
            <p:nvPr/>
          </p:nvSpPr>
          <p:spPr>
            <a:xfrm>
              <a:off x="10981853" y="461727"/>
              <a:ext cx="887240" cy="2218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laser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3CE83C-BB74-42A2-89D5-4AFF451CB4D9}"/>
                </a:ext>
              </a:extLst>
            </p:cNvPr>
            <p:cNvSpPr/>
            <p:nvPr/>
          </p:nvSpPr>
          <p:spPr>
            <a:xfrm>
              <a:off x="11244263" y="2679827"/>
              <a:ext cx="328612" cy="177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2A436EA-4E53-4A2C-A225-A4D6AA73D6C3}"/>
              </a:ext>
            </a:extLst>
          </p:cNvPr>
          <p:cNvCxnSpPr>
            <a:cxnSpLocks/>
          </p:cNvCxnSpPr>
          <p:nvPr/>
        </p:nvCxnSpPr>
        <p:spPr>
          <a:xfrm flipV="1">
            <a:off x="1037178" y="3716542"/>
            <a:ext cx="0" cy="591005"/>
          </a:xfrm>
          <a:prstGeom prst="line">
            <a:avLst/>
          </a:prstGeom>
          <a:ln w="12700">
            <a:solidFill>
              <a:srgbClr val="8814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8D6B853-0F05-4185-916D-3E05BCEFA116}"/>
              </a:ext>
            </a:extLst>
          </p:cNvPr>
          <p:cNvCxnSpPr>
            <a:cxnSpLocks/>
          </p:cNvCxnSpPr>
          <p:nvPr/>
        </p:nvCxnSpPr>
        <p:spPr>
          <a:xfrm flipV="1">
            <a:off x="877078" y="3716542"/>
            <a:ext cx="157715" cy="591005"/>
          </a:xfrm>
          <a:prstGeom prst="line">
            <a:avLst/>
          </a:prstGeom>
          <a:ln w="12700">
            <a:solidFill>
              <a:srgbClr val="8814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AC75AAE-0CC3-4177-9917-F3071060F64F}"/>
              </a:ext>
            </a:extLst>
          </p:cNvPr>
          <p:cNvCxnSpPr>
            <a:cxnSpLocks/>
          </p:cNvCxnSpPr>
          <p:nvPr/>
        </p:nvCxnSpPr>
        <p:spPr>
          <a:xfrm flipH="1" flipV="1">
            <a:off x="1048017" y="4538547"/>
            <a:ext cx="14027" cy="1382242"/>
          </a:xfrm>
          <a:prstGeom prst="line">
            <a:avLst/>
          </a:prstGeom>
          <a:ln w="12700">
            <a:solidFill>
              <a:srgbClr val="8814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ED19F9-EF24-4DF8-800F-395878B30028}"/>
              </a:ext>
            </a:extLst>
          </p:cNvPr>
          <p:cNvCxnSpPr>
            <a:cxnSpLocks/>
          </p:cNvCxnSpPr>
          <p:nvPr/>
        </p:nvCxnSpPr>
        <p:spPr>
          <a:xfrm flipH="1" flipV="1">
            <a:off x="858418" y="4519172"/>
            <a:ext cx="11572" cy="2118004"/>
          </a:xfrm>
          <a:prstGeom prst="line">
            <a:avLst/>
          </a:prstGeom>
          <a:ln w="12700">
            <a:solidFill>
              <a:srgbClr val="8814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7C9B578-C3C8-4293-B8FF-A7B20A346083}"/>
              </a:ext>
            </a:extLst>
          </p:cNvPr>
          <p:cNvGrpSpPr/>
          <p:nvPr/>
        </p:nvGrpSpPr>
        <p:grpSpPr>
          <a:xfrm>
            <a:off x="529022" y="5880194"/>
            <a:ext cx="617063" cy="102780"/>
            <a:chOff x="533137" y="5160030"/>
            <a:chExt cx="617063" cy="1027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79A00A-168F-4ACB-8FC6-62D9BE80B69F}"/>
                </a:ext>
              </a:extLst>
            </p:cNvPr>
            <p:cNvSpPr/>
            <p:nvPr/>
          </p:nvSpPr>
          <p:spPr>
            <a:xfrm>
              <a:off x="952672" y="5160030"/>
              <a:ext cx="197528" cy="10278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FD6D98-EDA1-4285-80A3-583E0244C96D}"/>
                </a:ext>
              </a:extLst>
            </p:cNvPr>
            <p:cNvSpPr/>
            <p:nvPr/>
          </p:nvSpPr>
          <p:spPr>
            <a:xfrm>
              <a:off x="533137" y="5166016"/>
              <a:ext cx="205834" cy="9679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4CA622-0007-4298-B421-9A353ADC2575}"/>
                </a:ext>
              </a:extLst>
            </p:cNvPr>
            <p:cNvCxnSpPr>
              <a:cxnSpLocks/>
            </p:cNvCxnSpPr>
            <p:nvPr/>
          </p:nvCxnSpPr>
          <p:spPr>
            <a:xfrm>
              <a:off x="569877" y="5166016"/>
              <a:ext cx="551889" cy="234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81E9DE5-6C16-43B2-8156-A5D50F2FC2FE}"/>
                </a:ext>
              </a:extLst>
            </p:cNvPr>
            <p:cNvCxnSpPr>
              <a:cxnSpLocks/>
            </p:cNvCxnSpPr>
            <p:nvPr/>
          </p:nvCxnSpPr>
          <p:spPr>
            <a:xfrm>
              <a:off x="554327" y="5262436"/>
              <a:ext cx="551889" cy="234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196115A-D8D3-4030-897D-AA04A340B189}"/>
              </a:ext>
            </a:extLst>
          </p:cNvPr>
          <p:cNvCxnSpPr>
            <a:cxnSpLocks/>
          </p:cNvCxnSpPr>
          <p:nvPr/>
        </p:nvCxnSpPr>
        <p:spPr>
          <a:xfrm flipV="1">
            <a:off x="821927" y="4443638"/>
            <a:ext cx="3368" cy="2193538"/>
          </a:xfrm>
          <a:prstGeom prst="line">
            <a:avLst/>
          </a:prstGeom>
          <a:ln w="12700">
            <a:solidFill>
              <a:srgbClr val="8814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E756B7D-630A-4FF3-BF20-7E40EDA69850}"/>
              </a:ext>
            </a:extLst>
          </p:cNvPr>
          <p:cNvCxnSpPr>
            <a:cxnSpLocks/>
          </p:cNvCxnSpPr>
          <p:nvPr/>
        </p:nvCxnSpPr>
        <p:spPr>
          <a:xfrm flipV="1">
            <a:off x="840788" y="3717679"/>
            <a:ext cx="167864" cy="589728"/>
          </a:xfrm>
          <a:prstGeom prst="line">
            <a:avLst/>
          </a:prstGeom>
          <a:ln w="12700">
            <a:solidFill>
              <a:srgbClr val="8814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Delay 73">
            <a:extLst>
              <a:ext uri="{FF2B5EF4-FFF2-40B4-BE49-F238E27FC236}">
                <a16:creationId xmlns:a16="http://schemas.microsoft.com/office/drawing/2014/main" id="{31DDA394-356E-4234-A9DE-50756434DF32}"/>
              </a:ext>
            </a:extLst>
          </p:cNvPr>
          <p:cNvSpPr/>
          <p:nvPr/>
        </p:nvSpPr>
        <p:spPr>
          <a:xfrm rot="5400000">
            <a:off x="880898" y="4077387"/>
            <a:ext cx="248803" cy="709124"/>
          </a:xfrm>
          <a:custGeom>
            <a:avLst/>
            <a:gdLst>
              <a:gd name="connsiteX0" fmla="*/ 0 w 472737"/>
              <a:gd name="connsiteY0" fmla="*/ 0 h 709123"/>
              <a:gd name="connsiteX1" fmla="*/ 236369 w 472737"/>
              <a:gd name="connsiteY1" fmla="*/ 0 h 709123"/>
              <a:gd name="connsiteX2" fmla="*/ 472738 w 472737"/>
              <a:gd name="connsiteY2" fmla="*/ 354562 h 709123"/>
              <a:gd name="connsiteX3" fmla="*/ 236369 w 472737"/>
              <a:gd name="connsiteY3" fmla="*/ 709124 h 709123"/>
              <a:gd name="connsiteX4" fmla="*/ 0 w 472737"/>
              <a:gd name="connsiteY4" fmla="*/ 709123 h 709123"/>
              <a:gd name="connsiteX5" fmla="*/ 0 w 472737"/>
              <a:gd name="connsiteY5" fmla="*/ 0 h 709123"/>
              <a:gd name="connsiteX0" fmla="*/ 0 w 472738"/>
              <a:gd name="connsiteY0" fmla="*/ 0 h 709124"/>
              <a:gd name="connsiteX1" fmla="*/ 236369 w 472738"/>
              <a:gd name="connsiteY1" fmla="*/ 0 h 709124"/>
              <a:gd name="connsiteX2" fmla="*/ 472738 w 472738"/>
              <a:gd name="connsiteY2" fmla="*/ 354562 h 709124"/>
              <a:gd name="connsiteX3" fmla="*/ 236369 w 472738"/>
              <a:gd name="connsiteY3" fmla="*/ 709124 h 709124"/>
              <a:gd name="connsiteX4" fmla="*/ 211494 w 472738"/>
              <a:gd name="connsiteY4" fmla="*/ 690462 h 709124"/>
              <a:gd name="connsiteX5" fmla="*/ 0 w 472738"/>
              <a:gd name="connsiteY5" fmla="*/ 0 h 709124"/>
              <a:gd name="connsiteX0" fmla="*/ 12441 w 261244"/>
              <a:gd name="connsiteY0" fmla="*/ 18662 h 709124"/>
              <a:gd name="connsiteX1" fmla="*/ 24875 w 261244"/>
              <a:gd name="connsiteY1" fmla="*/ 0 h 709124"/>
              <a:gd name="connsiteX2" fmla="*/ 261244 w 261244"/>
              <a:gd name="connsiteY2" fmla="*/ 354562 h 709124"/>
              <a:gd name="connsiteX3" fmla="*/ 24875 w 261244"/>
              <a:gd name="connsiteY3" fmla="*/ 709124 h 709124"/>
              <a:gd name="connsiteX4" fmla="*/ 0 w 261244"/>
              <a:gd name="connsiteY4" fmla="*/ 690462 h 709124"/>
              <a:gd name="connsiteX5" fmla="*/ 12441 w 261244"/>
              <a:gd name="connsiteY5" fmla="*/ 18662 h 709124"/>
              <a:gd name="connsiteX0" fmla="*/ 0 w 248803"/>
              <a:gd name="connsiteY0" fmla="*/ 18662 h 709124"/>
              <a:gd name="connsiteX1" fmla="*/ 12434 w 248803"/>
              <a:gd name="connsiteY1" fmla="*/ 0 h 709124"/>
              <a:gd name="connsiteX2" fmla="*/ 248803 w 248803"/>
              <a:gd name="connsiteY2" fmla="*/ 354562 h 709124"/>
              <a:gd name="connsiteX3" fmla="*/ 12434 w 248803"/>
              <a:gd name="connsiteY3" fmla="*/ 709124 h 709124"/>
              <a:gd name="connsiteX4" fmla="*/ 12441 w 248803"/>
              <a:gd name="connsiteY4" fmla="*/ 690462 h 709124"/>
              <a:gd name="connsiteX5" fmla="*/ 0 w 248803"/>
              <a:gd name="connsiteY5" fmla="*/ 18662 h 70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803" h="709124">
                <a:moveTo>
                  <a:pt x="0" y="18662"/>
                </a:moveTo>
                <a:lnTo>
                  <a:pt x="12434" y="0"/>
                </a:lnTo>
                <a:cubicBezTo>
                  <a:pt x="142977" y="0"/>
                  <a:pt x="248803" y="158743"/>
                  <a:pt x="248803" y="354562"/>
                </a:cubicBezTo>
                <a:cubicBezTo>
                  <a:pt x="248803" y="550381"/>
                  <a:pt x="142977" y="709124"/>
                  <a:pt x="12434" y="709124"/>
                </a:cubicBezTo>
                <a:cubicBezTo>
                  <a:pt x="12436" y="702903"/>
                  <a:pt x="12439" y="696683"/>
                  <a:pt x="12441" y="690462"/>
                </a:cubicBezTo>
                <a:lnTo>
                  <a:pt x="0" y="1866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4090C4D-1708-4228-811F-2AFDAEFF0679}"/>
              </a:ext>
            </a:extLst>
          </p:cNvPr>
          <p:cNvCxnSpPr>
            <a:cxnSpLocks/>
          </p:cNvCxnSpPr>
          <p:nvPr/>
        </p:nvCxnSpPr>
        <p:spPr>
          <a:xfrm flipV="1">
            <a:off x="998371" y="2070594"/>
            <a:ext cx="8427" cy="1355298"/>
          </a:xfrm>
          <a:prstGeom prst="line">
            <a:avLst/>
          </a:prstGeom>
          <a:ln w="12700">
            <a:solidFill>
              <a:srgbClr val="8814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10B42B4-31D2-4949-9C99-51FD7F4B9BBD}"/>
              </a:ext>
            </a:extLst>
          </p:cNvPr>
          <p:cNvSpPr/>
          <p:nvPr/>
        </p:nvSpPr>
        <p:spPr>
          <a:xfrm rot="3265000">
            <a:off x="986397" y="1649312"/>
            <a:ext cx="96793" cy="7301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4D92A2D-64A9-47B8-A5C8-532C340A6E9B}"/>
              </a:ext>
            </a:extLst>
          </p:cNvPr>
          <p:cNvCxnSpPr>
            <a:cxnSpLocks/>
          </p:cNvCxnSpPr>
          <p:nvPr/>
        </p:nvCxnSpPr>
        <p:spPr>
          <a:xfrm flipH="1">
            <a:off x="1048148" y="2045250"/>
            <a:ext cx="1844342" cy="0"/>
          </a:xfrm>
          <a:prstGeom prst="line">
            <a:avLst/>
          </a:prstGeom>
          <a:ln w="12700">
            <a:solidFill>
              <a:srgbClr val="8814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223EE02-4BA1-4A2B-8D97-CBD615DE27D8}"/>
              </a:ext>
            </a:extLst>
          </p:cNvPr>
          <p:cNvSpPr/>
          <p:nvPr/>
        </p:nvSpPr>
        <p:spPr>
          <a:xfrm>
            <a:off x="686750" y="3405446"/>
            <a:ext cx="696087" cy="31109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AOM</a:t>
            </a:r>
            <a:endParaRPr lang="en-CA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F6A055-F0DA-4315-9842-F8533E9A58BD}"/>
              </a:ext>
            </a:extLst>
          </p:cNvPr>
          <p:cNvSpPr/>
          <p:nvPr/>
        </p:nvSpPr>
        <p:spPr>
          <a:xfrm rot="16200000">
            <a:off x="810137" y="6296143"/>
            <a:ext cx="96562" cy="7301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7B5B60B-A5D8-4B52-A2BC-7A60792AA12D}"/>
              </a:ext>
            </a:extLst>
          </p:cNvPr>
          <p:cNvSpPr/>
          <p:nvPr/>
        </p:nvSpPr>
        <p:spPr>
          <a:xfrm rot="16200000">
            <a:off x="751598" y="4815658"/>
            <a:ext cx="236784" cy="75745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λ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/4</a:t>
            </a:r>
            <a:endParaRPr lang="en-CA" sz="1200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0D9AF19-5E23-4C7D-9582-6E13C79DA2CC}"/>
              </a:ext>
            </a:extLst>
          </p:cNvPr>
          <p:cNvCxnSpPr>
            <a:cxnSpLocks/>
            <a:stCxn id="115" idx="3"/>
            <a:endCxn id="35" idx="1"/>
          </p:cNvCxnSpPr>
          <p:nvPr/>
        </p:nvCxnSpPr>
        <p:spPr>
          <a:xfrm flipV="1">
            <a:off x="7254294" y="5882998"/>
            <a:ext cx="2988132" cy="21570"/>
          </a:xfrm>
          <a:prstGeom prst="line">
            <a:avLst/>
          </a:prstGeom>
          <a:ln w="12700">
            <a:solidFill>
              <a:srgbClr val="8814BC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BAD02E5-F115-4E06-A979-2B6C6CA0836D}"/>
              </a:ext>
            </a:extLst>
          </p:cNvPr>
          <p:cNvSpPr/>
          <p:nvPr/>
        </p:nvSpPr>
        <p:spPr>
          <a:xfrm>
            <a:off x="7017510" y="5525842"/>
            <a:ext cx="236784" cy="75745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λ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/2</a:t>
            </a:r>
            <a:endParaRPr lang="en-CA" sz="1200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1C6062D-7386-4805-A5DB-21A9E16CD07B}"/>
              </a:ext>
            </a:extLst>
          </p:cNvPr>
          <p:cNvCxnSpPr>
            <a:cxnSpLocks/>
          </p:cNvCxnSpPr>
          <p:nvPr/>
        </p:nvCxnSpPr>
        <p:spPr>
          <a:xfrm flipH="1">
            <a:off x="3111666" y="4526107"/>
            <a:ext cx="8347756" cy="17552"/>
          </a:xfrm>
          <a:prstGeom prst="line">
            <a:avLst/>
          </a:prstGeom>
          <a:ln w="12700">
            <a:solidFill>
              <a:srgbClr val="8814B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3F02E859-9630-46F8-A515-178DABC25DDF}"/>
              </a:ext>
            </a:extLst>
          </p:cNvPr>
          <p:cNvSpPr/>
          <p:nvPr/>
        </p:nvSpPr>
        <p:spPr>
          <a:xfrm>
            <a:off x="11638384" y="4522237"/>
            <a:ext cx="447955" cy="2332653"/>
          </a:xfrm>
          <a:custGeom>
            <a:avLst/>
            <a:gdLst>
              <a:gd name="connsiteX0" fmla="*/ 0 w 447955"/>
              <a:gd name="connsiteY0" fmla="*/ 0 h 2332653"/>
              <a:gd name="connsiteX1" fmla="*/ 447869 w 447955"/>
              <a:gd name="connsiteY1" fmla="*/ 765110 h 2332653"/>
              <a:gd name="connsiteX2" fmla="*/ 43543 w 447955"/>
              <a:gd name="connsiteY2" fmla="*/ 2332653 h 2332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955" h="2332653">
                <a:moveTo>
                  <a:pt x="0" y="0"/>
                </a:moveTo>
                <a:cubicBezTo>
                  <a:pt x="220306" y="188167"/>
                  <a:pt x="440612" y="376335"/>
                  <a:pt x="447869" y="765110"/>
                </a:cubicBezTo>
                <a:cubicBezTo>
                  <a:pt x="455126" y="1153885"/>
                  <a:pt x="3110" y="2026816"/>
                  <a:pt x="43543" y="233265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57113D7-9A65-4943-AD03-660216D270D7}"/>
              </a:ext>
            </a:extLst>
          </p:cNvPr>
          <p:cNvSpPr/>
          <p:nvPr/>
        </p:nvSpPr>
        <p:spPr>
          <a:xfrm>
            <a:off x="11459422" y="4254948"/>
            <a:ext cx="197528" cy="5671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4E4E2BB-80E1-40C9-9A88-907FBFE53180}"/>
              </a:ext>
            </a:extLst>
          </p:cNvPr>
          <p:cNvSpPr txBox="1"/>
          <p:nvPr/>
        </p:nvSpPr>
        <p:spPr>
          <a:xfrm rot="17484723">
            <a:off x="11273593" y="5621319"/>
            <a:ext cx="991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laser lock</a:t>
            </a:r>
            <a:endParaRPr lang="en-CA" sz="12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46AFE3F-B3AC-4380-A854-61C5164AF46E}"/>
              </a:ext>
            </a:extLst>
          </p:cNvPr>
          <p:cNvSpPr/>
          <p:nvPr/>
        </p:nvSpPr>
        <p:spPr>
          <a:xfrm rot="19095750">
            <a:off x="2901790" y="5566505"/>
            <a:ext cx="96793" cy="7301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AB26271-4952-4AAB-A8BF-D56CB4A67DAF}"/>
              </a:ext>
            </a:extLst>
          </p:cNvPr>
          <p:cNvCxnSpPr>
            <a:cxnSpLocks/>
          </p:cNvCxnSpPr>
          <p:nvPr/>
        </p:nvCxnSpPr>
        <p:spPr>
          <a:xfrm flipV="1">
            <a:off x="2300408" y="4579586"/>
            <a:ext cx="7918363" cy="5698"/>
          </a:xfrm>
          <a:prstGeom prst="line">
            <a:avLst/>
          </a:prstGeom>
          <a:ln w="12700">
            <a:solidFill>
              <a:srgbClr val="8814BC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0419A07-F0D4-4631-A099-89EF4F969632}"/>
              </a:ext>
            </a:extLst>
          </p:cNvPr>
          <p:cNvCxnSpPr>
            <a:cxnSpLocks/>
          </p:cNvCxnSpPr>
          <p:nvPr/>
        </p:nvCxnSpPr>
        <p:spPr>
          <a:xfrm>
            <a:off x="10218771" y="4579586"/>
            <a:ext cx="3831" cy="1278893"/>
          </a:xfrm>
          <a:prstGeom prst="line">
            <a:avLst/>
          </a:prstGeom>
          <a:ln w="12700">
            <a:solidFill>
              <a:srgbClr val="8814BC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D66C1FF-3B93-41B7-AE83-187876AE34BE}"/>
              </a:ext>
            </a:extLst>
          </p:cNvPr>
          <p:cNvCxnSpPr>
            <a:cxnSpLocks/>
          </p:cNvCxnSpPr>
          <p:nvPr/>
        </p:nvCxnSpPr>
        <p:spPr>
          <a:xfrm flipV="1">
            <a:off x="2964522" y="4405245"/>
            <a:ext cx="13832" cy="1474950"/>
          </a:xfrm>
          <a:prstGeom prst="line">
            <a:avLst/>
          </a:prstGeom>
          <a:ln w="12700">
            <a:solidFill>
              <a:srgbClr val="8814BC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B4D17DD-0DC3-41E9-9FDA-8CCCE63A241F}"/>
              </a:ext>
            </a:extLst>
          </p:cNvPr>
          <p:cNvCxnSpPr>
            <a:cxnSpLocks/>
            <a:stCxn id="115" idx="1"/>
            <a:endCxn id="95" idx="3"/>
          </p:cNvCxnSpPr>
          <p:nvPr/>
        </p:nvCxnSpPr>
        <p:spPr>
          <a:xfrm flipH="1" flipV="1">
            <a:off x="2986300" y="5899365"/>
            <a:ext cx="4031210" cy="5203"/>
          </a:xfrm>
          <a:prstGeom prst="line">
            <a:avLst/>
          </a:prstGeom>
          <a:ln w="12700">
            <a:solidFill>
              <a:srgbClr val="8814BC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6CF4FF3-3641-452A-A2CC-A76ECA0082FF}"/>
              </a:ext>
            </a:extLst>
          </p:cNvPr>
          <p:cNvCxnSpPr/>
          <p:nvPr/>
        </p:nvCxnSpPr>
        <p:spPr>
          <a:xfrm flipH="1" flipV="1">
            <a:off x="2683871" y="4178721"/>
            <a:ext cx="730155" cy="641272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35BFE34-EF9A-4B40-83BE-2332EDAC36A0}"/>
              </a:ext>
            </a:extLst>
          </p:cNvPr>
          <p:cNvSpPr txBox="1"/>
          <p:nvPr/>
        </p:nvSpPr>
        <p:spPr>
          <a:xfrm>
            <a:off x="3565221" y="4195768"/>
            <a:ext cx="12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solidFill>
                  <a:srgbClr val="424242"/>
                </a:solidFill>
                <a:effectLst/>
                <a:latin typeface="arial unicode ms"/>
              </a:rPr>
              <a:t>↕</a:t>
            </a:r>
            <a:endParaRPr lang="en-CA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FB67B5F-54DC-472C-AA4E-FE5B2ACA800A}"/>
              </a:ext>
            </a:extLst>
          </p:cNvPr>
          <p:cNvSpPr txBox="1"/>
          <p:nvPr/>
        </p:nvSpPr>
        <p:spPr>
          <a:xfrm>
            <a:off x="9413443" y="4368187"/>
            <a:ext cx="12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solidFill>
                  <a:srgbClr val="424242"/>
                </a:solidFill>
                <a:effectLst/>
                <a:latin typeface="arial unicode ms"/>
              </a:rPr>
              <a:t>↕</a:t>
            </a:r>
            <a:endParaRPr lang="en-CA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1CEBABB-6D5F-4066-AAF8-6D8C15320C78}"/>
              </a:ext>
            </a:extLst>
          </p:cNvPr>
          <p:cNvSpPr txBox="1"/>
          <p:nvPr/>
        </p:nvSpPr>
        <p:spPr>
          <a:xfrm>
            <a:off x="9270635" y="4149117"/>
            <a:ext cx="68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↔ </a:t>
            </a:r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E937D4-4B37-4F6E-B322-205E49C28325}"/>
              </a:ext>
            </a:extLst>
          </p:cNvPr>
          <p:cNvSpPr/>
          <p:nvPr/>
        </p:nvSpPr>
        <p:spPr>
          <a:xfrm>
            <a:off x="8764305" y="4120631"/>
            <a:ext cx="236784" cy="75745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λ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/4</a:t>
            </a:r>
            <a:endParaRPr lang="en-CA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330107-E6A7-409B-B68C-5C28A654E358}"/>
              </a:ext>
            </a:extLst>
          </p:cNvPr>
          <p:cNvSpPr/>
          <p:nvPr/>
        </p:nvSpPr>
        <p:spPr>
          <a:xfrm>
            <a:off x="4138520" y="4111344"/>
            <a:ext cx="236784" cy="75745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λ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/4</a:t>
            </a:r>
            <a:endParaRPr lang="en-CA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10F0568-293F-4D1F-98B0-A9A0BEC36610}"/>
              </a:ext>
            </a:extLst>
          </p:cNvPr>
          <p:cNvSpPr txBox="1"/>
          <p:nvPr/>
        </p:nvSpPr>
        <p:spPr>
          <a:xfrm>
            <a:off x="8295683" y="4395082"/>
            <a:ext cx="77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↺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497AC1-7C66-4885-B3D7-99A897094F33}"/>
              </a:ext>
            </a:extLst>
          </p:cNvPr>
          <p:cNvSpPr txBox="1"/>
          <p:nvPr/>
        </p:nvSpPr>
        <p:spPr>
          <a:xfrm>
            <a:off x="8280303" y="4199059"/>
            <a:ext cx="121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↻ </a:t>
            </a:r>
            <a:endParaRPr lang="en-CA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3154135-7FD6-4861-88C8-63E4EB61DF8A}"/>
              </a:ext>
            </a:extLst>
          </p:cNvPr>
          <p:cNvSpPr txBox="1"/>
          <p:nvPr/>
        </p:nvSpPr>
        <p:spPr>
          <a:xfrm>
            <a:off x="2866422" y="2620475"/>
            <a:ext cx="12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solidFill>
                  <a:srgbClr val="424242"/>
                </a:solidFill>
                <a:effectLst/>
                <a:latin typeface="arial unicode ms"/>
              </a:rPr>
              <a:t>↕</a:t>
            </a:r>
            <a:endParaRPr lang="en-CA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FC80AC5-269F-4985-A5EF-BE0719D2DD60}"/>
              </a:ext>
            </a:extLst>
          </p:cNvPr>
          <p:cNvSpPr txBox="1"/>
          <p:nvPr/>
        </p:nvSpPr>
        <p:spPr>
          <a:xfrm>
            <a:off x="8519313" y="5714403"/>
            <a:ext cx="12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solidFill>
                  <a:srgbClr val="424242"/>
                </a:solidFill>
                <a:effectLst/>
                <a:latin typeface="arial unicode ms"/>
              </a:rPr>
              <a:t>↕</a:t>
            </a:r>
            <a:endParaRPr lang="en-CA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C54B8A5-60E5-438F-9597-4BA2839DDF2E}"/>
              </a:ext>
            </a:extLst>
          </p:cNvPr>
          <p:cNvSpPr txBox="1"/>
          <p:nvPr/>
        </p:nvSpPr>
        <p:spPr>
          <a:xfrm>
            <a:off x="1646283" y="1801572"/>
            <a:ext cx="12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solidFill>
                  <a:srgbClr val="424242"/>
                </a:solidFill>
                <a:effectLst/>
                <a:latin typeface="arial unicode ms"/>
              </a:rPr>
              <a:t>↕</a:t>
            </a:r>
            <a:endParaRPr lang="en-CA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3CA80EA-DA43-4C5A-AA67-7E0192B7CC78}"/>
              </a:ext>
            </a:extLst>
          </p:cNvPr>
          <p:cNvSpPr txBox="1"/>
          <p:nvPr/>
        </p:nvSpPr>
        <p:spPr>
          <a:xfrm>
            <a:off x="4190512" y="1835704"/>
            <a:ext cx="68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↔ </a:t>
            </a:r>
            <a:endParaRPr lang="en-CA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EFB241C-E714-4180-8FDE-D61A8C88BF48}"/>
              </a:ext>
            </a:extLst>
          </p:cNvPr>
          <p:cNvSpPr txBox="1"/>
          <p:nvPr/>
        </p:nvSpPr>
        <p:spPr>
          <a:xfrm>
            <a:off x="1931956" y="1921849"/>
            <a:ext cx="68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↔ </a:t>
            </a:r>
            <a:endParaRPr lang="en-CA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3C938C1-31E6-43A3-9DFF-1790C9CEDAD0}"/>
              </a:ext>
            </a:extLst>
          </p:cNvPr>
          <p:cNvSpPr txBox="1"/>
          <p:nvPr/>
        </p:nvSpPr>
        <p:spPr>
          <a:xfrm rot="5400000">
            <a:off x="462781" y="4795099"/>
            <a:ext cx="68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↔ </a:t>
            </a:r>
            <a:endParaRPr lang="en-CA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F9D4D11-186F-43CC-A604-8B14E814E971}"/>
              </a:ext>
            </a:extLst>
          </p:cNvPr>
          <p:cNvSpPr txBox="1"/>
          <p:nvPr/>
        </p:nvSpPr>
        <p:spPr>
          <a:xfrm>
            <a:off x="844626" y="4573250"/>
            <a:ext cx="68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↔ </a:t>
            </a:r>
            <a:endParaRPr lang="en-CA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6C1442B-9C25-46F1-824C-0193EA3903DE}"/>
              </a:ext>
            </a:extLst>
          </p:cNvPr>
          <p:cNvSpPr txBox="1"/>
          <p:nvPr/>
        </p:nvSpPr>
        <p:spPr>
          <a:xfrm>
            <a:off x="2866422" y="976419"/>
            <a:ext cx="12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solidFill>
                  <a:srgbClr val="424242"/>
                </a:solidFill>
                <a:effectLst/>
                <a:latin typeface="arial unicode ms"/>
              </a:rPr>
              <a:t>↕</a:t>
            </a:r>
            <a:endParaRPr lang="en-CA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05033DF-1626-457E-8EB3-B166793C8955}"/>
              </a:ext>
            </a:extLst>
          </p:cNvPr>
          <p:cNvGrpSpPr/>
          <p:nvPr/>
        </p:nvGrpSpPr>
        <p:grpSpPr>
          <a:xfrm rot="16200000">
            <a:off x="10841673" y="4488073"/>
            <a:ext cx="617063" cy="102780"/>
            <a:chOff x="533137" y="5166251"/>
            <a:chExt cx="617063" cy="102780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FBFD305-4BE0-4AAA-B2AB-A4AD6A4B37DD}"/>
                </a:ext>
              </a:extLst>
            </p:cNvPr>
            <p:cNvSpPr/>
            <p:nvPr/>
          </p:nvSpPr>
          <p:spPr>
            <a:xfrm>
              <a:off x="952672" y="5166251"/>
              <a:ext cx="197528" cy="10278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BBD4A4C-86BE-45A3-902E-DDF19534C11B}"/>
                </a:ext>
              </a:extLst>
            </p:cNvPr>
            <p:cNvSpPr/>
            <p:nvPr/>
          </p:nvSpPr>
          <p:spPr>
            <a:xfrm>
              <a:off x="533137" y="5172236"/>
              <a:ext cx="205834" cy="9679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E28AC4C-E878-4241-AE32-A765AC30E075}"/>
                </a:ext>
              </a:extLst>
            </p:cNvPr>
            <p:cNvCxnSpPr>
              <a:cxnSpLocks/>
            </p:cNvCxnSpPr>
            <p:nvPr/>
          </p:nvCxnSpPr>
          <p:spPr>
            <a:xfrm>
              <a:off x="569877" y="5172237"/>
              <a:ext cx="551889" cy="234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FD56B50-59ED-4618-B283-65030D582CD3}"/>
                </a:ext>
              </a:extLst>
            </p:cNvPr>
            <p:cNvCxnSpPr>
              <a:cxnSpLocks/>
            </p:cNvCxnSpPr>
            <p:nvPr/>
          </p:nvCxnSpPr>
          <p:spPr>
            <a:xfrm>
              <a:off x="554327" y="5268657"/>
              <a:ext cx="551889" cy="234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4D16AF89-861B-4110-8CAE-E985FE89215A}"/>
              </a:ext>
            </a:extLst>
          </p:cNvPr>
          <p:cNvSpPr txBox="1"/>
          <p:nvPr/>
        </p:nvSpPr>
        <p:spPr>
          <a:xfrm>
            <a:off x="5889043" y="5698059"/>
            <a:ext cx="12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solidFill>
                  <a:srgbClr val="424242"/>
                </a:solidFill>
                <a:effectLst/>
                <a:latin typeface="arial unicode ms"/>
              </a:rPr>
              <a:t>↕</a:t>
            </a:r>
            <a:endParaRPr lang="en-C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8708894-B1A8-4542-AC52-81A755C38388}"/>
              </a:ext>
            </a:extLst>
          </p:cNvPr>
          <p:cNvSpPr txBox="1"/>
          <p:nvPr/>
        </p:nvSpPr>
        <p:spPr>
          <a:xfrm>
            <a:off x="115484" y="409908"/>
            <a:ext cx="24100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b="0" i="0" dirty="0">
                <a:solidFill>
                  <a:srgbClr val="424242"/>
                </a:solidFill>
                <a:effectLst/>
                <a:latin typeface="arial unicode ms"/>
              </a:rPr>
              <a:t>↕ means up/down regardless of beam direction.</a:t>
            </a:r>
          </a:p>
          <a:p>
            <a:r>
              <a:rPr lang="en-CA" sz="13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↔</a:t>
            </a:r>
            <a:r>
              <a:rPr lang="en-CA" sz="1300" dirty="0">
                <a:solidFill>
                  <a:srgbClr val="424242"/>
                </a:solidFill>
                <a:latin typeface="arial unicode ms"/>
              </a:rPr>
              <a:t> means left/right regardless of beam direction. </a:t>
            </a:r>
            <a:endParaRPr lang="en-CA" sz="1300" b="0" i="0" dirty="0">
              <a:solidFill>
                <a:srgbClr val="424242"/>
              </a:solidFill>
              <a:effectLst/>
              <a:latin typeface="arial unicode m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16C51F9-288E-4A59-B3A1-D701ACB24EB9}"/>
              </a:ext>
            </a:extLst>
          </p:cNvPr>
          <p:cNvSpPr txBox="1"/>
          <p:nvPr/>
        </p:nvSpPr>
        <p:spPr>
          <a:xfrm>
            <a:off x="2490926" y="4254948"/>
            <a:ext cx="47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BS</a:t>
            </a:r>
            <a:endParaRPr lang="en-CA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95AE01-2D69-4DDC-93B1-D5A3EE4783A2}"/>
              </a:ext>
            </a:extLst>
          </p:cNvPr>
          <p:cNvSpPr txBox="1"/>
          <p:nvPr/>
        </p:nvSpPr>
        <p:spPr>
          <a:xfrm>
            <a:off x="6497895" y="2959182"/>
            <a:ext cx="47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BS</a:t>
            </a:r>
            <a:endParaRPr lang="en-CA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59654C9-AE18-438C-AEC7-EBA30BA98A5C}"/>
              </a:ext>
            </a:extLst>
          </p:cNvPr>
          <p:cNvSpPr txBox="1"/>
          <p:nvPr/>
        </p:nvSpPr>
        <p:spPr>
          <a:xfrm>
            <a:off x="2886792" y="1477750"/>
            <a:ext cx="68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PBS</a:t>
            </a:r>
            <a:endParaRPr lang="en-CA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DFE8261-FC50-46D8-9990-66B512C0EC5E}"/>
              </a:ext>
            </a:extLst>
          </p:cNvPr>
          <p:cNvSpPr txBox="1"/>
          <p:nvPr/>
        </p:nvSpPr>
        <p:spPr>
          <a:xfrm>
            <a:off x="9937080" y="3949005"/>
            <a:ext cx="68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PBS</a:t>
            </a:r>
            <a:endParaRPr lang="en-CA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B2BAE04-14B5-4F98-A4F8-B14B2081B870}"/>
              </a:ext>
            </a:extLst>
          </p:cNvPr>
          <p:cNvSpPr txBox="1"/>
          <p:nvPr/>
        </p:nvSpPr>
        <p:spPr>
          <a:xfrm>
            <a:off x="4513966" y="4203389"/>
            <a:ext cx="121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↻ </a:t>
            </a:r>
            <a:endParaRPr lang="en-CA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8A4584A-FE12-4797-B021-7E149A4A777E}"/>
              </a:ext>
            </a:extLst>
          </p:cNvPr>
          <p:cNvSpPr txBox="1"/>
          <p:nvPr/>
        </p:nvSpPr>
        <p:spPr>
          <a:xfrm>
            <a:off x="4495785" y="4392407"/>
            <a:ext cx="77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↺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A7DCD44-5A8F-4CA9-8A93-7C8044C2FAA9}"/>
              </a:ext>
            </a:extLst>
          </p:cNvPr>
          <p:cNvSpPr txBox="1"/>
          <p:nvPr/>
        </p:nvSpPr>
        <p:spPr>
          <a:xfrm>
            <a:off x="6049223" y="4178825"/>
            <a:ext cx="991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Probe light</a:t>
            </a:r>
            <a:endParaRPr lang="en-CA" sz="12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CDF9BEA-64E9-4EA7-B9E9-0AE1925DD6EA}"/>
              </a:ext>
            </a:extLst>
          </p:cNvPr>
          <p:cNvSpPr txBox="1"/>
          <p:nvPr/>
        </p:nvSpPr>
        <p:spPr>
          <a:xfrm>
            <a:off x="6042695" y="4526437"/>
            <a:ext cx="991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Pump light</a:t>
            </a:r>
            <a:endParaRPr lang="en-CA" sz="12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8D9FE65-228F-4ED2-910B-9A8ADF7B9AF4}"/>
              </a:ext>
            </a:extLst>
          </p:cNvPr>
          <p:cNvSpPr txBox="1"/>
          <p:nvPr/>
        </p:nvSpPr>
        <p:spPr>
          <a:xfrm>
            <a:off x="660064" y="6097822"/>
            <a:ext cx="121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↻ </a:t>
            </a:r>
            <a:endParaRPr lang="en-CA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5F0FD5F-88ED-4303-9D65-052A11A8604E}"/>
              </a:ext>
            </a:extLst>
          </p:cNvPr>
          <p:cNvSpPr txBox="1"/>
          <p:nvPr/>
        </p:nvSpPr>
        <p:spPr>
          <a:xfrm>
            <a:off x="4936648" y="4682793"/>
            <a:ext cx="238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Potassium vapor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5557AB4-EC81-4E0A-8C3F-095F8EA05495}"/>
              </a:ext>
            </a:extLst>
          </p:cNvPr>
          <p:cNvSpPr/>
          <p:nvPr/>
        </p:nvSpPr>
        <p:spPr>
          <a:xfrm>
            <a:off x="5001905" y="3844212"/>
            <a:ext cx="136152" cy="1501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91CFC8FA-BFFA-4AEB-9778-BE6321E21A68}"/>
              </a:ext>
            </a:extLst>
          </p:cNvPr>
          <p:cNvSpPr/>
          <p:nvPr/>
        </p:nvSpPr>
        <p:spPr>
          <a:xfrm>
            <a:off x="5168929" y="3840123"/>
            <a:ext cx="136152" cy="1501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F02175C-A545-4D72-9977-66F79CF7C900}"/>
              </a:ext>
            </a:extLst>
          </p:cNvPr>
          <p:cNvSpPr/>
          <p:nvPr/>
        </p:nvSpPr>
        <p:spPr>
          <a:xfrm>
            <a:off x="5364909" y="3837066"/>
            <a:ext cx="136152" cy="1501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EC3F3B4A-2AE5-45CC-A5A3-9211B2A0911E}"/>
              </a:ext>
            </a:extLst>
          </p:cNvPr>
          <p:cNvSpPr/>
          <p:nvPr/>
        </p:nvSpPr>
        <p:spPr>
          <a:xfrm>
            <a:off x="5556889" y="3852924"/>
            <a:ext cx="136152" cy="1501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89618C0C-3560-415B-AEC2-54AB2BA24BED}"/>
              </a:ext>
            </a:extLst>
          </p:cNvPr>
          <p:cNvSpPr/>
          <p:nvPr/>
        </p:nvSpPr>
        <p:spPr>
          <a:xfrm>
            <a:off x="5762353" y="3851724"/>
            <a:ext cx="136152" cy="1501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1229FF94-4DEB-443A-B302-82AFE0F52FE2}"/>
              </a:ext>
            </a:extLst>
          </p:cNvPr>
          <p:cNvSpPr/>
          <p:nvPr/>
        </p:nvSpPr>
        <p:spPr>
          <a:xfrm>
            <a:off x="5932553" y="3847169"/>
            <a:ext cx="136152" cy="1501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FE778A63-F2F4-4A52-983F-EC8F2B830540}"/>
              </a:ext>
            </a:extLst>
          </p:cNvPr>
          <p:cNvSpPr/>
          <p:nvPr/>
        </p:nvSpPr>
        <p:spPr>
          <a:xfrm>
            <a:off x="6129789" y="3837138"/>
            <a:ext cx="136152" cy="1501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9A00810-533F-4D8F-AC86-0F154AAC5AC3}"/>
              </a:ext>
            </a:extLst>
          </p:cNvPr>
          <p:cNvSpPr/>
          <p:nvPr/>
        </p:nvSpPr>
        <p:spPr>
          <a:xfrm>
            <a:off x="6324184" y="3847281"/>
            <a:ext cx="136152" cy="1501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17688C8-0DEC-442A-9058-2CB5D137C448}"/>
              </a:ext>
            </a:extLst>
          </p:cNvPr>
          <p:cNvSpPr/>
          <p:nvPr/>
        </p:nvSpPr>
        <p:spPr>
          <a:xfrm>
            <a:off x="6523109" y="3850343"/>
            <a:ext cx="136152" cy="1501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13931069-1CE9-46B2-886D-4851F4AEF40B}"/>
              </a:ext>
            </a:extLst>
          </p:cNvPr>
          <p:cNvSpPr/>
          <p:nvPr/>
        </p:nvSpPr>
        <p:spPr>
          <a:xfrm>
            <a:off x="6734622" y="3840123"/>
            <a:ext cx="136152" cy="1501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FF42CC2-5455-49AF-8A73-600B345685B6}"/>
              </a:ext>
            </a:extLst>
          </p:cNvPr>
          <p:cNvSpPr/>
          <p:nvPr/>
        </p:nvSpPr>
        <p:spPr>
          <a:xfrm>
            <a:off x="6941242" y="3844322"/>
            <a:ext cx="136152" cy="1501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68323DE4-0F96-4344-9400-8160D79774B5}"/>
              </a:ext>
            </a:extLst>
          </p:cNvPr>
          <p:cNvSpPr/>
          <p:nvPr/>
        </p:nvSpPr>
        <p:spPr>
          <a:xfrm>
            <a:off x="7126781" y="3842695"/>
            <a:ext cx="136152" cy="1501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8608B43-3EBD-4E04-88BA-E7CCA369777C}"/>
              </a:ext>
            </a:extLst>
          </p:cNvPr>
          <p:cNvSpPr/>
          <p:nvPr/>
        </p:nvSpPr>
        <p:spPr>
          <a:xfrm>
            <a:off x="7311504" y="3840434"/>
            <a:ext cx="136152" cy="1501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46C2AECC-E054-460A-B2C8-BE3B0C227ADD}"/>
              </a:ext>
            </a:extLst>
          </p:cNvPr>
          <p:cNvSpPr/>
          <p:nvPr/>
        </p:nvSpPr>
        <p:spPr>
          <a:xfrm>
            <a:off x="7477093" y="3851724"/>
            <a:ext cx="136152" cy="1501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79E496AE-7011-47CA-B783-809F859C1C67}"/>
              </a:ext>
            </a:extLst>
          </p:cNvPr>
          <p:cNvSpPr/>
          <p:nvPr/>
        </p:nvSpPr>
        <p:spPr>
          <a:xfrm>
            <a:off x="7660762" y="3839732"/>
            <a:ext cx="136152" cy="1501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D06E0FFD-0E8C-4915-9D0A-09F7CB373236}"/>
              </a:ext>
            </a:extLst>
          </p:cNvPr>
          <p:cNvSpPr/>
          <p:nvPr/>
        </p:nvSpPr>
        <p:spPr>
          <a:xfrm>
            <a:off x="7855157" y="3831143"/>
            <a:ext cx="136152" cy="1501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07D9F86-2EE5-42AD-93A5-3A1491B18DE1}"/>
              </a:ext>
            </a:extLst>
          </p:cNvPr>
          <p:cNvSpPr txBox="1"/>
          <p:nvPr/>
        </p:nvSpPr>
        <p:spPr>
          <a:xfrm>
            <a:off x="5603336" y="3562925"/>
            <a:ext cx="184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Zeeman dither solenoid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0775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33F7A9A-396A-4482-A44D-AAE02164E5A4}"/>
                  </a:ext>
                </a:extLst>
              </p:cNvPr>
              <p:cNvSpPr txBox="1"/>
              <p:nvPr/>
            </p:nvSpPr>
            <p:spPr>
              <a:xfrm>
                <a:off x="6372135" y="1849272"/>
                <a:ext cx="4375839" cy="3238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7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2700" b="0" i="1" smtClean="0">
                              <a:latin typeface="Cambria Math" panose="02040503050406030204" pitchFamily="18" charset="0"/>
                            </a:rPr>
                            <m:t>𝐻𝐹𝑆</m:t>
                          </m:r>
                        </m:sub>
                      </m:sSub>
                      <m:r>
                        <a:rPr lang="en-CA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7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CA" sz="2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2700" b="1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CA" sz="2700" b="1"/>
                        <m:t>⋅</m:t>
                      </m:r>
                      <m:r>
                        <m:rPr>
                          <m:nor/>
                        </m:rPr>
                        <a:rPr lang="en-CA" sz="2700" b="1" i="0" smtClean="0"/>
                        <m:t>J</m:t>
                      </m:r>
                    </m:oMath>
                  </m:oMathPara>
                </a14:m>
                <a:endParaRPr lang="en-CA" sz="2700" b="1" dirty="0"/>
              </a:p>
              <a:p>
                <a:endParaRPr lang="en-CA" sz="27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37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CA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7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CA" sz="2700" dirty="0"/>
                          <m:t> </m:t>
                        </m:r>
                      </m:sub>
                    </m:sSub>
                    <m:r>
                      <a:rPr lang="en-CA" sz="2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CA" sz="2700" b="0" i="0" smtClean="0"/>
                      <m:t>240.3</m:t>
                    </m:r>
                  </m:oMath>
                </a14:m>
                <a:r>
                  <a:rPr lang="en-CA" sz="2700" dirty="0"/>
                  <a:t>MHz</a:t>
                </a:r>
                <a:endParaRPr lang="en-CA" sz="27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39 </m:t>
                        </m:r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CA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7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CA" sz="2700" dirty="0"/>
                          <m:t> </m:t>
                        </m:r>
                      </m:sub>
                    </m:sSub>
                    <m:r>
                      <a:rPr lang="en-CA" sz="2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CA" sz="2700" b="0" i="0" smtClean="0"/>
                      <m:t>461.7</m:t>
                    </m:r>
                  </m:oMath>
                </a14:m>
                <a:r>
                  <a:rPr lang="en-CA" sz="2700" dirty="0"/>
                  <a:t>MHz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41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CA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7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CA" sz="2700" dirty="0"/>
                          <m:t> </m:t>
                        </m:r>
                      </m:sub>
                    </m:sSub>
                    <m:r>
                      <a:rPr lang="en-CA" sz="2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CA" sz="2700" b="0" i="0" smtClean="0"/>
                      <m:t>254.0</m:t>
                    </m:r>
                  </m:oMath>
                </a14:m>
                <a:r>
                  <a:rPr lang="en-CA" sz="2700" dirty="0"/>
                  <a:t>MHz</a:t>
                </a:r>
              </a:p>
              <a:p>
                <a:endParaRPr lang="en-CA" sz="2700" dirty="0"/>
              </a:p>
              <a:p>
                <a:endParaRPr lang="en-CA" sz="27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33F7A9A-396A-4482-A44D-AAE02164E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135" y="1849272"/>
                <a:ext cx="4375839" cy="32387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itle 1">
            <a:extLst>
              <a:ext uri="{FF2B5EF4-FFF2-40B4-BE49-F238E27FC236}">
                <a16:creationId xmlns:a16="http://schemas.microsoft.com/office/drawing/2014/main" id="{F3C5BCBF-F1CE-430F-A701-7C93CC44E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69" y="65768"/>
            <a:ext cx="10515600" cy="1325563"/>
          </a:xfrm>
        </p:spPr>
        <p:txBody>
          <a:bodyPr/>
          <a:lstStyle/>
          <a:p>
            <a:r>
              <a:rPr lang="en-CA" dirty="0"/>
              <a:t>Hyperfine structure splitting varies by isotope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96268B1B-B14E-4EF2-863C-4C776A3ED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235264"/>
              </p:ext>
            </p:extLst>
          </p:nvPr>
        </p:nvGraphicFramePr>
        <p:xfrm>
          <a:off x="1091031" y="1729726"/>
          <a:ext cx="403323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615">
                  <a:extLst>
                    <a:ext uri="{9D8B030D-6E8A-4147-A177-3AD203B41FA5}">
                      <a16:colId xmlns:a16="http://schemas.microsoft.com/office/drawing/2014/main" val="1542022232"/>
                    </a:ext>
                  </a:extLst>
                </a:gridCol>
                <a:gridCol w="2016615">
                  <a:extLst>
                    <a:ext uri="{9D8B030D-6E8A-4147-A177-3AD203B41FA5}">
                      <a16:colId xmlns:a16="http://schemas.microsoft.com/office/drawing/2014/main" val="3702455514"/>
                    </a:ext>
                  </a:extLst>
                </a:gridCol>
              </a:tblGrid>
              <a:tr h="323615">
                <a:tc>
                  <a:txBody>
                    <a:bodyPr/>
                    <a:lstStyle/>
                    <a:p>
                      <a:r>
                        <a:rPr lang="en-CA" dirty="0"/>
                        <a:t>Isotope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Abundance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5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K37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1.23s half life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1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K39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6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K41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688783"/>
                  </a:ext>
                </a:extLst>
              </a:tr>
            </a:tbl>
          </a:graphicData>
        </a:graphic>
      </p:graphicFrame>
      <p:sp>
        <p:nvSpPr>
          <p:cNvPr id="30" name="Title 1">
            <a:extLst>
              <a:ext uri="{FF2B5EF4-FFF2-40B4-BE49-F238E27FC236}">
                <a16:creationId xmlns:a16="http://schemas.microsoft.com/office/drawing/2014/main" id="{75BB286E-265C-4FD3-9E51-7C54CF9F33A6}"/>
              </a:ext>
            </a:extLst>
          </p:cNvPr>
          <p:cNvSpPr txBox="1">
            <a:spLocks/>
          </p:cNvSpPr>
          <p:nvPr/>
        </p:nvSpPr>
        <p:spPr>
          <a:xfrm>
            <a:off x="838200" y="51251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How do we lock the trap to K39 spectra but scan K37? </a:t>
            </a:r>
          </a:p>
        </p:txBody>
      </p:sp>
    </p:spTree>
    <p:extLst>
      <p:ext uri="{BB962C8B-B14F-4D97-AF65-F5344CB8AC3E}">
        <p14:creationId xmlns:p14="http://schemas.microsoft.com/office/powerpoint/2010/main" val="380878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0B23-1E14-4F5E-87CA-7A912054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76" y="17075"/>
            <a:ext cx="8249800" cy="2146334"/>
          </a:xfrm>
        </p:spPr>
        <p:txBody>
          <a:bodyPr>
            <a:normAutofit/>
          </a:bodyPr>
          <a:lstStyle/>
          <a:p>
            <a:r>
              <a:rPr lang="en-CA" dirty="0"/>
              <a:t>Isotope frequency shift is corrected by Acousto-Optical Modulator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1090681-9181-4E5D-B1BE-5EC0C64C3BF2}"/>
              </a:ext>
            </a:extLst>
          </p:cNvPr>
          <p:cNvGrpSpPr/>
          <p:nvPr/>
        </p:nvGrpSpPr>
        <p:grpSpPr>
          <a:xfrm>
            <a:off x="1203657" y="2470974"/>
            <a:ext cx="10607845" cy="4202276"/>
            <a:chOff x="1333242" y="2589264"/>
            <a:chExt cx="10607845" cy="420227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31E00E0-DE01-454B-AEAD-DA62B197ECBA}"/>
                </a:ext>
              </a:extLst>
            </p:cNvPr>
            <p:cNvSpPr/>
            <p:nvPr/>
          </p:nvSpPr>
          <p:spPr>
            <a:xfrm>
              <a:off x="8824523" y="5784776"/>
              <a:ext cx="1293091" cy="100676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500" dirty="0">
                  <a:solidFill>
                    <a:schemeClr val="tx1"/>
                  </a:solidFill>
                </a:rPr>
                <a:t>K37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4CC270-1882-4024-BCDE-B66EFB725325}"/>
                </a:ext>
              </a:extLst>
            </p:cNvPr>
            <p:cNvSpPr txBox="1"/>
            <p:nvPr/>
          </p:nvSpPr>
          <p:spPr>
            <a:xfrm rot="20862835">
              <a:off x="6482372" y="4041190"/>
              <a:ext cx="151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+2x150MHz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A2174F-1025-487D-8E3A-E8C7C4E99346}"/>
                </a:ext>
              </a:extLst>
            </p:cNvPr>
            <p:cNvSpPr/>
            <p:nvPr/>
          </p:nvSpPr>
          <p:spPr>
            <a:xfrm>
              <a:off x="1333242" y="4676767"/>
              <a:ext cx="2676179" cy="79528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Laser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265681-3657-40DA-9E82-BB828E6138F3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4009421" y="3539808"/>
              <a:ext cx="7589876" cy="1534600"/>
            </a:xfrm>
            <a:prstGeom prst="line">
              <a:avLst/>
            </a:prstGeom>
            <a:ln w="57150">
              <a:solidFill>
                <a:srgbClr val="8814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F9BD01-D3A0-4D29-BACA-C9BC4B76AD62}"/>
                </a:ext>
              </a:extLst>
            </p:cNvPr>
            <p:cNvSpPr/>
            <p:nvPr/>
          </p:nvSpPr>
          <p:spPr>
            <a:xfrm rot="20934473">
              <a:off x="4570600" y="4275876"/>
              <a:ext cx="1880141" cy="76346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Double pass Acousto-Optical Modulator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333936-FFEE-4ED0-A42C-CE2136B2FA50}"/>
                </a:ext>
              </a:extLst>
            </p:cNvPr>
            <p:cNvCxnSpPr>
              <a:cxnSpLocks/>
              <a:stCxn id="13" idx="3"/>
              <a:endCxn id="5" idx="2"/>
            </p:cNvCxnSpPr>
            <p:nvPr/>
          </p:nvCxnSpPr>
          <p:spPr>
            <a:xfrm>
              <a:off x="4009421" y="5074408"/>
              <a:ext cx="4815102" cy="1213750"/>
            </a:xfrm>
            <a:prstGeom prst="line">
              <a:avLst/>
            </a:prstGeom>
            <a:ln w="57150">
              <a:solidFill>
                <a:srgbClr val="8814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CF8E465-F60F-42D6-BCDE-097CC1672228}"/>
                </a:ext>
              </a:extLst>
            </p:cNvPr>
            <p:cNvGrpSpPr/>
            <p:nvPr/>
          </p:nvGrpSpPr>
          <p:grpSpPr>
            <a:xfrm>
              <a:off x="7979909" y="3191635"/>
              <a:ext cx="2151955" cy="1730093"/>
              <a:chOff x="8683305" y="2816864"/>
              <a:chExt cx="2151955" cy="1730093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7EB2E55-103E-4104-BF6E-CDE41BF4F878}"/>
                  </a:ext>
                </a:extLst>
              </p:cNvPr>
              <p:cNvSpPr/>
              <p:nvPr/>
            </p:nvSpPr>
            <p:spPr>
              <a:xfrm>
                <a:off x="8683305" y="2816864"/>
                <a:ext cx="1817253" cy="1730093"/>
              </a:xfrm>
              <a:prstGeom prst="rect">
                <a:avLst/>
              </a:prstGeom>
              <a:noFill/>
              <a:ln w="38100">
                <a:solidFill>
                  <a:srgbClr val="BF9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4F5531B-007D-4A21-999E-5C4CF78990C6}"/>
                  </a:ext>
                </a:extLst>
              </p:cNvPr>
              <p:cNvSpPr txBox="1"/>
              <p:nvPr/>
            </p:nvSpPr>
            <p:spPr>
              <a:xfrm>
                <a:off x="8819755" y="2888876"/>
                <a:ext cx="2015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Potassium cell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A646670-7F25-4531-A4E0-D759055BD412}"/>
                  </a:ext>
                </a:extLst>
              </p:cNvPr>
              <p:cNvSpPr/>
              <p:nvPr/>
            </p:nvSpPr>
            <p:spPr>
              <a:xfrm>
                <a:off x="9982674" y="3811691"/>
                <a:ext cx="502104" cy="32328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700" dirty="0">
                    <a:solidFill>
                      <a:schemeClr val="tx1"/>
                    </a:solidFill>
                  </a:rPr>
                  <a:t>K41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E9B9855-F609-4F91-84DB-1B18CC50AEF9}"/>
                  </a:ext>
                </a:extLst>
              </p:cNvPr>
              <p:cNvSpPr/>
              <p:nvPr/>
            </p:nvSpPr>
            <p:spPr>
              <a:xfrm>
                <a:off x="8819755" y="3235980"/>
                <a:ext cx="1293091" cy="100676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500" dirty="0">
                    <a:solidFill>
                      <a:schemeClr val="tx1"/>
                    </a:solidFill>
                  </a:rPr>
                  <a:t>K39</a:t>
                </a:r>
              </a:p>
            </p:txBody>
          </p:sp>
        </p:grp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AF493828-CBBF-4895-8797-0298C138AB61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rot="5400000" flipH="1" flipV="1">
              <a:off x="6204616" y="-758822"/>
              <a:ext cx="1152118" cy="8156166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FB70E5F-A6AD-4876-899A-085853AD953D}"/>
                </a:ext>
              </a:extLst>
            </p:cNvPr>
            <p:cNvSpPr txBox="1"/>
            <p:nvPr/>
          </p:nvSpPr>
          <p:spPr>
            <a:xfrm rot="21190374">
              <a:off x="5101201" y="2644773"/>
              <a:ext cx="2643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Feedback signal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2430B63-47B7-4D32-8E5D-0C2F8FB28C30}"/>
                </a:ext>
              </a:extLst>
            </p:cNvPr>
            <p:cNvSpPr/>
            <p:nvPr/>
          </p:nvSpPr>
          <p:spPr>
            <a:xfrm>
              <a:off x="1819301" y="3895320"/>
              <a:ext cx="1766581" cy="7952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Current and voltage control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180F49A-A0D7-4025-B2D9-C2A047C1C791}"/>
                </a:ext>
              </a:extLst>
            </p:cNvPr>
            <p:cNvSpPr/>
            <p:nvPr/>
          </p:nvSpPr>
          <p:spPr>
            <a:xfrm>
              <a:off x="4009421" y="4928975"/>
              <a:ext cx="109906" cy="27676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8A0FAEF-64A2-43A7-A5F8-7DE555C48930}"/>
                </a:ext>
              </a:extLst>
            </p:cNvPr>
            <p:cNvSpPr/>
            <p:nvPr/>
          </p:nvSpPr>
          <p:spPr>
            <a:xfrm>
              <a:off x="10854671" y="2589264"/>
              <a:ext cx="1086416" cy="121537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Power detector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0587F6-3D0A-4D28-BAE8-D6BCCB43D9FB}"/>
                </a:ext>
              </a:extLst>
            </p:cNvPr>
            <p:cNvSpPr txBox="1"/>
            <p:nvPr/>
          </p:nvSpPr>
          <p:spPr>
            <a:xfrm rot="875363">
              <a:off x="5579175" y="5805971"/>
              <a:ext cx="2381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405nm light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132FF8EC-B049-43C6-A430-BE0C81695552}"/>
              </a:ext>
            </a:extLst>
          </p:cNvPr>
          <p:cNvSpPr/>
          <p:nvPr/>
        </p:nvSpPr>
        <p:spPr>
          <a:xfrm>
            <a:off x="8504009" y="5261478"/>
            <a:ext cx="1817253" cy="145659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09B181-EBAC-4A50-8DF8-72DD67B8C85C}"/>
              </a:ext>
            </a:extLst>
          </p:cNvPr>
          <p:cNvSpPr txBox="1"/>
          <p:nvPr/>
        </p:nvSpPr>
        <p:spPr>
          <a:xfrm>
            <a:off x="8745772" y="5261478"/>
            <a:ext cx="201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Atom trap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47710-B298-490F-A0C0-B3CEFDAEA169}"/>
              </a:ext>
            </a:extLst>
          </p:cNvPr>
          <p:cNvSpPr txBox="1"/>
          <p:nvPr/>
        </p:nvSpPr>
        <p:spPr>
          <a:xfrm>
            <a:off x="9529665" y="995265"/>
            <a:ext cx="194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of </a:t>
            </a:r>
            <a:r>
              <a:rPr lang="en-US" dirty="0" err="1"/>
              <a:t>aom</a:t>
            </a:r>
            <a:r>
              <a:rPr lang="en-US" dirty="0"/>
              <a:t> module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138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42033-97FD-4653-B7C2-59026CD8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Acousto-Optical Modulator physics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CE9CC01-96C6-49FD-9F6F-EDBF51C0680A}"/>
              </a:ext>
            </a:extLst>
          </p:cNvPr>
          <p:cNvGrpSpPr/>
          <p:nvPr/>
        </p:nvGrpSpPr>
        <p:grpSpPr>
          <a:xfrm>
            <a:off x="348343" y="1943239"/>
            <a:ext cx="7539135" cy="4549636"/>
            <a:chOff x="1928327" y="2133600"/>
            <a:chExt cx="7539135" cy="45496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58B52DE-7ABB-4F61-8DB4-21D2903DA550}"/>
                </a:ext>
              </a:extLst>
            </p:cNvPr>
            <p:cNvSpPr/>
            <p:nvPr/>
          </p:nvSpPr>
          <p:spPr>
            <a:xfrm>
              <a:off x="4963886" y="2133600"/>
              <a:ext cx="1026367" cy="33216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83BEB1-C4C6-4C3B-8108-C1C04E638F3A}"/>
                </a:ext>
              </a:extLst>
            </p:cNvPr>
            <p:cNvCxnSpPr/>
            <p:nvPr/>
          </p:nvCxnSpPr>
          <p:spPr>
            <a:xfrm flipH="1">
              <a:off x="5091403" y="3981065"/>
              <a:ext cx="7588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0E2BC8-9420-46EC-B3E4-E2CB079C2AFB}"/>
                </a:ext>
              </a:extLst>
            </p:cNvPr>
            <p:cNvCxnSpPr/>
            <p:nvPr/>
          </p:nvCxnSpPr>
          <p:spPr>
            <a:xfrm flipH="1">
              <a:off x="5091403" y="4177007"/>
              <a:ext cx="7588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EAC127-DFBF-4B66-AD9A-E9D9A368474A}"/>
                </a:ext>
              </a:extLst>
            </p:cNvPr>
            <p:cNvCxnSpPr/>
            <p:nvPr/>
          </p:nvCxnSpPr>
          <p:spPr>
            <a:xfrm flipH="1">
              <a:off x="5091403" y="4379171"/>
              <a:ext cx="7588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F01431F-2A53-4BA0-8977-D639D5A649D9}"/>
                </a:ext>
              </a:extLst>
            </p:cNvPr>
            <p:cNvCxnSpPr/>
            <p:nvPr/>
          </p:nvCxnSpPr>
          <p:spPr>
            <a:xfrm flipH="1">
              <a:off x="5066520" y="4562673"/>
              <a:ext cx="7588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52F43-4C4F-4210-A72A-E00404B67EDD}"/>
                </a:ext>
              </a:extLst>
            </p:cNvPr>
            <p:cNvCxnSpPr/>
            <p:nvPr/>
          </p:nvCxnSpPr>
          <p:spPr>
            <a:xfrm flipH="1">
              <a:off x="5091403" y="4727513"/>
              <a:ext cx="7588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464F9BF-67A1-4587-B858-8787D0CCD88D}"/>
                </a:ext>
              </a:extLst>
            </p:cNvPr>
            <p:cNvCxnSpPr/>
            <p:nvPr/>
          </p:nvCxnSpPr>
          <p:spPr>
            <a:xfrm flipH="1">
              <a:off x="5091403" y="4886134"/>
              <a:ext cx="7588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B042AFE-D64D-4131-A3F0-6D0F6E45D5B9}"/>
                </a:ext>
              </a:extLst>
            </p:cNvPr>
            <p:cNvCxnSpPr/>
            <p:nvPr/>
          </p:nvCxnSpPr>
          <p:spPr>
            <a:xfrm flipH="1">
              <a:off x="5091403" y="5075857"/>
              <a:ext cx="7588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C9B92DE-5C60-49B6-A885-E78F5B180D65}"/>
                </a:ext>
              </a:extLst>
            </p:cNvPr>
            <p:cNvCxnSpPr/>
            <p:nvPr/>
          </p:nvCxnSpPr>
          <p:spPr>
            <a:xfrm flipH="1">
              <a:off x="5091403" y="5265579"/>
              <a:ext cx="7588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BBB3DE-BA16-4111-AE36-8049AFFC9DF6}"/>
                </a:ext>
              </a:extLst>
            </p:cNvPr>
            <p:cNvSpPr txBox="1"/>
            <p:nvPr/>
          </p:nvSpPr>
          <p:spPr>
            <a:xfrm>
              <a:off x="4820817" y="6036905"/>
              <a:ext cx="13933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Sound wave in crystal</a:t>
              </a:r>
              <a:endParaRPr lang="en-CA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425F4D2-BFB1-474D-915B-25D0E955A951}"/>
                </a:ext>
              </a:extLst>
            </p:cNvPr>
            <p:cNvCxnSpPr/>
            <p:nvPr/>
          </p:nvCxnSpPr>
          <p:spPr>
            <a:xfrm flipV="1">
              <a:off x="5542383" y="5536163"/>
              <a:ext cx="0" cy="5007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FD5A73-797E-4EB4-8652-3ADF8A86F98C}"/>
                </a:ext>
              </a:extLst>
            </p:cNvPr>
            <p:cNvCxnSpPr>
              <a:cxnSpLocks/>
            </p:cNvCxnSpPr>
            <p:nvPr/>
          </p:nvCxnSpPr>
          <p:spPr>
            <a:xfrm>
              <a:off x="1928327" y="3287491"/>
              <a:ext cx="3542521" cy="687353"/>
            </a:xfrm>
            <a:prstGeom prst="line">
              <a:avLst/>
            </a:prstGeom>
            <a:ln w="38100">
              <a:solidFill>
                <a:srgbClr val="8814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0829086-02FF-406A-A93D-9B560EFA8F77}"/>
                </a:ext>
              </a:extLst>
            </p:cNvPr>
            <p:cNvCxnSpPr/>
            <p:nvPr/>
          </p:nvCxnSpPr>
          <p:spPr>
            <a:xfrm>
              <a:off x="1928327" y="3981065"/>
              <a:ext cx="753913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D9F7AD1-A893-4976-81C9-9DC754619609}"/>
                </a:ext>
              </a:extLst>
            </p:cNvPr>
            <p:cNvCxnSpPr>
              <a:cxnSpLocks/>
            </p:cNvCxnSpPr>
            <p:nvPr/>
          </p:nvCxnSpPr>
          <p:spPr>
            <a:xfrm>
              <a:off x="5438192" y="3972331"/>
              <a:ext cx="3542521" cy="687353"/>
            </a:xfrm>
            <a:prstGeom prst="line">
              <a:avLst/>
            </a:prstGeom>
            <a:ln w="38100">
              <a:solidFill>
                <a:srgbClr val="8814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4170DE1-C48B-457E-B710-4059CA3261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2185" y="3271940"/>
              <a:ext cx="3579847" cy="696684"/>
            </a:xfrm>
            <a:prstGeom prst="line">
              <a:avLst/>
            </a:prstGeom>
            <a:ln w="38100">
              <a:solidFill>
                <a:srgbClr val="8814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C414745E-C3C9-4611-B275-9A323C95EADA}"/>
                </a:ext>
              </a:extLst>
            </p:cNvPr>
            <p:cNvSpPr/>
            <p:nvPr/>
          </p:nvSpPr>
          <p:spPr>
            <a:xfrm rot="13889727">
              <a:off x="4069705" y="3731878"/>
              <a:ext cx="339009" cy="30107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67CDAB97-C421-4427-8774-2FBD7ABC861C}"/>
                </a:ext>
              </a:extLst>
            </p:cNvPr>
            <p:cNvSpPr/>
            <p:nvPr/>
          </p:nvSpPr>
          <p:spPr>
            <a:xfrm rot="2530372">
              <a:off x="6419110" y="3708433"/>
              <a:ext cx="339009" cy="30107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1FB3011-732D-48D2-A0C6-8B80562935E7}"/>
                    </a:ext>
                  </a:extLst>
                </p:cNvPr>
                <p:cNvSpPr txBox="1"/>
                <p:nvPr/>
              </p:nvSpPr>
              <p:spPr>
                <a:xfrm>
                  <a:off x="3766404" y="3658516"/>
                  <a:ext cx="1894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1FB3011-732D-48D2-A0C6-8B8056293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6404" y="3658516"/>
                  <a:ext cx="18947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2258" r="-22581"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24C28B3-DE01-497D-8B4C-A61F2BE31099}"/>
                    </a:ext>
                  </a:extLst>
                </p:cNvPr>
                <p:cNvSpPr txBox="1"/>
                <p:nvPr/>
              </p:nvSpPr>
              <p:spPr>
                <a:xfrm>
                  <a:off x="6883482" y="3689111"/>
                  <a:ext cx="1894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24C28B3-DE01-497D-8B4C-A61F2BE310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3482" y="3689111"/>
                  <a:ext cx="18947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2258" r="-22581"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719F68-3BA2-4CDB-8FBC-8CF967876EE1}"/>
                </a:ext>
              </a:extLst>
            </p:cNvPr>
            <p:cNvSpPr txBox="1"/>
            <p:nvPr/>
          </p:nvSpPr>
          <p:spPr>
            <a:xfrm rot="20986477">
              <a:off x="6480953" y="2894237"/>
              <a:ext cx="23042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Diffracted wave gets frequency boost</a:t>
              </a:r>
              <a:endParaRPr lang="en-CA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2990127-8A00-4D1C-A5ED-98265291C37D}"/>
              </a:ext>
            </a:extLst>
          </p:cNvPr>
          <p:cNvSpPr txBox="1"/>
          <p:nvPr/>
        </p:nvSpPr>
        <p:spPr>
          <a:xfrm>
            <a:off x="8089186" y="3775749"/>
            <a:ext cx="4162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The incoming light is Doppler shifted to a higher frequency in the reference frame of the moving Bragg plane before being diffracted. 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1036" name="Picture 12" descr="How Does a Police Radar Gun Work?">
            <a:extLst>
              <a:ext uri="{FF2B5EF4-FFF2-40B4-BE49-F238E27FC236}">
                <a16:creationId xmlns:a16="http://schemas.microsoft.com/office/drawing/2014/main" id="{06DCB672-CD60-48D4-BE70-8D968A257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675" y="5154163"/>
            <a:ext cx="4285704" cy="125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88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142F-C045-4D14-877F-0CBABB3B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Beam polarization</a:t>
            </a:r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CC7BF8F3-417C-4608-8946-E11056553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1" y="1446643"/>
            <a:ext cx="9246930" cy="520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4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2FE68E8-E381-4131-B12E-F84FD47B4614}"/>
              </a:ext>
            </a:extLst>
          </p:cNvPr>
          <p:cNvSpPr/>
          <p:nvPr/>
        </p:nvSpPr>
        <p:spPr>
          <a:xfrm>
            <a:off x="1173556" y="4124001"/>
            <a:ext cx="1997475" cy="816652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6036A-67D0-4444-BB0C-366D7C89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 cell sat spectroscopy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2FF4-3014-4369-AB95-416175092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719" y="1486181"/>
            <a:ext cx="10515600" cy="122385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We know the cell will absorb light at transitions frequencies, how do we arrive at the actual absorption signal?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11B840-E70C-4302-81FC-7476E45BC63A}"/>
              </a:ext>
            </a:extLst>
          </p:cNvPr>
          <p:cNvCxnSpPr>
            <a:cxnSpLocks/>
          </p:cNvCxnSpPr>
          <p:nvPr/>
        </p:nvCxnSpPr>
        <p:spPr>
          <a:xfrm flipH="1">
            <a:off x="3" y="4384920"/>
            <a:ext cx="4316338" cy="0"/>
          </a:xfrm>
          <a:prstGeom prst="line">
            <a:avLst/>
          </a:prstGeom>
          <a:ln w="12700">
            <a:solidFill>
              <a:srgbClr val="8814BC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869274-9E1E-462F-BCE6-34401C0F4056}"/>
              </a:ext>
            </a:extLst>
          </p:cNvPr>
          <p:cNvCxnSpPr>
            <a:cxnSpLocks/>
          </p:cNvCxnSpPr>
          <p:nvPr/>
        </p:nvCxnSpPr>
        <p:spPr>
          <a:xfrm>
            <a:off x="0" y="4694519"/>
            <a:ext cx="4344588" cy="0"/>
          </a:xfrm>
          <a:prstGeom prst="line">
            <a:avLst/>
          </a:prstGeom>
          <a:ln w="12700">
            <a:solidFill>
              <a:srgbClr val="8814BC"/>
            </a:solidFill>
            <a:prstDash val="lgDashDot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A21C047-B619-4501-BCDF-25F96100F02B}"/>
              </a:ext>
            </a:extLst>
          </p:cNvPr>
          <p:cNvSpPr txBox="1"/>
          <p:nvPr/>
        </p:nvSpPr>
        <p:spPr>
          <a:xfrm>
            <a:off x="-30019" y="4052781"/>
            <a:ext cx="199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Probe beam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6F4EF-8892-4C64-8E0A-B1481D690786}"/>
              </a:ext>
            </a:extLst>
          </p:cNvPr>
          <p:cNvSpPr txBox="1"/>
          <p:nvPr/>
        </p:nvSpPr>
        <p:spPr>
          <a:xfrm>
            <a:off x="3286532" y="4694519"/>
            <a:ext cx="205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Pump beam</a:t>
            </a:r>
            <a:endParaRPr lang="en-CA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E76518-542D-4E6A-AE11-612D748CE169}"/>
              </a:ext>
            </a:extLst>
          </p:cNvPr>
          <p:cNvGrpSpPr/>
          <p:nvPr/>
        </p:nvGrpSpPr>
        <p:grpSpPr>
          <a:xfrm>
            <a:off x="4217446" y="2519404"/>
            <a:ext cx="7743646" cy="4227732"/>
            <a:chOff x="4217446" y="2519404"/>
            <a:chExt cx="7743646" cy="4227732"/>
          </a:xfrm>
        </p:grpSpPr>
        <p:pic>
          <p:nvPicPr>
            <p:cNvPr id="18" name="Picture 17" descr="Chart, timeline&#10;&#10;Description automatically generated">
              <a:extLst>
                <a:ext uri="{FF2B5EF4-FFF2-40B4-BE49-F238E27FC236}">
                  <a16:creationId xmlns:a16="http://schemas.microsoft.com/office/drawing/2014/main" id="{822FC019-50C4-4174-A0E8-DABBCF38C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8" t="12937" r="6070" b="10499"/>
            <a:stretch/>
          </p:blipFill>
          <p:spPr>
            <a:xfrm rot="10800000">
              <a:off x="5346151" y="3304290"/>
              <a:ext cx="5832555" cy="3038736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D6CDC9-2D6A-45C1-A9EB-33B09FDB5602}"/>
                </a:ext>
              </a:extLst>
            </p:cNvPr>
            <p:cNvCxnSpPr/>
            <p:nvPr/>
          </p:nvCxnSpPr>
          <p:spPr>
            <a:xfrm>
              <a:off x="5346151" y="6354618"/>
              <a:ext cx="66149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B2B5693-1960-42A7-9BD8-765A17D990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3920" y="3151574"/>
              <a:ext cx="0" cy="32030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902B87-85C4-4639-970F-5B86246A30A6}"/>
                </a:ext>
              </a:extLst>
            </p:cNvPr>
            <p:cNvSpPr txBox="1"/>
            <p:nvPr/>
          </p:nvSpPr>
          <p:spPr>
            <a:xfrm>
              <a:off x="4217446" y="2519404"/>
              <a:ext cx="2449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decreasing absorption (increasing power) </a:t>
              </a:r>
              <a:endParaRPr lang="en-CA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9671F7-ADF8-4C10-AFF9-8521469BFA50}"/>
                </a:ext>
              </a:extLst>
            </p:cNvPr>
            <p:cNvSpPr txBox="1"/>
            <p:nvPr/>
          </p:nvSpPr>
          <p:spPr>
            <a:xfrm>
              <a:off x="7632104" y="6377804"/>
              <a:ext cx="2449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Increasing frequency</a:t>
              </a:r>
              <a:endParaRPr lang="en-CA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066D324-DD12-4DB4-8307-A4C5574CDAAE}"/>
              </a:ext>
            </a:extLst>
          </p:cNvPr>
          <p:cNvSpPr txBox="1"/>
          <p:nvPr/>
        </p:nvSpPr>
        <p:spPr>
          <a:xfrm>
            <a:off x="1372592" y="3769455"/>
            <a:ext cx="199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Potassium cell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6723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782</TotalTime>
  <Words>913</Words>
  <Application>Microsoft Office PowerPoint</Application>
  <PresentationFormat>Widescreen</PresentationFormat>
  <Paragraphs>204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</vt:lpstr>
      <vt:lpstr>arial unicode ms</vt:lpstr>
      <vt:lpstr>Calibri</vt:lpstr>
      <vt:lpstr>Calibri Light</vt:lpstr>
      <vt:lpstr>Cambria Math</vt:lpstr>
      <vt:lpstr>Helvetica Neue</vt:lpstr>
      <vt:lpstr>Source Sans Pro</vt:lpstr>
      <vt:lpstr>Office Theme</vt:lpstr>
      <vt:lpstr>Measure polarization in potassium isotopes</vt:lpstr>
      <vt:lpstr>Potassium 37 beta decay asymmetry experiment</vt:lpstr>
      <vt:lpstr>Polarization measurement</vt:lpstr>
      <vt:lpstr>PowerPoint Presentation</vt:lpstr>
      <vt:lpstr>Hyperfine structure splitting varies by isotope</vt:lpstr>
      <vt:lpstr>Isotope frequency shift is corrected by Acousto-Optical Modulator</vt:lpstr>
      <vt:lpstr>Acousto-Optical Modulator physics</vt:lpstr>
      <vt:lpstr>Beam polarization</vt:lpstr>
      <vt:lpstr>K cell sat spectroscopy </vt:lpstr>
      <vt:lpstr>Hyperfine structure frequencies for K39</vt:lpstr>
      <vt:lpstr>Doppler shift broadened absorption</vt:lpstr>
      <vt:lpstr>Pump beam hole burning</vt:lpstr>
      <vt:lpstr>Crossover effect</vt:lpstr>
      <vt:lpstr>PowerPoint Presentation</vt:lpstr>
      <vt:lpstr>Enhanced absorption</vt:lpstr>
      <vt:lpstr>Enhanced absorption</vt:lpstr>
      <vt:lpstr>Locking the laser frequency using absorption peaks</vt:lpstr>
      <vt:lpstr>Very early data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laser light to target hyperfine state transitions in potassium </dc:title>
  <dc:creator>Dante Prins</dc:creator>
  <cp:lastModifiedBy>Dante Prins</cp:lastModifiedBy>
  <cp:revision>75</cp:revision>
  <dcterms:created xsi:type="dcterms:W3CDTF">2021-12-13T06:01:51Z</dcterms:created>
  <dcterms:modified xsi:type="dcterms:W3CDTF">2021-12-16T02:16:33Z</dcterms:modified>
</cp:coreProperties>
</file>