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428" r:id="rId4"/>
    <p:sldId id="430" r:id="rId5"/>
    <p:sldId id="429" r:id="rId6"/>
    <p:sldId id="422" r:id="rId7"/>
    <p:sldId id="424" r:id="rId8"/>
    <p:sldId id="425" r:id="rId9"/>
    <p:sldId id="426" r:id="rId10"/>
    <p:sldId id="423" r:id="rId11"/>
    <p:sldId id="427" r:id="rId12"/>
    <p:sldId id="449" r:id="rId13"/>
    <p:sldId id="431" r:id="rId14"/>
    <p:sldId id="432" r:id="rId15"/>
    <p:sldId id="433" r:id="rId16"/>
    <p:sldId id="434" r:id="rId17"/>
    <p:sldId id="448" r:id="rId18"/>
    <p:sldId id="435" r:id="rId19"/>
    <p:sldId id="451" r:id="rId20"/>
    <p:sldId id="450" r:id="rId21"/>
    <p:sldId id="452" r:id="rId22"/>
    <p:sldId id="453" r:id="rId23"/>
    <p:sldId id="460" r:id="rId24"/>
    <p:sldId id="461" r:id="rId25"/>
    <p:sldId id="441" r:id="rId26"/>
    <p:sldId id="442" r:id="rId27"/>
    <p:sldId id="445" r:id="rId28"/>
    <p:sldId id="462" r:id="rId29"/>
    <p:sldId id="455" r:id="rId30"/>
    <p:sldId id="459" r:id="rId31"/>
    <p:sldId id="447" r:id="rId32"/>
    <p:sldId id="456" r:id="rId33"/>
    <p:sldId id="444" r:id="rId34"/>
    <p:sldId id="443" r:id="rId35"/>
    <p:sldId id="457" r:id="rId36"/>
    <p:sldId id="4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8C0"/>
    <a:srgbClr val="26C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8" autoAdjust="0"/>
    <p:restoredTop sz="94349" autoAdjust="0"/>
  </p:normalViewPr>
  <p:slideViewPr>
    <p:cSldViewPr snapToGrid="0">
      <p:cViewPr>
        <p:scale>
          <a:sx n="100" d="100"/>
          <a:sy n="100" d="100"/>
        </p:scale>
        <p:origin x="109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E5DC-C532-4D5A-8463-6C3A54039545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5BDB-A66F-4CCA-B6C5-F959F60D54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15C2-FD40-42F7-B9F6-30F64C3A18C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BC4-E1CE-41F3-BC68-C4467EF7DA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754" y="3062106"/>
            <a:ext cx="9144000" cy="1655762"/>
          </a:xfrm>
        </p:spPr>
        <p:txBody>
          <a:bodyPr>
            <a:normAutofit/>
          </a:bodyPr>
          <a:lstStyle/>
          <a:p>
            <a:r>
              <a:rPr lang="es-PE" sz="4800" b="1" dirty="0" smtClean="0"/>
              <a:t>Desarrollo Avanzado de Aplicaciones 2</a:t>
            </a:r>
            <a:endParaRPr lang="en-US" sz="4800" b="1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Spring Tool Suite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/>
          <a:srcRect l="3549" t="9723" r="58326" b="27569"/>
          <a:stretch/>
        </p:blipFill>
        <p:spPr>
          <a:xfrm>
            <a:off x="235527" y="943494"/>
            <a:ext cx="3954917" cy="57343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302" y="1620785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33" y="2051858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32" y="2314302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32" y="2574374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5" y="3384865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6" y="5730440"/>
            <a:ext cx="299936" cy="2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ñal de prohibido 3"/>
          <p:cNvSpPr/>
          <p:nvPr/>
        </p:nvSpPr>
        <p:spPr>
          <a:xfrm>
            <a:off x="187592" y="1910938"/>
            <a:ext cx="478971" cy="323404"/>
          </a:xfrm>
          <a:prstGeom prst="noSmoking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Señal de prohibido 13"/>
          <p:cNvSpPr/>
          <p:nvPr/>
        </p:nvSpPr>
        <p:spPr>
          <a:xfrm>
            <a:off x="224603" y="3215640"/>
            <a:ext cx="478971" cy="323404"/>
          </a:xfrm>
          <a:prstGeom prst="noSmoking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2674" y="1861705"/>
            <a:ext cx="7490252" cy="3292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14 Flecha derecha"/>
          <p:cNvSpPr/>
          <p:nvPr/>
        </p:nvSpPr>
        <p:spPr>
          <a:xfrm rot="1511306">
            <a:off x="3116742" y="2238733"/>
            <a:ext cx="942975" cy="8777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redondeado 21"/>
          <p:cNvSpPr/>
          <p:nvPr/>
        </p:nvSpPr>
        <p:spPr>
          <a:xfrm>
            <a:off x="3307080" y="1307641"/>
            <a:ext cx="5852160" cy="4910279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12920" y="2392680"/>
            <a:ext cx="365760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u="sng" dirty="0"/>
              <a:t>PeliculaWebController</a:t>
            </a:r>
            <a:endParaRPr lang="es-PE" sz="2800" dirty="0"/>
          </a:p>
        </p:txBody>
      </p:sp>
      <p:sp>
        <p:nvSpPr>
          <p:cNvPr id="15" name="Rectángulo 14"/>
          <p:cNvSpPr/>
          <p:nvPr/>
        </p:nvSpPr>
        <p:spPr>
          <a:xfrm>
            <a:off x="4153989" y="1662958"/>
            <a:ext cx="4334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20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2A00FF"/>
                </a:solidFill>
                <a:latin typeface="Consolas" panose="020B0609020204030204" pitchFamily="49" charset="0"/>
              </a:rPr>
              <a:t>"/peliculas</a:t>
            </a:r>
            <a:r>
              <a:rPr lang="es-PE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s-PE" sz="2000" dirty="0"/>
          </a:p>
        </p:txBody>
      </p:sp>
      <p:sp>
        <p:nvSpPr>
          <p:cNvPr id="16" name="Rectángulo 15"/>
          <p:cNvSpPr/>
          <p:nvPr/>
        </p:nvSpPr>
        <p:spPr>
          <a:xfrm>
            <a:off x="4312920" y="2932676"/>
            <a:ext cx="3657600" cy="26299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312920" y="304873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listarPeliculas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312920" y="353412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nuevaPelicula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4312920" y="403434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editarPelicula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310770" y="461380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crearPelicula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4310770" y="511695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eliminarPelicula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5568260" y="785462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>
                <a:solidFill>
                  <a:srgbClr val="2AA198"/>
                </a:solidFill>
                <a:latin typeface="Consolas" panose="020B0609020204030204" pitchFamily="49" charset="0"/>
              </a:rPr>
              <a:t>/carteleraWeb</a:t>
            </a:r>
            <a:endParaRPr lang="es-PE" sz="3200" dirty="0"/>
          </a:p>
        </p:txBody>
      </p:sp>
      <p:pic>
        <p:nvPicPr>
          <p:cNvPr id="2052" name="Picture 4" descr="Resultado de imagen para HTML p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81" y="1798465"/>
            <a:ext cx="1250269" cy="12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HTML p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83" y="3097079"/>
            <a:ext cx="1250268" cy="12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n para HTML p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81" y="4464865"/>
            <a:ext cx="1250269" cy="12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brir llave 24"/>
          <p:cNvSpPr/>
          <p:nvPr/>
        </p:nvSpPr>
        <p:spPr>
          <a:xfrm>
            <a:off x="9164695" y="2060758"/>
            <a:ext cx="1274705" cy="3821882"/>
          </a:xfrm>
          <a:prstGeom prst="leftBrac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1087983" y="2545080"/>
            <a:ext cx="22190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087982" y="3418066"/>
            <a:ext cx="22190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087982" y="4347347"/>
            <a:ext cx="22190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1090952" y="4981238"/>
            <a:ext cx="22190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408692" y="202334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/listarTodo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1408692" y="295262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/nuevo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1254034" y="382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"/guardar"</a:t>
            </a:r>
            <a:endParaRPr lang="es-PE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1087981" y="5715134"/>
            <a:ext cx="22190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012929" y="461380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/actualizar/{id}</a:t>
            </a:r>
            <a:endParaRPr lang="es-PE" dirty="0"/>
          </a:p>
        </p:txBody>
      </p:sp>
      <p:sp>
        <p:nvSpPr>
          <p:cNvPr id="38" name="Rectángulo 37"/>
          <p:cNvSpPr/>
          <p:nvPr/>
        </p:nvSpPr>
        <p:spPr>
          <a:xfrm>
            <a:off x="1218735" y="530162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/eliminar/{id}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"/>
          <p:cNvPicPr>
            <a:picLocks noChangeAspect="1"/>
          </p:cNvPicPr>
          <p:nvPr/>
        </p:nvPicPr>
        <p:blipFill rotWithShape="1">
          <a:blip r:embed="rId2" cstate="print"/>
          <a:srcRect l="2813" t="15000" r="2656" b="8125"/>
          <a:stretch/>
        </p:blipFill>
        <p:spPr>
          <a:xfrm>
            <a:off x="216976" y="4710826"/>
            <a:ext cx="2975675" cy="19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Listar Películas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1113817" y="5818722"/>
            <a:ext cx="16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listarTodo.html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399448" y="4541536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789693"/>
            <a:ext cx="1197383" cy="5889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3801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http://localhost:9078/carteleraWeb/peliculas/listarTodo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453023"/>
            <a:ext cx="15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listarPeliculas()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937" y="4401519"/>
            <a:ext cx="29637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3254644" y="4633994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83360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4055388" y="5775702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578671" y="3425126"/>
            <a:ext cx="1208867" cy="6199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91958" y="3528447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781653" y="4928461"/>
            <a:ext cx="1224367" cy="85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578670" y="2324744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buscarTodo()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 flipH="1">
            <a:off x="7514092" y="4135462"/>
            <a:ext cx="18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 de Peliculas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 flipH="1">
            <a:off x="3745421" y="4928460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59" y="104503"/>
            <a:ext cx="1306722" cy="1009682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7" name="Imagen 16"/>
          <p:cNvPicPr/>
          <p:nvPr/>
        </p:nvPicPr>
        <p:blipFill rotWithShape="1">
          <a:blip r:embed="rId3" cstate="print"/>
          <a:srcRect t="15491" r="21831" b="5226"/>
          <a:stretch/>
        </p:blipFill>
        <p:spPr bwMode="auto">
          <a:xfrm>
            <a:off x="533400" y="1729422"/>
            <a:ext cx="5257800" cy="465613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/>
          <p:cNvPicPr/>
          <p:nvPr/>
        </p:nvPicPr>
        <p:blipFill rotWithShape="1">
          <a:blip r:embed="rId4" cstate="print"/>
          <a:srcRect l="24418" r="24391" b="17565"/>
          <a:stretch/>
        </p:blipFill>
        <p:spPr bwMode="auto">
          <a:xfrm>
            <a:off x="6014856" y="1729422"/>
            <a:ext cx="4485503" cy="465613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1066625" y="1179456"/>
            <a:ext cx="97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clase controladora : PeliculaWebController dentro del package : </a:t>
            </a:r>
            <a:r>
              <a:rPr lang="es-PE" dirty="0"/>
              <a:t>idat.edu.pe.daa2.controladores</a:t>
            </a:r>
            <a:r>
              <a:rPr lang="es-P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7288" t="13391" r="43454" b="54320"/>
          <a:stretch/>
        </p:blipFill>
        <p:spPr bwMode="auto">
          <a:xfrm>
            <a:off x="2451100" y="1858644"/>
            <a:ext cx="6098540" cy="3825875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711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Anotar la clase con @Controller y @RequestMapping tal como se muestra</a:t>
            </a:r>
            <a:endParaRPr lang="en-US" dirty="0"/>
          </a:p>
        </p:txBody>
      </p:sp>
      <p:sp>
        <p:nvSpPr>
          <p:cNvPr id="2" name="Llamada rectangular redondeada 1"/>
          <p:cNvSpPr/>
          <p:nvPr/>
        </p:nvSpPr>
        <p:spPr>
          <a:xfrm>
            <a:off x="548640" y="4678680"/>
            <a:ext cx="1619794" cy="612648"/>
          </a:xfrm>
          <a:prstGeom prst="wedgeRoundRectCallout">
            <a:avLst>
              <a:gd name="adj1" fmla="val 68764"/>
              <a:gd name="adj2" fmla="val 40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Inyectar Servicio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74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9062" t="22291" r="46562" b="63125"/>
          <a:stretch/>
        </p:blipFill>
        <p:spPr>
          <a:xfrm>
            <a:off x="859971" y="2560320"/>
            <a:ext cx="10202092" cy="25146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66625" y="1179456"/>
            <a:ext cx="842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listarPeliculas</a:t>
            </a:r>
            <a:r>
              <a:rPr lang="es-PE" dirty="0"/>
              <a:t> </a:t>
            </a:r>
            <a:r>
              <a:rPr lang="es-PE" dirty="0" smtClean="0"/>
              <a:t>, que procese las peticiones bajo la url : /listarTodo</a:t>
            </a:r>
            <a:endParaRPr lang="en-US" dirty="0"/>
          </a:p>
        </p:txBody>
      </p:sp>
      <p:sp>
        <p:nvSpPr>
          <p:cNvPr id="3" name="Flecha abajo 2"/>
          <p:cNvSpPr/>
          <p:nvPr/>
        </p:nvSpPr>
        <p:spPr>
          <a:xfrm>
            <a:off x="1798320" y="18015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 arriba 3"/>
          <p:cNvSpPr/>
          <p:nvPr/>
        </p:nvSpPr>
        <p:spPr>
          <a:xfrm>
            <a:off x="5509695" y="44196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izquierda 9"/>
          <p:cNvSpPr/>
          <p:nvPr/>
        </p:nvSpPr>
        <p:spPr>
          <a:xfrm>
            <a:off x="10050127" y="37033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97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3" cstate="print"/>
          <a:srcRect l="607" t="13797" r="70662" b="67405"/>
          <a:stretch/>
        </p:blipFill>
        <p:spPr bwMode="auto">
          <a:xfrm>
            <a:off x="685800" y="2682240"/>
            <a:ext cx="3794760" cy="289560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1307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066625" y="1179456"/>
            <a:ext cx="475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la vista : listarTodo.html en la ruta indicada</a:t>
            </a:r>
            <a:endParaRPr lang="en-US" dirty="0"/>
          </a:p>
        </p:txBody>
      </p:sp>
      <p:sp>
        <p:nvSpPr>
          <p:cNvPr id="3" name="Llamada rectangular 2"/>
          <p:cNvSpPr/>
          <p:nvPr/>
        </p:nvSpPr>
        <p:spPr>
          <a:xfrm>
            <a:off x="3174685" y="3823716"/>
            <a:ext cx="914400" cy="612648"/>
          </a:xfrm>
          <a:prstGeom prst="wedgeRectCallout">
            <a:avLst>
              <a:gd name="adj1" fmla="val -67500"/>
              <a:gd name="adj2" fmla="val 124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Crear folder</a:t>
            </a:r>
            <a:endParaRPr lang="es-PE" dirty="0"/>
          </a:p>
        </p:txBody>
      </p:sp>
      <p:sp>
        <p:nvSpPr>
          <p:cNvPr id="4" name="Flecha derecha 3"/>
          <p:cNvSpPr/>
          <p:nvPr/>
        </p:nvSpPr>
        <p:spPr>
          <a:xfrm>
            <a:off x="3991356" y="50932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/>
          <p:nvPr/>
        </p:nvPicPr>
        <p:blipFill rotWithShape="1">
          <a:blip r:embed="rId3" cstate="print"/>
          <a:srcRect l="32488" t="9713" r="31079" b="64819"/>
          <a:stretch/>
        </p:blipFill>
        <p:spPr bwMode="auto">
          <a:xfrm>
            <a:off x="5055494" y="2611818"/>
            <a:ext cx="5429626" cy="2966022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lecha abajo 12"/>
          <p:cNvSpPr/>
          <p:nvPr/>
        </p:nvSpPr>
        <p:spPr>
          <a:xfrm>
            <a:off x="8961120" y="21930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CuadroTexto"/>
          <p:cNvSpPr txBox="1"/>
          <p:nvPr/>
        </p:nvSpPr>
        <p:spPr>
          <a:xfrm>
            <a:off x="7702657" y="1751309"/>
            <a:ext cx="29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Agregando  librería thymeleaf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13" y="104503"/>
            <a:ext cx="1188567" cy="918386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 - Body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5" name="Imagen 1"/>
          <p:cNvPicPr>
            <a:picLocks noChangeAspect="1"/>
          </p:cNvPicPr>
          <p:nvPr/>
        </p:nvPicPr>
        <p:blipFill rotWithShape="1">
          <a:blip r:embed="rId3" cstate="print"/>
          <a:srcRect l="2813" t="15000" r="2656" b="8125"/>
          <a:stretch/>
        </p:blipFill>
        <p:spPr>
          <a:xfrm>
            <a:off x="2047584" y="1000336"/>
            <a:ext cx="8752114" cy="5338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16 Abrir llave"/>
          <p:cNvSpPr/>
          <p:nvPr/>
        </p:nvSpPr>
        <p:spPr>
          <a:xfrm>
            <a:off x="5114439" y="1456840"/>
            <a:ext cx="433953" cy="526942"/>
          </a:xfrm>
          <a:prstGeom prst="leftBrace">
            <a:avLst>
              <a:gd name="adj1" fmla="val 1190"/>
              <a:gd name="adj2" fmla="val 500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091552" y="1503336"/>
            <a:ext cx="97231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" name="20 Abrir llave"/>
          <p:cNvSpPr/>
          <p:nvPr/>
        </p:nvSpPr>
        <p:spPr>
          <a:xfrm>
            <a:off x="201478" y="1921791"/>
            <a:ext cx="991890" cy="4386020"/>
          </a:xfrm>
          <a:prstGeom prst="lef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229891" y="3871994"/>
            <a:ext cx="90217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&lt;table&gt;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40231" y="1978616"/>
            <a:ext cx="97174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&lt;thead&gt;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953146" y="2843938"/>
            <a:ext cx="97494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&lt;tbody&gt;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7" name="26 Terminador"/>
          <p:cNvSpPr/>
          <p:nvPr/>
        </p:nvSpPr>
        <p:spPr>
          <a:xfrm>
            <a:off x="1007390" y="5811865"/>
            <a:ext cx="914400" cy="301752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&lt;</a:t>
            </a:r>
            <a:r>
              <a:rPr lang="es-PE" dirty="0" err="1" smtClean="0"/>
              <a:t>tr</a:t>
            </a:r>
            <a:r>
              <a:rPr lang="es-PE" dirty="0" smtClean="0"/>
              <a:t>&gt;</a:t>
            </a:r>
            <a:endParaRPr lang="es-ES" dirty="0"/>
          </a:p>
        </p:txBody>
      </p:sp>
      <p:sp>
        <p:nvSpPr>
          <p:cNvPr id="28" name="27 Terminador"/>
          <p:cNvSpPr/>
          <p:nvPr/>
        </p:nvSpPr>
        <p:spPr>
          <a:xfrm>
            <a:off x="2368658" y="6367221"/>
            <a:ext cx="914400" cy="301752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&lt;td&gt;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0892724" y="2278251"/>
            <a:ext cx="9723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0921137" y="2707037"/>
            <a:ext cx="9723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&lt;a href&gt;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30 Llamada rectangular"/>
          <p:cNvSpPr/>
          <p:nvPr/>
        </p:nvSpPr>
        <p:spPr>
          <a:xfrm>
            <a:off x="8766873" y="6012878"/>
            <a:ext cx="1105545" cy="612648"/>
          </a:xfrm>
          <a:prstGeom prst="wedgeRectCallout">
            <a:avLst>
              <a:gd name="adj1" fmla="val -156933"/>
              <a:gd name="adj2" fmla="val -53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 de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 –Body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6498" t="13128" r="16318" b="12315"/>
          <a:stretch/>
        </p:blipFill>
        <p:spPr bwMode="auto">
          <a:xfrm>
            <a:off x="1254034" y="1476967"/>
            <a:ext cx="8560526" cy="510697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4" y="1026000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54034" y="1074719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sp>
        <p:nvSpPr>
          <p:cNvPr id="2" name="Flecha izquierda 1"/>
          <p:cNvSpPr/>
          <p:nvPr/>
        </p:nvSpPr>
        <p:spPr>
          <a:xfrm>
            <a:off x="7101840" y="170688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Flecha izquierda 2"/>
          <p:cNvSpPr/>
          <p:nvPr/>
        </p:nvSpPr>
        <p:spPr>
          <a:xfrm rot="18310413">
            <a:off x="4565213" y="345948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 izquierda 3"/>
          <p:cNvSpPr/>
          <p:nvPr/>
        </p:nvSpPr>
        <p:spPr>
          <a:xfrm>
            <a:off x="7208520" y="4434840"/>
            <a:ext cx="978408" cy="8991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Abrir corchete"/>
          <p:cNvSpPr/>
          <p:nvPr/>
        </p:nvSpPr>
        <p:spPr>
          <a:xfrm>
            <a:off x="2262752" y="4262033"/>
            <a:ext cx="464949" cy="1177871"/>
          </a:xfrm>
          <a:prstGeom prst="leftBracke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8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5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51" y="1257726"/>
            <a:ext cx="4334718" cy="243087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05" y="3851569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479728" y="3905573"/>
            <a:ext cx="858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Framework Java que nos permite definir </a:t>
            </a:r>
            <a:r>
              <a:rPr lang="es-PE" b="1" dirty="0" smtClean="0"/>
              <a:t>plantillas</a:t>
            </a:r>
            <a:r>
              <a:rPr lang="es-PE" dirty="0" smtClean="0"/>
              <a:t> (templates)  para nuestros documentos HTLM5 basándose en la </a:t>
            </a:r>
            <a:r>
              <a:rPr lang="es-PE" b="1" dirty="0" smtClean="0">
                <a:solidFill>
                  <a:srgbClr val="C00000"/>
                </a:solidFill>
              </a:rPr>
              <a:t>extensión de atributos a los tags HTML estándar</a:t>
            </a:r>
            <a:r>
              <a:rPr lang="es-PE" dirty="0" smtClean="0"/>
              <a:t>.</a:t>
            </a:r>
            <a:endParaRPr lang="es-ES" dirty="0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20" y="4794383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554637" y="4739898"/>
            <a:ext cx="85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acopla bastante al modelo MVC  especialmente en entorno web.</a:t>
            </a:r>
            <a:endParaRPr lang="es-ES" dirty="0"/>
          </a:p>
        </p:txBody>
      </p: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37" y="5613210"/>
            <a:ext cx="655145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21058" y="5558725"/>
            <a:ext cx="85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Altamente integrado con el </a:t>
            </a:r>
            <a:r>
              <a:rPr lang="es-PE" b="1" dirty="0" smtClean="0">
                <a:solidFill>
                  <a:srgbClr val="C00000"/>
                </a:solidFill>
              </a:rPr>
              <a:t>módulo : Spring-MVC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AGENDA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7" y="130984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483945" y="1438536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Continuación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504003" y="2627803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MySQL WorkBench</a:t>
            </a:r>
            <a:endParaRPr lang="en-US" dirty="0"/>
          </a:p>
        </p:txBody>
      </p: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00" y="2628210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89884" y="3350645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dirty="0" smtClean="0"/>
              <a:t>Spring Tool Suite</a:t>
            </a:r>
            <a:endParaRPr lang="en-US" dirty="0"/>
          </a:p>
        </p:txBody>
      </p:sp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65" y="3332985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2463973" y="4240086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 Control</a:t>
            </a:r>
            <a:endParaRPr lang="en-US" dirty="0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46" y="418097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478092" y="4934431"/>
            <a:ext cx="7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Vistas</a:t>
            </a:r>
            <a:endParaRPr lang="en-US" dirty="0"/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65" y="4875319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7" y="201088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78092" y="2032282"/>
            <a:ext cx="307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Construyendo Aplicación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6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" y="2745563"/>
            <a:ext cx="2483072" cy="13924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796129" y="850265"/>
            <a:ext cx="522388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Estándares—Sintaxis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8" name="17 Abrir llave"/>
          <p:cNvSpPr/>
          <p:nvPr/>
        </p:nvSpPr>
        <p:spPr>
          <a:xfrm>
            <a:off x="2805192" y="1100379"/>
            <a:ext cx="619933" cy="57576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3812582" y="1394852"/>
            <a:ext cx="52229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${...}</a:t>
            </a:r>
            <a:r>
              <a:rPr lang="fr-FR" dirty="0" smtClean="0">
                <a:solidFill>
                  <a:srgbClr val="C00000"/>
                </a:solidFill>
              </a:rPr>
              <a:t> </a:t>
            </a:r>
            <a:r>
              <a:rPr lang="fr-FR" dirty="0" smtClean="0"/>
              <a:t>: Experesiones para trabajar con variables.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*{...}</a:t>
            </a:r>
            <a:r>
              <a:rPr lang="fr-FR" b="1" dirty="0" smtClean="0"/>
              <a:t> </a:t>
            </a:r>
            <a:r>
              <a:rPr lang="fr-FR" dirty="0" smtClean="0"/>
              <a:t>: Expresiones para seleccionar valores o propiedades de variables.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#{...}</a:t>
            </a:r>
            <a:r>
              <a:rPr lang="fr-FR" dirty="0" smtClean="0"/>
              <a:t> : Expresiones para obtener  Mensajes (i18n)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@{...}</a:t>
            </a:r>
            <a:r>
              <a:rPr lang="fr-FR" dirty="0" smtClean="0"/>
              <a:t> : Expresiones para definir  Links/</a:t>
            </a:r>
            <a:r>
              <a:rPr lang="fr-FR" dirty="0" err="1" smtClean="0"/>
              <a:t>Urls</a:t>
            </a:r>
            <a:r>
              <a:rPr lang="fr-FR" dirty="0" smtClean="0"/>
              <a:t>.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~{...}</a:t>
            </a:r>
            <a:r>
              <a:rPr lang="fr-FR" dirty="0" smtClean="0"/>
              <a:t> : Expresiones para definir </a:t>
            </a:r>
            <a:r>
              <a:rPr lang="fr-FR" dirty="0" err="1" smtClean="0"/>
              <a:t>fragmentos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78048" y="3280920"/>
            <a:ext cx="522388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: Variables—Sintaxis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79001" y="3825506"/>
            <a:ext cx="52229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&lt;span </a:t>
            </a:r>
            <a:r>
              <a:rPr lang="es-ES" b="1" dirty="0" smtClean="0">
                <a:solidFill>
                  <a:srgbClr val="C00000"/>
                </a:solidFill>
              </a:rPr>
              <a:t>th:text</a:t>
            </a:r>
            <a:r>
              <a:rPr lang="es-ES" dirty="0" smtClean="0"/>
              <a:t>="${</a:t>
            </a:r>
            <a:r>
              <a:rPr lang="es-ES" dirty="0" err="1" smtClean="0"/>
              <a:t>libro.author.nombre</a:t>
            </a:r>
            <a:r>
              <a:rPr lang="es-ES" dirty="0" smtClean="0"/>
              <a:t>}"&gt;</a:t>
            </a:r>
          </a:p>
          <a:p>
            <a:endParaRPr lang="es-PE" dirty="0" smtClean="0"/>
          </a:p>
          <a:p>
            <a:r>
              <a:rPr lang="es-ES" dirty="0" smtClean="0"/>
              <a:t>&lt;li </a:t>
            </a:r>
            <a:r>
              <a:rPr lang="es-ES" b="1" dirty="0" smtClean="0">
                <a:solidFill>
                  <a:srgbClr val="C00000"/>
                </a:solidFill>
              </a:rPr>
              <a:t>th:each</a:t>
            </a:r>
            <a:r>
              <a:rPr lang="es-ES" dirty="0" smtClean="0"/>
              <a:t>="book : ${libros}"&gt;</a:t>
            </a:r>
          </a:p>
          <a:p>
            <a:endParaRPr lang="fr-FR" dirty="0"/>
          </a:p>
        </p:txBody>
      </p:sp>
      <p:sp>
        <p:nvSpPr>
          <p:cNvPr id="23" name="22 Llamada rectangular redondeada"/>
          <p:cNvSpPr/>
          <p:nvPr/>
        </p:nvSpPr>
        <p:spPr>
          <a:xfrm>
            <a:off x="9159498" y="3533621"/>
            <a:ext cx="2014779" cy="612648"/>
          </a:xfrm>
          <a:prstGeom prst="wedgeRoundRectCallout">
            <a:avLst>
              <a:gd name="adj1" fmla="val -128234"/>
              <a:gd name="adj2" fmla="val 34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Imprime el valor de atributo</a:t>
            </a:r>
            <a:endParaRPr lang="es-ES" dirty="0"/>
          </a:p>
        </p:txBody>
      </p:sp>
      <p:sp>
        <p:nvSpPr>
          <p:cNvPr id="24" name="23 Llamada rectangular redondeada"/>
          <p:cNvSpPr/>
          <p:nvPr/>
        </p:nvSpPr>
        <p:spPr>
          <a:xfrm>
            <a:off x="8676468" y="4336950"/>
            <a:ext cx="2014779" cy="612648"/>
          </a:xfrm>
          <a:prstGeom prst="wedgeRoundRectCallout">
            <a:avLst>
              <a:gd name="adj1" fmla="val -144388"/>
              <a:gd name="adj2" fmla="val -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Itera objetos de una lista</a:t>
            </a:r>
            <a:endParaRPr lang="es-ES" dirty="0"/>
          </a:p>
        </p:txBody>
      </p:sp>
      <p:sp>
        <p:nvSpPr>
          <p:cNvPr id="25" name="24 Abrir llave"/>
          <p:cNvSpPr/>
          <p:nvPr/>
        </p:nvSpPr>
        <p:spPr>
          <a:xfrm>
            <a:off x="3332135" y="3936569"/>
            <a:ext cx="449451" cy="883403"/>
          </a:xfrm>
          <a:prstGeom prst="leftBrace">
            <a:avLst>
              <a:gd name="adj1" fmla="val 8333"/>
              <a:gd name="adj2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185980" y="4618496"/>
            <a:ext cx="30736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Se aplican sobre</a:t>
            </a:r>
          </a:p>
          <a:p>
            <a:r>
              <a:rPr lang="es-PE" dirty="0" smtClean="0"/>
              <a:t>Objetos que viven en el contexto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90963" y="5169132"/>
            <a:ext cx="522388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Expresiones : Selectores—Sintaxis.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807414" y="5605229"/>
            <a:ext cx="52229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&lt;div </a:t>
            </a:r>
            <a:r>
              <a:rPr lang="en-US" b="1" dirty="0" smtClean="0">
                <a:solidFill>
                  <a:srgbClr val="C00000"/>
                </a:solidFill>
              </a:rPr>
              <a:t>th:object</a:t>
            </a:r>
            <a:r>
              <a:rPr lang="en-US" dirty="0" smtClean="0"/>
              <a:t>="${</a:t>
            </a:r>
            <a:r>
              <a:rPr lang="en-US" dirty="0" err="1" smtClean="0"/>
              <a:t>libro</a:t>
            </a:r>
            <a:r>
              <a:rPr lang="en-US" dirty="0" smtClean="0"/>
              <a:t>}"&gt; </a:t>
            </a:r>
          </a:p>
          <a:p>
            <a:r>
              <a:rPr lang="en-US" dirty="0" smtClean="0"/>
              <a:t>	&lt;span </a:t>
            </a:r>
            <a:r>
              <a:rPr lang="en-US" b="1" dirty="0" smtClean="0">
                <a:solidFill>
                  <a:srgbClr val="C00000"/>
                </a:solidFill>
              </a:rPr>
              <a:t>th:text</a:t>
            </a:r>
            <a:r>
              <a:rPr lang="en-US" dirty="0" smtClean="0"/>
              <a:t>="*{</a:t>
            </a:r>
            <a:r>
              <a:rPr lang="en-US" dirty="0" err="1" smtClean="0"/>
              <a:t>titulo</a:t>
            </a:r>
            <a:r>
              <a:rPr lang="en-US" dirty="0" smtClean="0"/>
              <a:t>}"&gt;...&lt;/span&gt;.</a:t>
            </a:r>
          </a:p>
          <a:p>
            <a:r>
              <a:rPr lang="en-US" dirty="0" smtClean="0"/>
              <a:t>&lt;/div&gt;</a:t>
            </a:r>
            <a:endParaRPr lang="fr-FR" dirty="0"/>
          </a:p>
        </p:txBody>
      </p:sp>
      <p:sp>
        <p:nvSpPr>
          <p:cNvPr id="30" name="29 Llamada rectangular redondeada"/>
          <p:cNvSpPr/>
          <p:nvPr/>
        </p:nvSpPr>
        <p:spPr>
          <a:xfrm>
            <a:off x="8059118" y="6121831"/>
            <a:ext cx="2851689" cy="501584"/>
          </a:xfrm>
          <a:prstGeom prst="wedgeRoundRectCallout">
            <a:avLst>
              <a:gd name="adj1" fmla="val -135419"/>
              <a:gd name="adj2" fmla="val -38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Imprime propiedad titulo de objeto libro</a:t>
            </a:r>
            <a:endParaRPr lang="es-ES" dirty="0"/>
          </a:p>
        </p:txBody>
      </p:sp>
      <p:sp>
        <p:nvSpPr>
          <p:cNvPr id="31" name="30 Llamada rectangular redondeada"/>
          <p:cNvSpPr/>
          <p:nvPr/>
        </p:nvSpPr>
        <p:spPr>
          <a:xfrm>
            <a:off x="8983850" y="5326259"/>
            <a:ext cx="2014779" cy="612648"/>
          </a:xfrm>
          <a:prstGeom prst="wedgeRoundRectCallout">
            <a:avLst>
              <a:gd name="adj1" fmla="val -159773"/>
              <a:gd name="adj2" fmla="val 220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Accede a objeto libro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471" y="5716293"/>
            <a:ext cx="30736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dirty="0" smtClean="0"/>
              <a:t>Se ejecutan sobre objetos seleccionados previamente en lugar del contexto.</a:t>
            </a:r>
            <a:endParaRPr lang="es-ES" dirty="0"/>
          </a:p>
        </p:txBody>
      </p:sp>
      <p:sp>
        <p:nvSpPr>
          <p:cNvPr id="33" name="32 Abrir llave"/>
          <p:cNvSpPr/>
          <p:nvPr/>
        </p:nvSpPr>
        <p:spPr>
          <a:xfrm>
            <a:off x="3221064" y="5623301"/>
            <a:ext cx="449451" cy="883403"/>
          </a:xfrm>
          <a:prstGeom prst="leftBrace">
            <a:avLst>
              <a:gd name="adj1" fmla="val 8333"/>
              <a:gd name="adj2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ThymeLeaf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" y="3024533"/>
            <a:ext cx="2483072" cy="13924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Abrir llave"/>
          <p:cNvSpPr/>
          <p:nvPr/>
        </p:nvSpPr>
        <p:spPr>
          <a:xfrm>
            <a:off x="2805192" y="1100379"/>
            <a:ext cx="619933" cy="57576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530075" y="3280920"/>
            <a:ext cx="717925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Expresiones : Links/URLS—Sintaxis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95607" y="3825506"/>
            <a:ext cx="70517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b="1" dirty="0" err="1" smtClean="0">
                <a:solidFill>
                  <a:srgbClr val="C00000"/>
                </a:solidFill>
              </a:rPr>
              <a:t>th:href</a:t>
            </a:r>
            <a:r>
              <a:rPr lang="es-ES" dirty="0" smtClean="0"/>
              <a:t>="@{/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list</a:t>
            </a:r>
            <a:r>
              <a:rPr lang="es-ES" dirty="0" smtClean="0"/>
              <a:t>}"&gt;...&lt;/a&gt;</a:t>
            </a:r>
          </a:p>
          <a:p>
            <a:r>
              <a:rPr lang="pt-BR" dirty="0" smtClean="0"/>
              <a:t>&lt;a </a:t>
            </a:r>
            <a:r>
              <a:rPr lang="pt-BR" b="1" dirty="0" err="1" smtClean="0">
                <a:solidFill>
                  <a:srgbClr val="C00000"/>
                </a:solidFill>
              </a:rPr>
              <a:t>th</a:t>
            </a:r>
            <a:r>
              <a:rPr lang="pt-BR" b="1" dirty="0" smtClean="0">
                <a:solidFill>
                  <a:srgbClr val="C00000"/>
                </a:solidFill>
              </a:rPr>
              <a:t>:</a:t>
            </a:r>
            <a:r>
              <a:rPr lang="pt-BR" b="1" dirty="0" err="1" smtClean="0">
                <a:solidFill>
                  <a:srgbClr val="C00000"/>
                </a:solidFill>
              </a:rPr>
              <a:t>href</a:t>
            </a:r>
            <a:r>
              <a:rPr lang="pt-BR" dirty="0" smtClean="0"/>
              <a:t>="@{/</a:t>
            </a:r>
            <a:r>
              <a:rPr lang="pt-BR" dirty="0" err="1" smtClean="0"/>
              <a:t>order</a:t>
            </a:r>
            <a:r>
              <a:rPr lang="pt-BR" dirty="0" smtClean="0"/>
              <a:t>/</a:t>
            </a:r>
            <a:r>
              <a:rPr lang="pt-BR" dirty="0" err="1" smtClean="0"/>
              <a:t>details</a:t>
            </a:r>
            <a:r>
              <a:rPr lang="pt-BR" dirty="0" smtClean="0"/>
              <a:t>(id=${</a:t>
            </a:r>
            <a:r>
              <a:rPr lang="pt-BR" dirty="0" err="1" smtClean="0"/>
              <a:t>orderId</a:t>
            </a:r>
            <a:r>
              <a:rPr lang="pt-BR" dirty="0" smtClean="0"/>
              <a:t>},</a:t>
            </a:r>
            <a:r>
              <a:rPr lang="pt-BR" dirty="0" err="1" smtClean="0"/>
              <a:t>type</a:t>
            </a:r>
            <a:r>
              <a:rPr lang="pt-BR" dirty="0" smtClean="0"/>
              <a:t>=${</a:t>
            </a:r>
            <a:r>
              <a:rPr lang="pt-BR" dirty="0" err="1" smtClean="0"/>
              <a:t>orderType</a:t>
            </a:r>
            <a:r>
              <a:rPr lang="pt-BR" dirty="0" smtClean="0"/>
              <a:t>})}"&gt;...&lt;/a&gt;</a:t>
            </a:r>
            <a:endParaRPr lang="es-PE" dirty="0" smtClean="0"/>
          </a:p>
          <a:p>
            <a:endParaRPr lang="fr-FR" dirty="0"/>
          </a:p>
        </p:txBody>
      </p:sp>
      <p:sp>
        <p:nvSpPr>
          <p:cNvPr id="12" name="11 Llamada rectangular redondeada"/>
          <p:cNvSpPr/>
          <p:nvPr/>
        </p:nvSpPr>
        <p:spPr>
          <a:xfrm>
            <a:off x="8849532" y="4711492"/>
            <a:ext cx="3032502" cy="883396"/>
          </a:xfrm>
          <a:prstGeom prst="wedgeRoundRectCallout">
            <a:avLst>
              <a:gd name="adj1" fmla="val -90926"/>
              <a:gd name="adj2" fmla="val -61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a una url de tu aplicación incluyendo el context Path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580108" y="5765370"/>
            <a:ext cx="628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="/</a:t>
            </a:r>
            <a:r>
              <a:rPr lang="es-ES" dirty="0" err="1" smtClean="0"/>
              <a:t>myapp</a:t>
            </a:r>
            <a:r>
              <a:rPr lang="es-ES" dirty="0" smtClean="0"/>
              <a:t>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list</a:t>
            </a:r>
            <a:r>
              <a:rPr lang="es-ES" dirty="0" smtClean="0"/>
              <a:t>"&gt;...&lt;/a&gt;</a:t>
            </a:r>
          </a:p>
          <a:p>
            <a:r>
              <a:rPr lang="es-ES" dirty="0" smtClean="0"/>
              <a:t>&lt;a </a:t>
            </a:r>
            <a:r>
              <a:rPr lang="es-ES" dirty="0" err="1" smtClean="0"/>
              <a:t>href</a:t>
            </a:r>
            <a:r>
              <a:rPr lang="es-ES" dirty="0" smtClean="0"/>
              <a:t>="/</a:t>
            </a:r>
            <a:r>
              <a:rPr lang="es-ES" dirty="0" err="1" smtClean="0"/>
              <a:t>myapp</a:t>
            </a:r>
            <a:r>
              <a:rPr lang="es-ES" dirty="0" smtClean="0"/>
              <a:t>/</a:t>
            </a:r>
            <a:r>
              <a:rPr lang="es-ES" dirty="0" err="1" smtClean="0"/>
              <a:t>order</a:t>
            </a:r>
            <a:r>
              <a:rPr lang="es-ES" dirty="0" smtClean="0"/>
              <a:t>/</a:t>
            </a:r>
            <a:r>
              <a:rPr lang="es-ES" dirty="0" err="1" smtClean="0"/>
              <a:t>details?id</a:t>
            </a:r>
            <a:r>
              <a:rPr lang="es-ES" dirty="0" smtClean="0"/>
              <a:t>=23&amp;amp;type=online"&gt;...&lt;/a&gt;</a:t>
            </a:r>
            <a:endParaRPr lang="es-ES" dirty="0"/>
          </a:p>
        </p:txBody>
      </p:sp>
      <p:sp>
        <p:nvSpPr>
          <p:cNvPr id="15" name="14 Flecha arriba y abajo"/>
          <p:cNvSpPr/>
          <p:nvPr/>
        </p:nvSpPr>
        <p:spPr>
          <a:xfrm>
            <a:off x="6059837" y="454100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1"/>
          <p:cNvPicPr>
            <a:picLocks noChangeAspect="1"/>
          </p:cNvPicPr>
          <p:nvPr/>
        </p:nvPicPr>
        <p:blipFill rotWithShape="1">
          <a:blip r:embed="rId2" cstate="print"/>
          <a:srcRect l="22344" t="13750" r="20156" b="13333"/>
          <a:stretch/>
        </p:blipFill>
        <p:spPr>
          <a:xfrm>
            <a:off x="464949" y="4709323"/>
            <a:ext cx="2293749" cy="195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Nueva Película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695363" y="5524254"/>
            <a:ext cx="2008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nuevaPelicula.html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678418" y="4495041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789693"/>
            <a:ext cx="1197383" cy="5889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3567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http://localhost:9078/carteleraWeb/peliculas/nuevo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391030"/>
            <a:ext cx="16133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PE" dirty="0" err="1" smtClean="0"/>
              <a:t>nuevaPelicula</a:t>
            </a:r>
            <a:r>
              <a:rPr lang="es-PE" dirty="0" smtClean="0"/>
              <a:t>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18453" y="4324027"/>
            <a:ext cx="2371241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532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2898183" y="4432516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83360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3605938" y="489229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578671" y="3425126"/>
            <a:ext cx="1208867" cy="6199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91958" y="3528447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864312" y="4339525"/>
            <a:ext cx="1033220" cy="635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578670" y="2324744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crear()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 flipH="1">
            <a:off x="7328111" y="4042473"/>
            <a:ext cx="26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Nueva Película Creada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 flipH="1">
            <a:off x="3450954" y="4525504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736562" y="3791402"/>
            <a:ext cx="1578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crearPelicula ()</a:t>
            </a:r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2680912" y="6316374"/>
            <a:ext cx="3665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http://localhost:9078/carteleraWeb/peliculas/guardar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52" name="51 Flecha doblada hacia arriba"/>
          <p:cNvSpPr/>
          <p:nvPr/>
        </p:nvSpPr>
        <p:spPr>
          <a:xfrm>
            <a:off x="2650210" y="5021451"/>
            <a:ext cx="3471620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strella de 12 puntas"/>
          <p:cNvSpPr/>
          <p:nvPr/>
        </p:nvSpPr>
        <p:spPr>
          <a:xfrm>
            <a:off x="3990813" y="577311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pic>
        <p:nvPicPr>
          <p:cNvPr id="56" name="Imagen 1"/>
          <p:cNvPicPr>
            <a:picLocks noChangeAspect="1"/>
          </p:cNvPicPr>
          <p:nvPr/>
        </p:nvPicPr>
        <p:blipFill rotWithShape="1">
          <a:blip r:embed="rId5" cstate="print"/>
          <a:srcRect l="2813" t="15000" r="2656" b="8125"/>
          <a:stretch/>
        </p:blipFill>
        <p:spPr>
          <a:xfrm>
            <a:off x="7534559" y="5083445"/>
            <a:ext cx="2632329" cy="1557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56 Rectángulo"/>
          <p:cNvSpPr/>
          <p:nvPr/>
        </p:nvSpPr>
        <p:spPr>
          <a:xfrm>
            <a:off x="7826644" y="6051196"/>
            <a:ext cx="179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listarTodo.html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7501180" y="4819972"/>
            <a:ext cx="26967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5" name="64 Flecha doblada hacia arriba"/>
          <p:cNvSpPr/>
          <p:nvPr/>
        </p:nvSpPr>
        <p:spPr>
          <a:xfrm rot="5400000">
            <a:off x="6195447" y="5025325"/>
            <a:ext cx="1263112" cy="1270861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Estrella de 12 puntas"/>
          <p:cNvSpPr/>
          <p:nvPr/>
        </p:nvSpPr>
        <p:spPr>
          <a:xfrm>
            <a:off x="6486040" y="571112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66625" y="1179456"/>
            <a:ext cx="811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nuevaPelicula , que procese las peticiones bajo la url : /nuevo</a:t>
            </a:r>
            <a:endParaRPr lang="en-US" dirty="0"/>
          </a:p>
        </p:txBody>
      </p:sp>
      <p:pic>
        <p:nvPicPr>
          <p:cNvPr id="10" name="Imagen 9"/>
          <p:cNvPicPr/>
          <p:nvPr/>
        </p:nvPicPr>
        <p:blipFill rotWithShape="1">
          <a:blip r:embed="rId4" cstate="print"/>
          <a:srcRect l="8506" t="48311" r="50975" b="38764"/>
          <a:stretch/>
        </p:blipFill>
        <p:spPr bwMode="auto">
          <a:xfrm>
            <a:off x="2345630" y="2185352"/>
            <a:ext cx="7331770" cy="218852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Flecha arriba 1"/>
          <p:cNvSpPr/>
          <p:nvPr/>
        </p:nvSpPr>
        <p:spPr>
          <a:xfrm>
            <a:off x="6141720" y="3884676"/>
            <a:ext cx="484632" cy="97840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Llamada rectangular redondeada 2"/>
          <p:cNvSpPr/>
          <p:nvPr/>
        </p:nvSpPr>
        <p:spPr>
          <a:xfrm>
            <a:off x="8472433" y="4129277"/>
            <a:ext cx="177755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vista</a:t>
            </a:r>
            <a:endParaRPr lang="en-US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9074917" y="2526198"/>
            <a:ext cx="2732164" cy="973945"/>
          </a:xfrm>
          <a:prstGeom prst="wedgeRoundRectCallout">
            <a:avLst>
              <a:gd name="adj1" fmla="val -83331"/>
              <a:gd name="adj2" fmla="val 359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Guarda atribulo en el modelo, para poder usarlo en la vista </a:t>
            </a:r>
            <a:endParaRPr lang="en-US" dirty="0"/>
          </a:p>
        </p:txBody>
      </p:sp>
      <p:sp>
        <p:nvSpPr>
          <p:cNvPr id="12" name="Flecha a la derecha con bandas 11"/>
          <p:cNvSpPr/>
          <p:nvPr/>
        </p:nvSpPr>
        <p:spPr>
          <a:xfrm>
            <a:off x="1773042" y="2794984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Vista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22344" t="13750" r="20156" b="13333"/>
          <a:stretch/>
        </p:blipFill>
        <p:spPr>
          <a:xfrm>
            <a:off x="3337560" y="1112520"/>
            <a:ext cx="560832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6 Abrir corchete"/>
          <p:cNvSpPr/>
          <p:nvPr/>
        </p:nvSpPr>
        <p:spPr>
          <a:xfrm>
            <a:off x="914401" y="1317356"/>
            <a:ext cx="821410" cy="5114441"/>
          </a:xfrm>
          <a:prstGeom prst="leftBracke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464" y="3766088"/>
            <a:ext cx="93140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&lt;form &gt;</a:t>
            </a:r>
            <a:endParaRPr lang="es-ES" b="1" dirty="0"/>
          </a:p>
        </p:txBody>
      </p:sp>
      <p:sp>
        <p:nvSpPr>
          <p:cNvPr id="12" name="11 Abrir llave"/>
          <p:cNvSpPr/>
          <p:nvPr/>
        </p:nvSpPr>
        <p:spPr>
          <a:xfrm>
            <a:off x="2696703" y="1906291"/>
            <a:ext cx="449451" cy="4324027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810718" y="3871993"/>
            <a:ext cx="9021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&lt;table&gt;</a:t>
            </a:r>
            <a:endParaRPr lang="es-ES" b="1" dirty="0"/>
          </a:p>
        </p:txBody>
      </p:sp>
      <p:sp>
        <p:nvSpPr>
          <p:cNvPr id="14" name="13 Cerrar llave"/>
          <p:cNvSpPr/>
          <p:nvPr/>
        </p:nvSpPr>
        <p:spPr>
          <a:xfrm>
            <a:off x="5982345" y="1689315"/>
            <a:ext cx="557939" cy="387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674603" y="1699648"/>
            <a:ext cx="5774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</a:t>
            </a:r>
            <a:r>
              <a:rPr lang="es-PE" b="1" dirty="0" err="1" smtClean="0"/>
              <a:t>tr</a:t>
            </a:r>
            <a:r>
              <a:rPr lang="es-PE" b="1" dirty="0" smtClean="0"/>
              <a:t>&gt;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65349" y="1387098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92664" y="1369017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435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/>
          <p:nvPr/>
        </p:nvPicPr>
        <p:blipFill rotWithShape="1">
          <a:blip r:embed="rId2" cstate="print"/>
          <a:srcRect t="13392" r="69473" b="62711"/>
          <a:stretch/>
        </p:blipFill>
        <p:spPr bwMode="auto">
          <a:xfrm>
            <a:off x="369699" y="2575560"/>
            <a:ext cx="4232781" cy="300228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1307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066625" y="1179456"/>
            <a:ext cx="512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la vista : nuevaPelicula.html en la ruta indicada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4265676" y="4331208"/>
            <a:ext cx="978408" cy="7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/>
          <p:cNvPicPr/>
          <p:nvPr/>
        </p:nvPicPr>
        <p:blipFill rotWithShape="1">
          <a:blip r:embed="rId2" cstate="print"/>
          <a:srcRect l="32488" t="9713" r="24586" b="65869"/>
          <a:stretch/>
        </p:blipFill>
        <p:spPr bwMode="auto">
          <a:xfrm>
            <a:off x="5460776" y="2575560"/>
            <a:ext cx="5480955" cy="300228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080945" y="5826426"/>
            <a:ext cx="431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Completar Vista en proyecto!!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print"/>
          <a:srcRect l="6563" t="21875" r="35468" b="10834"/>
          <a:stretch/>
        </p:blipFill>
        <p:spPr>
          <a:xfrm>
            <a:off x="1603246" y="1307640"/>
            <a:ext cx="6108193" cy="53179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Flecha abajo 15"/>
          <p:cNvSpPr/>
          <p:nvPr/>
        </p:nvSpPr>
        <p:spPr>
          <a:xfrm>
            <a:off x="4694007" y="10242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abajo 16"/>
          <p:cNvSpPr/>
          <p:nvPr/>
        </p:nvSpPr>
        <p:spPr>
          <a:xfrm>
            <a:off x="6661663" y="89737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arriba 17"/>
          <p:cNvSpPr/>
          <p:nvPr/>
        </p:nvSpPr>
        <p:spPr>
          <a:xfrm>
            <a:off x="5509695" y="3078480"/>
            <a:ext cx="484632" cy="5638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/>
          <a:srcRect l="8593" t="63333" r="23126" b="11250"/>
          <a:stretch/>
        </p:blipFill>
        <p:spPr>
          <a:xfrm>
            <a:off x="1569719" y="1996440"/>
            <a:ext cx="9007215" cy="2514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8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8896" t="60892" r="34972" b="26446"/>
          <a:stretch/>
        </p:blipFill>
        <p:spPr bwMode="auto">
          <a:xfrm>
            <a:off x="2331950" y="2641917"/>
            <a:ext cx="7364730" cy="2387283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63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crearPelicula , que procese las peticiones POST bajo la url : /guardar</a:t>
            </a:r>
            <a:endParaRPr lang="en-US" dirty="0"/>
          </a:p>
        </p:txBody>
      </p:sp>
      <p:sp>
        <p:nvSpPr>
          <p:cNvPr id="2" name="Flecha abajo 1"/>
          <p:cNvSpPr/>
          <p:nvPr/>
        </p:nvSpPr>
        <p:spPr>
          <a:xfrm>
            <a:off x="7025640" y="19452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Llamada rectangular redondeada 10"/>
          <p:cNvSpPr/>
          <p:nvPr/>
        </p:nvSpPr>
        <p:spPr>
          <a:xfrm>
            <a:off x="7267956" y="3911562"/>
            <a:ext cx="284269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nuevo atributo modelo luego de ser modificado en la vista</a:t>
            </a:r>
            <a:endParaRPr lang="en-US" dirty="0"/>
          </a:p>
        </p:txBody>
      </p:sp>
      <p:sp>
        <p:nvSpPr>
          <p:cNvPr id="12" name="Llamada rectangular redondeada 11"/>
          <p:cNvSpPr/>
          <p:nvPr/>
        </p:nvSpPr>
        <p:spPr>
          <a:xfrm>
            <a:off x="5025499" y="5060882"/>
            <a:ext cx="2842695" cy="973945"/>
          </a:xfrm>
          <a:prstGeom prst="wedgeRoundRectCallout">
            <a:avLst>
              <a:gd name="adj1" fmla="val -56004"/>
              <a:gd name="adj2" fmla="val -12052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la </a:t>
            </a:r>
            <a:r>
              <a:rPr lang="es-PE" dirty="0" smtClean="0">
                <a:solidFill>
                  <a:srgbClr val="FF0000"/>
                </a:solidFill>
              </a:rPr>
              <a:t>UR : /películas/</a:t>
            </a:r>
            <a:r>
              <a:rPr lang="es-PE" dirty="0" err="1" smtClean="0">
                <a:solidFill>
                  <a:srgbClr val="FF0000"/>
                </a:solidFill>
              </a:rPr>
              <a:t>listarTodo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Flecha a la derecha con bandas 12"/>
          <p:cNvSpPr/>
          <p:nvPr/>
        </p:nvSpPr>
        <p:spPr>
          <a:xfrm>
            <a:off x="1667963" y="3593242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Flecha derecha"/>
          <p:cNvSpPr/>
          <p:nvPr/>
        </p:nvSpPr>
        <p:spPr>
          <a:xfrm>
            <a:off x="7683144" y="3533611"/>
            <a:ext cx="1197383" cy="5889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7"/>
          <p:cNvPicPr>
            <a:picLocks noChangeAspect="1"/>
          </p:cNvPicPr>
          <p:nvPr/>
        </p:nvPicPr>
        <p:blipFill rotWithShape="1">
          <a:blip r:embed="rId2" cstate="print"/>
          <a:srcRect l="22656" t="12708" r="19219" b="10417"/>
          <a:stretch/>
        </p:blipFill>
        <p:spPr>
          <a:xfrm>
            <a:off x="278969" y="4792852"/>
            <a:ext cx="2898184" cy="1855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Editar Pelicula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96841" y="5229786"/>
            <a:ext cx="19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editarPelicula.html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399448" y="4541536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464235"/>
            <a:ext cx="1197383" cy="5889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4077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http://localhost:9078/carteleraWeb/peliculas/actualizar/{id}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453023"/>
            <a:ext cx="159909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editarPelicula()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937" y="4401519"/>
            <a:ext cx="29637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3053166" y="4370523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508150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3342466" y="5016286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640665" y="2820692"/>
            <a:ext cx="1208867" cy="6199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76460" y="293951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781653" y="4928461"/>
            <a:ext cx="1224367" cy="85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656162" y="3378629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crear()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 flipH="1">
            <a:off x="3698926" y="5067945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  <p:sp>
        <p:nvSpPr>
          <p:cNvPr id="51" name="50 Flecha arriba y abajo"/>
          <p:cNvSpPr/>
          <p:nvPr/>
        </p:nvSpPr>
        <p:spPr>
          <a:xfrm>
            <a:off x="9128502" y="2464231"/>
            <a:ext cx="484632" cy="20457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Flecha izquierda"/>
          <p:cNvSpPr/>
          <p:nvPr/>
        </p:nvSpPr>
        <p:spPr>
          <a:xfrm>
            <a:off x="7609667" y="4045058"/>
            <a:ext cx="1208867" cy="6199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Flecha doblada hacia arriba"/>
          <p:cNvSpPr/>
          <p:nvPr/>
        </p:nvSpPr>
        <p:spPr>
          <a:xfrm>
            <a:off x="2650210" y="5021451"/>
            <a:ext cx="3471620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7594170" y="5021451"/>
            <a:ext cx="21697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6" name="55 Flecha doblada hacia arriba"/>
          <p:cNvSpPr/>
          <p:nvPr/>
        </p:nvSpPr>
        <p:spPr>
          <a:xfrm rot="5400000">
            <a:off x="6195447" y="5025325"/>
            <a:ext cx="1263112" cy="1270861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trella de 12 puntas"/>
          <p:cNvSpPr/>
          <p:nvPr/>
        </p:nvSpPr>
        <p:spPr>
          <a:xfrm>
            <a:off x="8118528" y="4135466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9</a:t>
            </a:r>
            <a:endParaRPr lang="es-ES" dirty="0"/>
          </a:p>
        </p:txBody>
      </p:sp>
      <p:sp>
        <p:nvSpPr>
          <p:cNvPr id="63" name="62 Rectángulo"/>
          <p:cNvSpPr/>
          <p:nvPr/>
        </p:nvSpPr>
        <p:spPr>
          <a:xfrm>
            <a:off x="2680912" y="6316374"/>
            <a:ext cx="3665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http://localhost:9078/carteleraWeb/peliculas/guardar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4" name="63 Flecha doblada hacia arriba"/>
          <p:cNvSpPr/>
          <p:nvPr/>
        </p:nvSpPr>
        <p:spPr>
          <a:xfrm>
            <a:off x="3099660" y="5021451"/>
            <a:ext cx="3022169" cy="1193369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5" name="Imagen 1"/>
          <p:cNvPicPr>
            <a:picLocks noChangeAspect="1"/>
          </p:cNvPicPr>
          <p:nvPr/>
        </p:nvPicPr>
        <p:blipFill rotWithShape="1">
          <a:blip r:embed="rId5" cstate="print"/>
          <a:srcRect l="2813" t="15000" r="2656" b="8125"/>
          <a:stretch/>
        </p:blipFill>
        <p:spPr>
          <a:xfrm>
            <a:off x="7625166" y="5378439"/>
            <a:ext cx="2107767" cy="1247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4" name="73 CuadroTexto"/>
          <p:cNvSpPr txBox="1"/>
          <p:nvPr/>
        </p:nvSpPr>
        <p:spPr>
          <a:xfrm>
            <a:off x="4736562" y="3853395"/>
            <a:ext cx="1578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crearPelicula ()</a:t>
            </a:r>
            <a:endParaRPr lang="es-ES" dirty="0"/>
          </a:p>
        </p:txBody>
      </p:sp>
      <p:sp>
        <p:nvSpPr>
          <p:cNvPr id="76" name="75 Estrella de 12 puntas"/>
          <p:cNvSpPr/>
          <p:nvPr/>
        </p:nvSpPr>
        <p:spPr>
          <a:xfrm>
            <a:off x="4021809" y="572662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ES" dirty="0"/>
          </a:p>
        </p:txBody>
      </p:sp>
      <p:sp>
        <p:nvSpPr>
          <p:cNvPr id="77" name="76 CuadroTexto"/>
          <p:cNvSpPr txBox="1"/>
          <p:nvPr/>
        </p:nvSpPr>
        <p:spPr>
          <a:xfrm flipH="1">
            <a:off x="7483097" y="2244670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>
                <a:solidFill>
                  <a:srgbClr val="C00000"/>
                </a:solidFill>
              </a:rPr>
              <a:t>buscarPorID</a:t>
            </a:r>
            <a:r>
              <a:rPr lang="es-PE" b="1" dirty="0" smtClean="0">
                <a:solidFill>
                  <a:srgbClr val="C00000"/>
                </a:solidFill>
              </a:rPr>
              <a:t>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78" name="77 Estrella de 12 puntas"/>
          <p:cNvSpPr/>
          <p:nvPr/>
        </p:nvSpPr>
        <p:spPr>
          <a:xfrm>
            <a:off x="7883471" y="3621439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ES" dirty="0"/>
          </a:p>
        </p:txBody>
      </p:sp>
      <p:sp>
        <p:nvSpPr>
          <p:cNvPr id="79" name="78 Estrella de 12 puntas"/>
          <p:cNvSpPr/>
          <p:nvPr/>
        </p:nvSpPr>
        <p:spPr>
          <a:xfrm>
            <a:off x="9107837" y="3311473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  <p:sp>
        <p:nvSpPr>
          <p:cNvPr id="80" name="79 Estrella de 12 puntas"/>
          <p:cNvSpPr/>
          <p:nvPr/>
        </p:nvSpPr>
        <p:spPr>
          <a:xfrm>
            <a:off x="6447296" y="5811864"/>
            <a:ext cx="759416" cy="44945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10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Continuación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2813" t="15000" r="2656" b="8125"/>
          <a:stretch/>
        </p:blipFill>
        <p:spPr>
          <a:xfrm>
            <a:off x="1722120" y="1217311"/>
            <a:ext cx="8752114" cy="5338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Llamada rectangular redondeada 2"/>
          <p:cNvSpPr/>
          <p:nvPr/>
        </p:nvSpPr>
        <p:spPr>
          <a:xfrm>
            <a:off x="640080" y="1548387"/>
            <a:ext cx="914400" cy="612648"/>
          </a:xfrm>
          <a:prstGeom prst="wedgeRoundRectCallout">
            <a:avLst>
              <a:gd name="adj1" fmla="val 60834"/>
              <a:gd name="adj2" fmla="val 79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Liste todo</a:t>
            </a:r>
            <a:endParaRPr lang="es-PE" dirty="0"/>
          </a:p>
        </p:txBody>
      </p:sp>
      <p:sp>
        <p:nvSpPr>
          <p:cNvPr id="4" name="Llamada rectangular redondeada 3"/>
          <p:cNvSpPr/>
          <p:nvPr/>
        </p:nvSpPr>
        <p:spPr>
          <a:xfrm>
            <a:off x="7071360" y="1211535"/>
            <a:ext cx="1143000" cy="612648"/>
          </a:xfrm>
          <a:prstGeom prst="wedgeRoundRectCallout">
            <a:avLst>
              <a:gd name="adj1" fmla="val -94166"/>
              <a:gd name="adj2" fmla="val 64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Crear Nueva </a:t>
            </a:r>
            <a:endParaRPr lang="es-PE" dirty="0"/>
          </a:p>
        </p:txBody>
      </p:sp>
      <p:sp>
        <p:nvSpPr>
          <p:cNvPr id="7" name="Llamada rectangular redondeada 6"/>
          <p:cNvSpPr/>
          <p:nvPr/>
        </p:nvSpPr>
        <p:spPr>
          <a:xfrm>
            <a:off x="10652758" y="1824183"/>
            <a:ext cx="1154321" cy="612648"/>
          </a:xfrm>
          <a:prstGeom prst="wedgeRoundRectCallout">
            <a:avLst>
              <a:gd name="adj1" fmla="val -80833"/>
              <a:gd name="adj2" fmla="val 79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Actualice</a:t>
            </a:r>
            <a:endParaRPr lang="es-PE" dirty="0"/>
          </a:p>
        </p:txBody>
      </p:sp>
      <p:sp>
        <p:nvSpPr>
          <p:cNvPr id="24" name="Llamada rectangular redondeada 23"/>
          <p:cNvSpPr/>
          <p:nvPr/>
        </p:nvSpPr>
        <p:spPr>
          <a:xfrm>
            <a:off x="10896598" y="2958263"/>
            <a:ext cx="1154321" cy="612648"/>
          </a:xfrm>
          <a:prstGeom prst="wedgeRoundRectCallout">
            <a:avLst>
              <a:gd name="adj1" fmla="val -104598"/>
              <a:gd name="adj2" fmla="val -27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99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75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editarPelicula , que procese las peticiones bajo la url : /actualizar/{id}</a:t>
            </a:r>
            <a:endParaRPr lang="en-US" dirty="0"/>
          </a:p>
        </p:txBody>
      </p:sp>
      <p:pic>
        <p:nvPicPr>
          <p:cNvPr id="11" name="Imagen 10"/>
          <p:cNvPicPr/>
          <p:nvPr/>
        </p:nvPicPr>
        <p:blipFill rotWithShape="1">
          <a:blip r:embed="rId4" cstate="print"/>
          <a:srcRect l="8867" t="54607" r="34980" b="27953"/>
          <a:stretch/>
        </p:blipFill>
        <p:spPr bwMode="auto">
          <a:xfrm>
            <a:off x="2004722" y="2541270"/>
            <a:ext cx="6753860" cy="2807970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Llamada rectangular redondeada 11"/>
          <p:cNvSpPr/>
          <p:nvPr/>
        </p:nvSpPr>
        <p:spPr>
          <a:xfrm>
            <a:off x="7955933" y="1704112"/>
            <a:ext cx="3478421" cy="973945"/>
          </a:xfrm>
          <a:prstGeom prst="wedgeRoundRectCallout">
            <a:avLst>
              <a:gd name="adj1" fmla="val -120950"/>
              <a:gd name="adj2" fmla="val 8691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parámetro de nombre : “id” que viene informado en la URL</a:t>
            </a:r>
            <a:endParaRPr lang="en-US" dirty="0"/>
          </a:p>
        </p:txBody>
      </p:sp>
      <p:sp>
        <p:nvSpPr>
          <p:cNvPr id="13" name="Llamada rectangular redondeada 12"/>
          <p:cNvSpPr/>
          <p:nvPr/>
        </p:nvSpPr>
        <p:spPr>
          <a:xfrm>
            <a:off x="7807887" y="3862093"/>
            <a:ext cx="2842695" cy="973945"/>
          </a:xfrm>
          <a:prstGeom prst="wedgeRoundRectCallout">
            <a:avLst>
              <a:gd name="adj1" fmla="val -97361"/>
              <a:gd name="adj2" fmla="val -7760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Construye objeto ModelAndView a partir de una vista existente</a:t>
            </a:r>
            <a:endParaRPr lang="en-US" dirty="0"/>
          </a:p>
        </p:txBody>
      </p:sp>
      <p:sp>
        <p:nvSpPr>
          <p:cNvPr id="14" name="Llamada rectangular redondeada 13"/>
          <p:cNvSpPr/>
          <p:nvPr/>
        </p:nvSpPr>
        <p:spPr>
          <a:xfrm>
            <a:off x="5269339" y="4945405"/>
            <a:ext cx="2842695" cy="973945"/>
          </a:xfrm>
          <a:prstGeom prst="wedgeRoundRectCallout">
            <a:avLst>
              <a:gd name="adj1" fmla="val -102263"/>
              <a:gd name="adj2" fmla="val -11605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Agrega objeto Película encontrada con ID al modelo</a:t>
            </a:r>
            <a:endParaRPr lang="en-US" dirty="0"/>
          </a:p>
        </p:txBody>
      </p:sp>
      <p:sp>
        <p:nvSpPr>
          <p:cNvPr id="15" name="Flecha a la derecha con bandas 14"/>
          <p:cNvSpPr/>
          <p:nvPr/>
        </p:nvSpPr>
        <p:spPr>
          <a:xfrm>
            <a:off x="1397997" y="3619777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/>
          <p:nvPr/>
        </p:nvPicPr>
        <p:blipFill rotWithShape="1">
          <a:blip r:embed="rId2" cstate="print"/>
          <a:srcRect t="23640" r="69869" b="62458"/>
          <a:stretch/>
        </p:blipFill>
        <p:spPr bwMode="auto">
          <a:xfrm>
            <a:off x="196405" y="2990088"/>
            <a:ext cx="5067967" cy="2497836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</a:t>
            </a:r>
            <a:r>
              <a:rPr lang="es-MX" sz="4000" b="1" dirty="0" smtClean="0">
                <a:solidFill>
                  <a:srgbClr val="0070C0"/>
                </a:solidFill>
              </a:rPr>
              <a:t> Vista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5" y="11307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066625" y="1179456"/>
            <a:ext cx="512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la vista : nuevaPelicula.html en la ruta indicada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4795415" y="4239006"/>
            <a:ext cx="978408" cy="7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/>
          <p:nvPr/>
        </p:nvPicPr>
        <p:blipFill rotWithShape="1">
          <a:blip r:embed="rId2" cstate="print"/>
          <a:srcRect l="36032" t="13914" r="33229" b="65343"/>
          <a:stretch/>
        </p:blipFill>
        <p:spPr bwMode="auto">
          <a:xfrm>
            <a:off x="5884545" y="2921508"/>
            <a:ext cx="4685484" cy="2634996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09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7"/>
          <p:cNvPicPr>
            <a:picLocks noChangeAspect="1"/>
          </p:cNvPicPr>
          <p:nvPr/>
        </p:nvPicPr>
        <p:blipFill rotWithShape="1">
          <a:blip r:embed="rId2" cstate="print"/>
          <a:srcRect l="22656" t="12708" r="19219" b="10417"/>
          <a:stretch/>
        </p:blipFill>
        <p:spPr>
          <a:xfrm>
            <a:off x="3520440" y="1140172"/>
            <a:ext cx="5318760" cy="5275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Vista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7" name="6 Abrir corchete"/>
          <p:cNvSpPr/>
          <p:nvPr/>
        </p:nvSpPr>
        <p:spPr>
          <a:xfrm>
            <a:off x="914401" y="1317356"/>
            <a:ext cx="821410" cy="5114441"/>
          </a:xfrm>
          <a:prstGeom prst="leftBracke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464" y="3766088"/>
            <a:ext cx="93140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&lt;form &gt;</a:t>
            </a:r>
            <a:endParaRPr lang="es-ES" b="1" dirty="0"/>
          </a:p>
        </p:txBody>
      </p:sp>
      <p:sp>
        <p:nvSpPr>
          <p:cNvPr id="12" name="11 Abrir llave"/>
          <p:cNvSpPr/>
          <p:nvPr/>
        </p:nvSpPr>
        <p:spPr>
          <a:xfrm>
            <a:off x="2696703" y="1906291"/>
            <a:ext cx="449451" cy="4324027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810718" y="3871993"/>
            <a:ext cx="9021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&lt;table&gt;</a:t>
            </a:r>
            <a:endParaRPr lang="es-ES" b="1" dirty="0"/>
          </a:p>
        </p:txBody>
      </p:sp>
      <p:sp>
        <p:nvSpPr>
          <p:cNvPr id="14" name="13 Cerrar llave"/>
          <p:cNvSpPr/>
          <p:nvPr/>
        </p:nvSpPr>
        <p:spPr>
          <a:xfrm>
            <a:off x="5982345" y="1689315"/>
            <a:ext cx="557939" cy="387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674603" y="1699648"/>
            <a:ext cx="5774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</a:t>
            </a:r>
            <a:r>
              <a:rPr lang="es-PE" b="1" dirty="0" err="1" smtClean="0"/>
              <a:t>tr</a:t>
            </a:r>
            <a:r>
              <a:rPr lang="es-PE" b="1" dirty="0" smtClean="0"/>
              <a:t>&gt;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65349" y="1387098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92664" y="1369017"/>
            <a:ext cx="616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PE" b="1" dirty="0" smtClean="0"/>
              <a:t>&lt;td&gt;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8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1" name="Imagen 10"/>
          <p:cNvPicPr/>
          <p:nvPr/>
        </p:nvPicPr>
        <p:blipFill rotWithShape="1">
          <a:blip r:embed="rId4" cstate="print"/>
          <a:srcRect l="7088" t="13388" r="23190" b="10469"/>
          <a:stretch/>
        </p:blipFill>
        <p:spPr bwMode="auto">
          <a:xfrm>
            <a:off x="2225040" y="1307641"/>
            <a:ext cx="6781800" cy="5366407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lecha abajo 11"/>
          <p:cNvSpPr/>
          <p:nvPr/>
        </p:nvSpPr>
        <p:spPr>
          <a:xfrm>
            <a:off x="4722963" y="1212185"/>
            <a:ext cx="42672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abajo 12"/>
          <p:cNvSpPr/>
          <p:nvPr/>
        </p:nvSpPr>
        <p:spPr>
          <a:xfrm>
            <a:off x="6636301" y="1166465"/>
            <a:ext cx="4419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arriba 13"/>
          <p:cNvSpPr/>
          <p:nvPr/>
        </p:nvSpPr>
        <p:spPr>
          <a:xfrm>
            <a:off x="5149683" y="2529840"/>
            <a:ext cx="367197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7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4" y="770054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289732" y="84133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body del html</a:t>
            </a:r>
            <a:endParaRPr lang="en-US" dirty="0"/>
          </a:p>
        </p:txBody>
      </p:sp>
      <p:pic>
        <p:nvPicPr>
          <p:cNvPr id="15" name="Imagen 14"/>
          <p:cNvPicPr/>
          <p:nvPr/>
        </p:nvPicPr>
        <p:blipFill rotWithShape="1">
          <a:blip r:embed="rId4" cstate="print"/>
          <a:srcRect l="8468" t="65107" r="28464" b="13361"/>
          <a:stretch/>
        </p:blipFill>
        <p:spPr bwMode="auto">
          <a:xfrm>
            <a:off x="2373312" y="2292032"/>
            <a:ext cx="7288848" cy="237140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1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"/>
          <p:cNvPicPr>
            <a:picLocks noChangeAspect="1"/>
          </p:cNvPicPr>
          <p:nvPr/>
        </p:nvPicPr>
        <p:blipFill rotWithShape="1">
          <a:blip r:embed="rId2" cstate="print"/>
          <a:srcRect l="2813" t="15000" r="2656" b="8125"/>
          <a:stretch/>
        </p:blipFill>
        <p:spPr>
          <a:xfrm>
            <a:off x="216976" y="4710826"/>
            <a:ext cx="2975675" cy="19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rgbClr val="0070C0"/>
                </a:solidFill>
              </a:rPr>
              <a:t>Diagrama de Secuencia : Eliminar Pelicula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848578" y="1392702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MODELO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457114" y="1460696"/>
            <a:ext cx="29260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CONTROLADOR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51153" y="1430216"/>
            <a:ext cx="2926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Usuario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8" name="Picture 6" descr="Resultado de imagen para usuar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74" y="2137573"/>
            <a:ext cx="2728302" cy="1603717"/>
          </a:xfrm>
          <a:prstGeom prst="rect">
            <a:avLst/>
          </a:prstGeom>
          <a:noFill/>
        </p:spPr>
      </p:pic>
      <p:sp>
        <p:nvSpPr>
          <p:cNvPr id="42" name="Rectángulo redondeado 21"/>
          <p:cNvSpPr/>
          <p:nvPr/>
        </p:nvSpPr>
        <p:spPr>
          <a:xfrm>
            <a:off x="4290647" y="2208627"/>
            <a:ext cx="3080826" cy="2278966"/>
          </a:xfrm>
          <a:prstGeom prst="round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14"/>
          <p:cNvSpPr/>
          <p:nvPr/>
        </p:nvSpPr>
        <p:spPr>
          <a:xfrm>
            <a:off x="4437967" y="2408545"/>
            <a:ext cx="3001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es-PE" sz="14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s-P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"/peliculas"</a:t>
            </a:r>
            <a:endParaRPr lang="es-PE" sz="1400" dirty="0"/>
          </a:p>
        </p:txBody>
      </p:sp>
      <p:sp>
        <p:nvSpPr>
          <p:cNvPr id="44" name="Rectángulo 1"/>
          <p:cNvSpPr/>
          <p:nvPr/>
        </p:nvSpPr>
        <p:spPr>
          <a:xfrm>
            <a:off x="4439528" y="3052688"/>
            <a:ext cx="2791265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err="1" smtClean="0"/>
              <a:t>PeliculaWebController</a:t>
            </a:r>
            <a:endParaRPr lang="es-PE" sz="2000" dirty="0"/>
          </a:p>
        </p:txBody>
      </p:sp>
      <p:sp>
        <p:nvSpPr>
          <p:cNvPr id="45" name="Rectángulo 15"/>
          <p:cNvSpPr/>
          <p:nvPr/>
        </p:nvSpPr>
        <p:spPr>
          <a:xfrm>
            <a:off x="4453596" y="3326571"/>
            <a:ext cx="2763129" cy="9359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editarPelicula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1113817" y="5818722"/>
            <a:ext cx="16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listarTodo.html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58" name="57 Flecha derecha"/>
          <p:cNvSpPr/>
          <p:nvPr/>
        </p:nvSpPr>
        <p:spPr>
          <a:xfrm>
            <a:off x="3024554" y="3193366"/>
            <a:ext cx="1111347" cy="5727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22"/>
          <p:cNvSpPr/>
          <p:nvPr/>
        </p:nvSpPr>
        <p:spPr>
          <a:xfrm>
            <a:off x="5399448" y="4541536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 smtClean="0">
                <a:solidFill>
                  <a:srgbClr val="2AA198"/>
                </a:solidFill>
                <a:latin typeface="Consolas" panose="020B0609020204030204" pitchFamily="49" charset="0"/>
              </a:rPr>
              <a:t>SpringMVCWebApp</a:t>
            </a:r>
            <a:endParaRPr lang="es-PE" sz="1600" b="1" dirty="0"/>
          </a:p>
        </p:txBody>
      </p:sp>
      <p:sp>
        <p:nvSpPr>
          <p:cNvPr id="60" name="59 Flecha derecha"/>
          <p:cNvSpPr/>
          <p:nvPr/>
        </p:nvSpPr>
        <p:spPr>
          <a:xfrm>
            <a:off x="7683145" y="2789693"/>
            <a:ext cx="1197383" cy="5889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219264" y="3761738"/>
            <a:ext cx="3990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7030A0"/>
                </a:solidFill>
              </a:rPr>
              <a:t>http://localhost:9078/carteleraWeb/peliculas/eliminar/{id}</a:t>
            </a:r>
            <a:endParaRPr lang="es-ES" sz="1200" b="1" dirty="0">
              <a:solidFill>
                <a:srgbClr val="7030A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723646" y="3453023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eliminarPelicula()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28937" y="4401519"/>
            <a:ext cx="296371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VISTA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Rectángulo 30"/>
          <p:cNvSpPr/>
          <p:nvPr/>
        </p:nvSpPr>
        <p:spPr>
          <a:xfrm>
            <a:off x="9504217" y="2256098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23" name="Rectángulo 33"/>
          <p:cNvSpPr/>
          <p:nvPr/>
        </p:nvSpPr>
        <p:spPr>
          <a:xfrm>
            <a:off x="9539026" y="3058564"/>
            <a:ext cx="1843019" cy="6715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24" name="Rectángulo 2"/>
          <p:cNvSpPr/>
          <p:nvPr/>
        </p:nvSpPr>
        <p:spPr>
          <a:xfrm>
            <a:off x="9558777" y="3854015"/>
            <a:ext cx="1847976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25" name="24 Flecha arriba y abajo"/>
          <p:cNvSpPr/>
          <p:nvPr/>
        </p:nvSpPr>
        <p:spPr>
          <a:xfrm>
            <a:off x="11484244" y="2588217"/>
            <a:ext cx="484632" cy="204577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10800000">
            <a:off x="3254644" y="4633994"/>
            <a:ext cx="2014780" cy="1224366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strella de 12 puntas"/>
          <p:cNvSpPr/>
          <p:nvPr/>
        </p:nvSpPr>
        <p:spPr>
          <a:xfrm>
            <a:off x="3409626" y="278969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ES" dirty="0"/>
          </a:p>
        </p:txBody>
      </p:sp>
      <p:sp>
        <p:nvSpPr>
          <p:cNvPr id="32" name="31 Estrella de 12 puntas"/>
          <p:cNvSpPr/>
          <p:nvPr/>
        </p:nvSpPr>
        <p:spPr>
          <a:xfrm>
            <a:off x="7963545" y="2833608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ES" dirty="0"/>
          </a:p>
        </p:txBody>
      </p:sp>
      <p:sp>
        <p:nvSpPr>
          <p:cNvPr id="33" name="32 Estrella de 12 puntas"/>
          <p:cNvSpPr/>
          <p:nvPr/>
        </p:nvSpPr>
        <p:spPr>
          <a:xfrm>
            <a:off x="11494574" y="3280475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ES" dirty="0"/>
          </a:p>
        </p:txBody>
      </p:sp>
      <p:sp>
        <p:nvSpPr>
          <p:cNvPr id="34" name="33 Estrella de 12 puntas"/>
          <p:cNvSpPr/>
          <p:nvPr/>
        </p:nvSpPr>
        <p:spPr>
          <a:xfrm>
            <a:off x="4055388" y="5775702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35" name="34 Flecha izquierda"/>
          <p:cNvSpPr/>
          <p:nvPr/>
        </p:nvSpPr>
        <p:spPr>
          <a:xfrm>
            <a:off x="7578671" y="3425126"/>
            <a:ext cx="1208867" cy="6199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strella de 12 puntas"/>
          <p:cNvSpPr/>
          <p:nvPr/>
        </p:nvSpPr>
        <p:spPr>
          <a:xfrm>
            <a:off x="7991958" y="3528447"/>
            <a:ext cx="418455" cy="48044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ES" dirty="0"/>
          </a:p>
        </p:txBody>
      </p:sp>
      <p:sp>
        <p:nvSpPr>
          <p:cNvPr id="37" name="36 Disco magnético"/>
          <p:cNvSpPr/>
          <p:nvPr/>
        </p:nvSpPr>
        <p:spPr>
          <a:xfrm>
            <a:off x="10781653" y="4928461"/>
            <a:ext cx="1224367" cy="85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BD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flipH="1">
            <a:off x="7578670" y="2324744"/>
            <a:ext cx="15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>
                <a:solidFill>
                  <a:srgbClr val="C00000"/>
                </a:solidFill>
              </a:rPr>
              <a:t>borrarPorID</a:t>
            </a:r>
            <a:r>
              <a:rPr lang="es-PE" b="1" dirty="0" smtClean="0">
                <a:solidFill>
                  <a:srgbClr val="C00000"/>
                </a:solidFill>
              </a:rPr>
              <a:t>()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 flipH="1">
            <a:off x="3745421" y="4928460"/>
            <a:ext cx="10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Return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782985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087983" y="104502"/>
            <a:ext cx="9853748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</a:rPr>
              <a:t>Capa Controller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l="8867" t="71416" r="34980" b="16245"/>
          <a:stretch/>
        </p:blipFill>
        <p:spPr bwMode="auto">
          <a:xfrm>
            <a:off x="2146934" y="2633662"/>
            <a:ext cx="6661785" cy="2273618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7" y="105076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066625" y="1179456"/>
            <a:ext cx="883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método : eliminarPelicula , que procese las peticiones bajo la url : /eliminar/{id}</a:t>
            </a:r>
            <a:endParaRPr lang="en-US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8510778" y="2146689"/>
            <a:ext cx="3478421" cy="973945"/>
          </a:xfrm>
          <a:prstGeom prst="wedgeRoundRectCallout">
            <a:avLst>
              <a:gd name="adj1" fmla="val -120950"/>
              <a:gd name="adj2" fmla="val 8691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Recibe parámetro de nombre : “id” que viene informado en la URL</a:t>
            </a:r>
            <a:endParaRPr lang="en-US" dirty="0"/>
          </a:p>
        </p:txBody>
      </p:sp>
      <p:sp>
        <p:nvSpPr>
          <p:cNvPr id="12" name="Llamada rectangular redondeada 11"/>
          <p:cNvSpPr/>
          <p:nvPr/>
        </p:nvSpPr>
        <p:spPr>
          <a:xfrm>
            <a:off x="5025499" y="5060882"/>
            <a:ext cx="2842695" cy="973945"/>
          </a:xfrm>
          <a:prstGeom prst="wedgeRoundRectCallout">
            <a:avLst>
              <a:gd name="adj1" fmla="val -56004"/>
              <a:gd name="adj2" fmla="val -12052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 direcciona la </a:t>
            </a:r>
            <a:r>
              <a:rPr lang="es-PE" dirty="0" smtClean="0">
                <a:solidFill>
                  <a:srgbClr val="FF0000"/>
                </a:solidFill>
              </a:rPr>
              <a:t>UR : /películas/</a:t>
            </a:r>
            <a:r>
              <a:rPr lang="es-PE" dirty="0" err="1" smtClean="0">
                <a:solidFill>
                  <a:srgbClr val="FF0000"/>
                </a:solidFill>
              </a:rPr>
              <a:t>listarTodo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lecha a la derecha con bandas 1"/>
          <p:cNvSpPr/>
          <p:nvPr/>
        </p:nvSpPr>
        <p:spPr>
          <a:xfrm>
            <a:off x="1580877" y="3692435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Continuación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/>
          <a:srcRect l="22344" t="13750" r="20156" b="13333"/>
          <a:stretch/>
        </p:blipFill>
        <p:spPr>
          <a:xfrm>
            <a:off x="3337560" y="1112520"/>
            <a:ext cx="560832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Llamada rectangular redondeada 2"/>
          <p:cNvSpPr/>
          <p:nvPr/>
        </p:nvSpPr>
        <p:spPr>
          <a:xfrm>
            <a:off x="1447800" y="2910840"/>
            <a:ext cx="1584960" cy="612648"/>
          </a:xfrm>
          <a:prstGeom prst="wedgeRoundRectCallout">
            <a:avLst>
              <a:gd name="adj1" fmla="val 69167"/>
              <a:gd name="adj2" fmla="val 99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Formulario</a:t>
            </a:r>
          </a:p>
          <a:p>
            <a:pPr algn="ctr"/>
            <a:r>
              <a:rPr lang="es-MX" dirty="0" smtClean="0"/>
              <a:t>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9" y="104502"/>
            <a:ext cx="1154321" cy="891925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Continuación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/>
          <a:srcRect l="22656" t="12708" r="19219" b="10417"/>
          <a:stretch/>
        </p:blipFill>
        <p:spPr>
          <a:xfrm>
            <a:off x="3520440" y="1140172"/>
            <a:ext cx="5318760" cy="5275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Llamada rectangular redondeada 10"/>
          <p:cNvSpPr/>
          <p:nvPr/>
        </p:nvSpPr>
        <p:spPr>
          <a:xfrm>
            <a:off x="1447800" y="2910840"/>
            <a:ext cx="1584960" cy="612648"/>
          </a:xfrm>
          <a:prstGeom prst="wedgeRoundRectCallout">
            <a:avLst>
              <a:gd name="adj1" fmla="val 69167"/>
              <a:gd name="adj2" fmla="val 99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Formulario</a:t>
            </a:r>
          </a:p>
          <a:p>
            <a:pPr algn="ctr"/>
            <a:r>
              <a:rPr lang="es-MX" dirty="0" smtClean="0"/>
              <a:t>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69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15377" y="589659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543" y="60258"/>
            <a:ext cx="1082537" cy="836458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853439" y="18509"/>
            <a:ext cx="9844543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b="1" dirty="0" smtClean="0">
                <a:solidFill>
                  <a:srgbClr val="0070C0"/>
                </a:solidFill>
              </a:rPr>
              <a:t>Continuación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802523" y="1250731"/>
            <a:ext cx="42041" cy="45404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933495" y="1250731"/>
            <a:ext cx="42041" cy="45404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01198" y="1250731"/>
            <a:ext cx="42041" cy="454047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base de d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54" y="26234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25"/>
          <p:cNvCxnSpPr/>
          <p:nvPr/>
        </p:nvCxnSpPr>
        <p:spPr>
          <a:xfrm>
            <a:off x="5941511" y="1250731"/>
            <a:ext cx="42041" cy="454047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8035330" y="1250731"/>
            <a:ext cx="42041" cy="454047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967520" y="2166220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@Controller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1986097" y="3362915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@RestController</a:t>
            </a:r>
            <a:endParaRPr lang="es-PE" dirty="0"/>
          </a:p>
        </p:txBody>
      </p:sp>
      <p:sp>
        <p:nvSpPr>
          <p:cNvPr id="31" name="Rectángulo 30"/>
          <p:cNvSpPr/>
          <p:nvPr/>
        </p:nvSpPr>
        <p:spPr>
          <a:xfrm>
            <a:off x="4048815" y="2783041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@Service</a:t>
            </a:r>
            <a:endParaRPr lang="es-PE" dirty="0"/>
          </a:p>
        </p:txBody>
      </p:sp>
      <p:sp>
        <p:nvSpPr>
          <p:cNvPr id="32" name="Rectángulo 31"/>
          <p:cNvSpPr/>
          <p:nvPr/>
        </p:nvSpPr>
        <p:spPr>
          <a:xfrm>
            <a:off x="6074756" y="2037896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@CrudRepository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6082905" y="3126347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@JPARepository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6082905" y="4096950"/>
            <a:ext cx="1843019" cy="6715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@Repository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8194926" y="2722639"/>
            <a:ext cx="1254825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@Entity</a:t>
            </a:r>
            <a:endParaRPr lang="es-PE" dirty="0"/>
          </a:p>
        </p:txBody>
      </p:sp>
      <p:sp>
        <p:nvSpPr>
          <p:cNvPr id="35" name="Pentágono 34"/>
          <p:cNvSpPr/>
          <p:nvPr/>
        </p:nvSpPr>
        <p:spPr>
          <a:xfrm>
            <a:off x="3923596" y="1199494"/>
            <a:ext cx="572358" cy="444779"/>
          </a:xfrm>
          <a:prstGeom prst="homePlat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7" name="Pentágono 36"/>
          <p:cNvSpPr/>
          <p:nvPr/>
        </p:nvSpPr>
        <p:spPr>
          <a:xfrm>
            <a:off x="5938803" y="1184252"/>
            <a:ext cx="447036" cy="484807"/>
          </a:xfrm>
          <a:prstGeom prst="homePlat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8" name="Pentágono 37"/>
          <p:cNvSpPr/>
          <p:nvPr/>
        </p:nvSpPr>
        <p:spPr>
          <a:xfrm>
            <a:off x="8043251" y="1216493"/>
            <a:ext cx="481279" cy="434534"/>
          </a:xfrm>
          <a:prstGeom prst="homePlat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9" name="Pentágono 38"/>
          <p:cNvSpPr/>
          <p:nvPr/>
        </p:nvSpPr>
        <p:spPr>
          <a:xfrm>
            <a:off x="9601198" y="1195934"/>
            <a:ext cx="468535" cy="451897"/>
          </a:xfrm>
          <a:prstGeom prst="homePlat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41" name="Pentágono 40"/>
          <p:cNvSpPr/>
          <p:nvPr/>
        </p:nvSpPr>
        <p:spPr>
          <a:xfrm>
            <a:off x="1792676" y="1146339"/>
            <a:ext cx="531485" cy="446071"/>
          </a:xfrm>
          <a:prstGeom prst="homePlate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spring mv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68" y="5452866"/>
            <a:ext cx="6638925" cy="1201793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5" cstate="print"/>
          <a:srcRect l="38009" t="40519" r="54335" b="45070"/>
          <a:stretch/>
        </p:blipFill>
        <p:spPr>
          <a:xfrm>
            <a:off x="6640285" y="728524"/>
            <a:ext cx="504090" cy="69336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10" name="Menos 9"/>
          <p:cNvSpPr/>
          <p:nvPr/>
        </p:nvSpPr>
        <p:spPr>
          <a:xfrm>
            <a:off x="3401107" y="597708"/>
            <a:ext cx="3439935" cy="683764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Menos 43"/>
          <p:cNvSpPr/>
          <p:nvPr/>
        </p:nvSpPr>
        <p:spPr>
          <a:xfrm>
            <a:off x="6916766" y="616458"/>
            <a:ext cx="3368835" cy="683764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 cstate="print"/>
          <a:srcRect l="48691" t="36609" r="43515" b="45195"/>
          <a:stretch/>
        </p:blipFill>
        <p:spPr>
          <a:xfrm>
            <a:off x="589809" y="708640"/>
            <a:ext cx="508851" cy="684247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11" name="Menos 10"/>
          <p:cNvSpPr/>
          <p:nvPr/>
        </p:nvSpPr>
        <p:spPr>
          <a:xfrm>
            <a:off x="-48336" y="480120"/>
            <a:ext cx="634239" cy="9144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Menos 46"/>
          <p:cNvSpPr/>
          <p:nvPr/>
        </p:nvSpPr>
        <p:spPr>
          <a:xfrm>
            <a:off x="1082713" y="478487"/>
            <a:ext cx="634239" cy="9144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5" cstate="print"/>
          <a:srcRect l="60698" t="37438" r="33521" b="49712"/>
          <a:stretch/>
        </p:blipFill>
        <p:spPr>
          <a:xfrm>
            <a:off x="2610489" y="680334"/>
            <a:ext cx="414004" cy="67237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50" name="Menos 49"/>
          <p:cNvSpPr/>
          <p:nvPr/>
        </p:nvSpPr>
        <p:spPr>
          <a:xfrm>
            <a:off x="1690683" y="468770"/>
            <a:ext cx="902643" cy="9144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Menos 50"/>
          <p:cNvSpPr/>
          <p:nvPr/>
        </p:nvSpPr>
        <p:spPr>
          <a:xfrm>
            <a:off x="3000049" y="478487"/>
            <a:ext cx="902643" cy="9144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8" name="Picture 4" descr="https://dc722jrlp2zu8.cloudfront.net/media/django-summernote/2018-07-12/06e590ff-a9d4-4425-a091-c8f231b71b2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" y="2218623"/>
            <a:ext cx="1443665" cy="80959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HTM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3" y="3342224"/>
            <a:ext cx="1165933" cy="5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4000" b="1" dirty="0">
                <a:solidFill>
                  <a:srgbClr val="0070C0"/>
                </a:solidFill>
              </a:rPr>
              <a:t>Construyendo Aplicación MVC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4" y="999742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050868" y="1106607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</a:t>
            </a:r>
            <a:endParaRPr lang="es-PE" dirty="0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83" y="1005159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451680" y="1111123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Java</a:t>
            </a:r>
            <a:endParaRPr lang="es-PE" dirty="0"/>
          </a:p>
        </p:txBody>
      </p:sp>
      <p:pic>
        <p:nvPicPr>
          <p:cNvPr id="1028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52" y="2401829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97584" y="2400821"/>
            <a:ext cx="287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Ejecutar archivo de creación </a:t>
            </a:r>
          </a:p>
          <a:p>
            <a:r>
              <a:rPr lang="es-MX" dirty="0" smtClean="0"/>
              <a:t>de BD.</a:t>
            </a:r>
          </a:p>
        </p:txBody>
      </p:sp>
      <p:pic>
        <p:nvPicPr>
          <p:cNvPr id="14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85" y="3233498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332417" y="3232490"/>
            <a:ext cx="336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Ejecutar archivo de generación de</a:t>
            </a:r>
          </a:p>
          <a:p>
            <a:r>
              <a:rPr lang="es-MX" dirty="0" smtClean="0"/>
              <a:t> data en BD creada.</a:t>
            </a:r>
          </a:p>
        </p:txBody>
      </p:sp>
      <p:pic>
        <p:nvPicPr>
          <p:cNvPr id="1030" name="Picture 6" descr="Resultado de imagen para mysql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42" y="4925085"/>
            <a:ext cx="29718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60" y="1754478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7627241" y="1755026"/>
            <a:ext cx="359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Configurar proyecto con SpringBoot.</a:t>
            </a:r>
          </a:p>
        </p:txBody>
      </p:sp>
      <p:pic>
        <p:nvPicPr>
          <p:cNvPr id="20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62" y="2345291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643237" y="2365261"/>
            <a:ext cx="408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Creación de clases entidad con mapeos al</a:t>
            </a:r>
          </a:p>
          <a:p>
            <a:r>
              <a:rPr lang="es-MX" dirty="0" smtClean="0"/>
              <a:t>modelo de base de datos.</a:t>
            </a:r>
          </a:p>
        </p:txBody>
      </p:sp>
      <p:pic>
        <p:nvPicPr>
          <p:cNvPr id="22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026" y="3042605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7679491" y="3106216"/>
            <a:ext cx="32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de capa Repositorio.</a:t>
            </a:r>
          </a:p>
        </p:txBody>
      </p:sp>
      <p:pic>
        <p:nvPicPr>
          <p:cNvPr id="24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63" y="3650506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7675136" y="3637442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de capa servicios de lógica</a:t>
            </a:r>
          </a:p>
          <a:p>
            <a:r>
              <a:rPr lang="es-MX" dirty="0" smtClean="0"/>
              <a:t>funcional.</a:t>
            </a:r>
          </a:p>
        </p:txBody>
      </p:sp>
      <p:pic>
        <p:nvPicPr>
          <p:cNvPr id="26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027" y="4312362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7732175" y="4369038"/>
            <a:ext cx="40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Creación capa controladora y vistas Web.</a:t>
            </a:r>
          </a:p>
        </p:txBody>
      </p:sp>
      <p:pic>
        <p:nvPicPr>
          <p:cNvPr id="4098" name="Picture 2" descr="Resultado de imagen para spring framework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16982" y="4700698"/>
            <a:ext cx="1805577" cy="2000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28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5" grpId="0"/>
      <p:bldP spid="19" grpId="0"/>
      <p:bldP spid="21" grpId="0"/>
      <p:bldP spid="23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MySQL WorkBench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8" name="Picture 4" descr="Resultado de imagen para icono de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22" y="2728404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12"/>
          <p:cNvSpPr txBox="1"/>
          <p:nvPr/>
        </p:nvSpPr>
        <p:spPr>
          <a:xfrm>
            <a:off x="6085854" y="2727396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Abrir y ejecutar : createCarteleraDB.sql </a:t>
            </a:r>
          </a:p>
        </p:txBody>
      </p:sp>
      <p:pic>
        <p:nvPicPr>
          <p:cNvPr id="11" name="Picture 4" descr="Resultado de imagen para icono de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55" y="3560073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4"/>
          <p:cNvSpPr txBox="1"/>
          <p:nvPr/>
        </p:nvSpPr>
        <p:spPr>
          <a:xfrm>
            <a:off x="6120687" y="3559065"/>
            <a:ext cx="393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Abrir y ejecutar : insertsCarteleraDB.sql.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12282" b="16429"/>
          <a:stretch>
            <a:fillRect/>
          </a:stretch>
        </p:blipFill>
        <p:spPr bwMode="auto">
          <a:xfrm>
            <a:off x="1410802" y="2638698"/>
            <a:ext cx="4121409" cy="22076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826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254034" y="914400"/>
            <a:ext cx="8995955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89" y="104502"/>
            <a:ext cx="1557092" cy="1203139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254034" y="297830"/>
            <a:ext cx="86868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/>
            </a:pPr>
            <a:r>
              <a:rPr lang="es-PE" b="1" dirty="0" smtClean="0">
                <a:solidFill>
                  <a:srgbClr val="0070C0"/>
                </a:solidFill>
              </a:rPr>
              <a:t>Spring Tool Suite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8473" t="18571" r="13658" b="22679"/>
          <a:stretch>
            <a:fillRect/>
          </a:stretch>
        </p:blipFill>
        <p:spPr bwMode="auto">
          <a:xfrm>
            <a:off x="1149532" y="2599509"/>
            <a:ext cx="5341239" cy="25995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839" y="3269786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18"/>
          <p:cNvSpPr txBox="1"/>
          <p:nvPr/>
        </p:nvSpPr>
        <p:spPr>
          <a:xfrm>
            <a:off x="7797060" y="3244208"/>
            <a:ext cx="359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Configurar proyecto con SpringBoot.</a:t>
            </a:r>
          </a:p>
        </p:txBody>
      </p:sp>
      <p:pic>
        <p:nvPicPr>
          <p:cNvPr id="10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1" y="3821410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20"/>
          <p:cNvSpPr txBox="1"/>
          <p:nvPr/>
        </p:nvSpPr>
        <p:spPr>
          <a:xfrm>
            <a:off x="7813056" y="3854443"/>
            <a:ext cx="408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Creación de clases entidad con mapeos al</a:t>
            </a:r>
          </a:p>
          <a:p>
            <a:r>
              <a:rPr lang="es-MX" dirty="0" smtClean="0"/>
              <a:t>modelo de base de datos.</a:t>
            </a:r>
          </a:p>
        </p:txBody>
      </p:sp>
      <p:pic>
        <p:nvPicPr>
          <p:cNvPr id="12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91" y="4518724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22"/>
          <p:cNvSpPr txBox="1"/>
          <p:nvPr/>
        </p:nvSpPr>
        <p:spPr>
          <a:xfrm>
            <a:off x="7849310" y="4595398"/>
            <a:ext cx="32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de capa Repositorio.</a:t>
            </a:r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83" y="2389837"/>
            <a:ext cx="671738" cy="5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0"/>
          <p:cNvSpPr txBox="1"/>
          <p:nvPr/>
        </p:nvSpPr>
        <p:spPr>
          <a:xfrm>
            <a:off x="7451680" y="2495801"/>
            <a:ext cx="45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Importar proyecto : CarteleraWebMVC_Ori.zip</a:t>
            </a:r>
            <a:endParaRPr lang="es-PE" dirty="0"/>
          </a:p>
        </p:txBody>
      </p:sp>
      <p:pic>
        <p:nvPicPr>
          <p:cNvPr id="16" name="Picture 4" descr="Resultado de imagen para icono de che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78" y="5126625"/>
            <a:ext cx="493432" cy="43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24"/>
          <p:cNvSpPr txBox="1"/>
          <p:nvPr/>
        </p:nvSpPr>
        <p:spPr>
          <a:xfrm>
            <a:off x="7740451" y="5113561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de capa servicios de lógica</a:t>
            </a:r>
          </a:p>
          <a:p>
            <a:r>
              <a:rPr lang="es-MX" dirty="0" smtClean="0"/>
              <a:t>funcional.</a:t>
            </a:r>
          </a:p>
        </p:txBody>
      </p:sp>
    </p:spTree>
    <p:extLst>
      <p:ext uri="{BB962C8B-B14F-4D97-AF65-F5344CB8AC3E}">
        <p14:creationId xmlns:p14="http://schemas.microsoft.com/office/powerpoint/2010/main" val="2581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980</Words>
  <Application>Microsoft Office PowerPoint</Application>
  <PresentationFormat>Panorámica</PresentationFormat>
  <Paragraphs>280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Alexis</cp:lastModifiedBy>
  <cp:revision>603</cp:revision>
  <dcterms:created xsi:type="dcterms:W3CDTF">2018-11-08T16:43:55Z</dcterms:created>
  <dcterms:modified xsi:type="dcterms:W3CDTF">2021-10-20T03:41:24Z</dcterms:modified>
</cp:coreProperties>
</file>