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sultado de imagen para mvc laravel"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675" y="152400"/>
            <a:ext cx="7962899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" type="body"/>
          </p:nvPr>
        </p:nvSpPr>
        <p:spPr>
          <a:xfrm>
            <a:off x="311700" y="1539850"/>
            <a:ext cx="3927900" cy="315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101600" marR="101600" rtl="0">
              <a:lnSpc>
                <a:spcPct val="200000"/>
              </a:lnSpc>
              <a:spcBef>
                <a:spcPts val="800"/>
              </a:spcBef>
              <a:spcAft>
                <a:spcPts val="1500"/>
              </a:spcAft>
              <a:buNone/>
            </a:pPr>
            <a:r>
              <a:rPr lang="es" sz="1100">
                <a:solidFill>
                  <a:srgbClr val="DA564A"/>
                </a:solidFill>
                <a:latin typeface="Consolas"/>
                <a:ea typeface="Consolas"/>
                <a:cs typeface="Consolas"/>
                <a:sym typeface="Consolas"/>
              </a:rPr>
              <a:t>Route</a:t>
            </a:r>
            <a:r>
              <a:rPr lang="es" sz="11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s" sz="11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s" sz="11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100">
                <a:solidFill>
                  <a:srgbClr val="2E7D32"/>
                </a:solidFill>
                <a:latin typeface="Consolas"/>
                <a:ea typeface="Consolas"/>
                <a:cs typeface="Consolas"/>
                <a:sym typeface="Consolas"/>
              </a:rPr>
              <a:t>'/'</a:t>
            </a:r>
            <a:r>
              <a:rPr lang="es" sz="11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1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1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1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 sz="11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100">
                <a:solidFill>
                  <a:srgbClr val="2E7D32"/>
                </a:solidFill>
                <a:latin typeface="Consolas"/>
                <a:ea typeface="Consolas"/>
                <a:cs typeface="Consolas"/>
                <a:sym typeface="Consolas"/>
              </a:rPr>
              <a:t>'Hello World'</a:t>
            </a:r>
            <a:r>
              <a:rPr lang="es" sz="11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" sz="11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br>
              <a:rPr lang="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" sz="1100">
                <a:solidFill>
                  <a:srgbClr val="DA564A"/>
                </a:solidFill>
                <a:latin typeface="Consolas"/>
                <a:ea typeface="Consolas"/>
                <a:cs typeface="Consolas"/>
                <a:sym typeface="Consolas"/>
              </a:rPr>
              <a:t>Route</a:t>
            </a:r>
            <a:r>
              <a:rPr lang="es" sz="11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s" sz="11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es" sz="11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100">
                <a:solidFill>
                  <a:srgbClr val="2E7D32"/>
                </a:solidFill>
                <a:latin typeface="Consolas"/>
                <a:ea typeface="Consolas"/>
                <a:cs typeface="Consolas"/>
                <a:sym typeface="Consolas"/>
              </a:rPr>
              <a:t>'foo/bar'</a:t>
            </a:r>
            <a:r>
              <a:rPr lang="es" sz="11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1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1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1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 sz="11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100">
                <a:solidFill>
                  <a:srgbClr val="2E7D32"/>
                </a:solidFill>
                <a:latin typeface="Consolas"/>
                <a:ea typeface="Consolas"/>
                <a:cs typeface="Consolas"/>
                <a:sym typeface="Consolas"/>
              </a:rPr>
              <a:t>'Hello World'</a:t>
            </a:r>
            <a:r>
              <a:rPr lang="es" sz="11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" sz="11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</a:p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Tipos de Rutas 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4293425" y="967400"/>
            <a:ext cx="4904400" cy="30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69850" lvl="0" marL="101600" marR="101600" rtl="0">
              <a:lnSpc>
                <a:spcPct val="200000"/>
              </a:lnSpc>
              <a:spcBef>
                <a:spcPts val="800"/>
              </a:spcBef>
              <a:spcAft>
                <a:spcPts val="1500"/>
              </a:spcAft>
              <a:buClr>
                <a:schemeClr val="dk1"/>
              </a:buClr>
              <a:buSzPct val="110000"/>
              <a:buFont typeface="Arial"/>
              <a:buNone/>
            </a:pPr>
            <a:br>
              <a:rPr lang="es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s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" sz="1000">
                <a:solidFill>
                  <a:srgbClr val="DA564A"/>
                </a:solidFill>
                <a:latin typeface="Consolas"/>
                <a:ea typeface="Consolas"/>
                <a:cs typeface="Consolas"/>
                <a:sym typeface="Consolas"/>
              </a:rPr>
              <a:t>Route</a:t>
            </a:r>
            <a:r>
              <a:rPr lang="es" sz="10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s" sz="10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put</a:t>
            </a:r>
            <a:r>
              <a:rPr lang="es" sz="10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00">
                <a:solidFill>
                  <a:srgbClr val="2E7D32"/>
                </a:solidFill>
                <a:latin typeface="Consolas"/>
                <a:ea typeface="Consolas"/>
                <a:cs typeface="Consolas"/>
                <a:sym typeface="Consolas"/>
              </a:rPr>
              <a:t>'foo/bar'</a:t>
            </a:r>
            <a:r>
              <a:rPr lang="es" sz="10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s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s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s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" sz="10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br>
              <a:rPr lang="es" sz="10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" sz="10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br>
              <a:rPr lang="es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s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" sz="1000">
                <a:solidFill>
                  <a:srgbClr val="DA564A"/>
                </a:solidFill>
                <a:latin typeface="Consolas"/>
                <a:ea typeface="Consolas"/>
                <a:cs typeface="Consolas"/>
                <a:sym typeface="Consolas"/>
              </a:rPr>
              <a:t>Route</a:t>
            </a:r>
            <a:r>
              <a:rPr lang="es" sz="10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s" sz="10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lang="es" sz="10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00">
                <a:solidFill>
                  <a:srgbClr val="2E7D32"/>
                </a:solidFill>
                <a:latin typeface="Consolas"/>
                <a:ea typeface="Consolas"/>
                <a:cs typeface="Consolas"/>
                <a:sym typeface="Consolas"/>
              </a:rPr>
              <a:t>'foo/bar'</a:t>
            </a:r>
            <a:r>
              <a:rPr lang="es" sz="10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s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s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s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" sz="10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br>
              <a:rPr lang="es" sz="10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" sz="10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Rutas con multiples verbos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2087175" y="1195525"/>
            <a:ext cx="4648800" cy="253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101600" marR="101600" rtl="0">
              <a:lnSpc>
                <a:spcPct val="200000"/>
              </a:lnSpc>
              <a:spcBef>
                <a:spcPts val="800"/>
              </a:spcBef>
              <a:spcAft>
                <a:spcPts val="15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s" sz="1200">
                <a:solidFill>
                  <a:srgbClr val="DA564A"/>
                </a:solidFill>
                <a:latin typeface="Consolas"/>
                <a:ea typeface="Consolas"/>
                <a:cs typeface="Consolas"/>
                <a:sym typeface="Consolas"/>
              </a:rPr>
              <a:t>Route</a:t>
            </a:r>
            <a:r>
              <a:rPr lang="es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s" sz="12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match</a:t>
            </a:r>
            <a:r>
              <a:rPr lang="es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([</a:t>
            </a:r>
            <a:r>
              <a:rPr lang="es" sz="1200">
                <a:solidFill>
                  <a:srgbClr val="2E7D32"/>
                </a:solidFill>
                <a:latin typeface="Consolas"/>
                <a:ea typeface="Consolas"/>
                <a:cs typeface="Consolas"/>
                <a:sym typeface="Consolas"/>
              </a:rPr>
              <a:t>'get'</a:t>
            </a:r>
            <a:r>
              <a:rPr lang="es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2E7D32"/>
                </a:solidFill>
                <a:latin typeface="Consolas"/>
                <a:ea typeface="Consolas"/>
                <a:cs typeface="Consolas"/>
                <a:sym typeface="Consolas"/>
              </a:rPr>
              <a:t>'post'</a:t>
            </a:r>
            <a:r>
              <a:rPr lang="es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],</a:t>
            </a: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2E7D32"/>
                </a:solidFill>
                <a:latin typeface="Consolas"/>
                <a:ea typeface="Consolas"/>
                <a:cs typeface="Consolas"/>
                <a:sym typeface="Consolas"/>
              </a:rPr>
              <a:t>'/'</a:t>
            </a:r>
            <a:r>
              <a:rPr lang="es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 sz="12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2E7D32"/>
                </a:solidFill>
                <a:latin typeface="Consolas"/>
                <a:ea typeface="Consolas"/>
                <a:cs typeface="Consolas"/>
                <a:sym typeface="Consolas"/>
              </a:rPr>
              <a:t>'Hello World'</a:t>
            </a:r>
            <a:r>
              <a:rPr lang="es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Para cualquier petición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1861225" y="1109450"/>
            <a:ext cx="4788600" cy="239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101600" marR="101600" rtl="0">
              <a:lnSpc>
                <a:spcPct val="200000"/>
              </a:lnSpc>
              <a:spcBef>
                <a:spcPts val="800"/>
              </a:spcBef>
              <a:spcAft>
                <a:spcPts val="15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s" sz="1200">
                <a:solidFill>
                  <a:srgbClr val="DA564A"/>
                </a:solidFill>
                <a:latin typeface="Consolas"/>
                <a:ea typeface="Consolas"/>
                <a:cs typeface="Consolas"/>
                <a:sym typeface="Consolas"/>
              </a:rPr>
              <a:t>Route</a:t>
            </a:r>
            <a:r>
              <a:rPr lang="es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s" sz="12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any</a:t>
            </a:r>
            <a:r>
              <a:rPr lang="es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200">
                <a:solidFill>
                  <a:srgbClr val="2E7D32"/>
                </a:solidFill>
                <a:latin typeface="Consolas"/>
                <a:ea typeface="Consolas"/>
                <a:cs typeface="Consolas"/>
                <a:sym typeface="Consolas"/>
              </a:rPr>
              <a:t>'foo'</a:t>
            </a:r>
            <a:r>
              <a:rPr lang="es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 sz="12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2E7D32"/>
                </a:solidFill>
                <a:latin typeface="Consolas"/>
                <a:ea typeface="Consolas"/>
                <a:cs typeface="Consolas"/>
                <a:sym typeface="Consolas"/>
              </a:rPr>
              <a:t>'Hello World'</a:t>
            </a:r>
            <a:r>
              <a:rPr lang="es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Pasando parametros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559200" y="1130975"/>
            <a:ext cx="3960300" cy="175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101600" marR="101600" rtl="0">
              <a:lnSpc>
                <a:spcPct val="200000"/>
              </a:lnSpc>
              <a:spcBef>
                <a:spcPts val="800"/>
              </a:spcBef>
              <a:spcAft>
                <a:spcPts val="15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s" sz="1200">
                <a:solidFill>
                  <a:srgbClr val="DA564A"/>
                </a:solidFill>
                <a:latin typeface="Consolas"/>
                <a:ea typeface="Consolas"/>
                <a:cs typeface="Consolas"/>
                <a:sym typeface="Consolas"/>
              </a:rPr>
              <a:t>Route</a:t>
            </a:r>
            <a:r>
              <a:rPr lang="es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s" sz="12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s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200">
                <a:solidFill>
                  <a:srgbClr val="2E7D32"/>
                </a:solidFill>
                <a:latin typeface="Consolas"/>
                <a:ea typeface="Consolas"/>
                <a:cs typeface="Consolas"/>
                <a:sym typeface="Consolas"/>
              </a:rPr>
              <a:t>'user/{id}'</a:t>
            </a:r>
            <a:r>
              <a:rPr lang="es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200">
                <a:solidFill>
                  <a:srgbClr val="4EA1DF"/>
                </a:solidFill>
                <a:latin typeface="Consolas"/>
                <a:ea typeface="Consolas"/>
                <a:cs typeface="Consolas"/>
                <a:sym typeface="Consolas"/>
              </a:rPr>
              <a:t>$id</a:t>
            </a:r>
            <a:r>
              <a:rPr lang="es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 sz="12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2E7D32"/>
                </a:solidFill>
                <a:latin typeface="Consolas"/>
                <a:ea typeface="Consolas"/>
                <a:cs typeface="Consolas"/>
                <a:sym typeface="Consolas"/>
              </a:rPr>
              <a:t>'User '</a:t>
            </a:r>
            <a:r>
              <a:rPr lang="es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200">
                <a:solidFill>
                  <a:srgbClr val="4EA1DF"/>
                </a:solidFill>
                <a:latin typeface="Consolas"/>
                <a:ea typeface="Consolas"/>
                <a:cs typeface="Consolas"/>
                <a:sym typeface="Consolas"/>
              </a:rPr>
              <a:t>$id</a:t>
            </a:r>
            <a:r>
              <a:rPr lang="es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80" name="Shape 80"/>
          <p:cNvSpPr txBox="1"/>
          <p:nvPr/>
        </p:nvSpPr>
        <p:spPr>
          <a:xfrm>
            <a:off x="4573225" y="1182600"/>
            <a:ext cx="4002900" cy="15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69850" lvl="0" marL="101600" marR="101600" rtl="0">
              <a:lnSpc>
                <a:spcPct val="200000"/>
              </a:lnSpc>
              <a:spcBef>
                <a:spcPts val="800"/>
              </a:spcBef>
              <a:spcAft>
                <a:spcPts val="15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s" sz="1200">
                <a:solidFill>
                  <a:srgbClr val="DA564A"/>
                </a:solidFill>
                <a:latin typeface="Consolas"/>
                <a:ea typeface="Consolas"/>
                <a:cs typeface="Consolas"/>
                <a:sym typeface="Consolas"/>
              </a:rPr>
              <a:t>Route</a:t>
            </a:r>
            <a:r>
              <a:rPr lang="es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s" sz="12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s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200">
                <a:solidFill>
                  <a:srgbClr val="2E7D32"/>
                </a:solidFill>
                <a:latin typeface="Consolas"/>
                <a:ea typeface="Consolas"/>
                <a:cs typeface="Consolas"/>
                <a:sym typeface="Consolas"/>
              </a:rPr>
              <a:t>'posts/{post}/comments/{comment}'</a:t>
            </a:r>
            <a:r>
              <a:rPr lang="es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200">
                <a:solidFill>
                  <a:srgbClr val="4EA1DF"/>
                </a:solidFill>
                <a:latin typeface="Consolas"/>
                <a:ea typeface="Consolas"/>
                <a:cs typeface="Consolas"/>
                <a:sym typeface="Consolas"/>
              </a:rPr>
              <a:t>$postId</a:t>
            </a:r>
            <a:r>
              <a:rPr lang="es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4EA1DF"/>
                </a:solidFill>
                <a:latin typeface="Consolas"/>
                <a:ea typeface="Consolas"/>
                <a:cs typeface="Consolas"/>
                <a:sym typeface="Consolas"/>
              </a:rPr>
              <a:t>$commentId</a:t>
            </a:r>
            <a:r>
              <a:rPr lang="es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br>
              <a:rPr lang="es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81" name="Shape 81"/>
          <p:cNvSpPr txBox="1"/>
          <p:nvPr/>
        </p:nvSpPr>
        <p:spPr>
          <a:xfrm>
            <a:off x="559200" y="3237850"/>
            <a:ext cx="3594000" cy="15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69850" lvl="0" marL="101600" marR="101600" rtl="0">
              <a:lnSpc>
                <a:spcPct val="200000"/>
              </a:lnSpc>
              <a:spcBef>
                <a:spcPts val="800"/>
              </a:spcBef>
              <a:spcAft>
                <a:spcPts val="15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s" sz="1200">
                <a:solidFill>
                  <a:srgbClr val="DA564A"/>
                </a:solidFill>
                <a:latin typeface="Consolas"/>
                <a:ea typeface="Consolas"/>
                <a:cs typeface="Consolas"/>
                <a:sym typeface="Consolas"/>
              </a:rPr>
              <a:t>Route</a:t>
            </a:r>
            <a:r>
              <a:rPr lang="es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s" sz="12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s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200">
                <a:solidFill>
                  <a:srgbClr val="2E7D32"/>
                </a:solidFill>
                <a:latin typeface="Consolas"/>
                <a:ea typeface="Consolas"/>
                <a:cs typeface="Consolas"/>
                <a:sym typeface="Consolas"/>
              </a:rPr>
              <a:t>'user/{name?}'</a:t>
            </a:r>
            <a:r>
              <a:rPr lang="es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200">
                <a:solidFill>
                  <a:srgbClr val="4EA1DF"/>
                </a:solidFill>
                <a:latin typeface="Consolas"/>
                <a:ea typeface="Consolas"/>
                <a:cs typeface="Consolas"/>
                <a:sym typeface="Consolas"/>
              </a:rPr>
              <a:t>$name</a:t>
            </a: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s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 sz="12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4EA1DF"/>
                </a:solidFill>
                <a:latin typeface="Consolas"/>
                <a:ea typeface="Consolas"/>
                <a:cs typeface="Consolas"/>
                <a:sym typeface="Consolas"/>
              </a:rPr>
              <a:t>$name</a:t>
            </a:r>
            <a:r>
              <a:rPr lang="es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b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82" name="Shape 82"/>
          <p:cNvSpPr txBox="1"/>
          <p:nvPr/>
        </p:nvSpPr>
        <p:spPr>
          <a:xfrm>
            <a:off x="4519500" y="3270100"/>
            <a:ext cx="4314900" cy="14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69850" lvl="0" marL="101600" marR="101600" rtl="0">
              <a:lnSpc>
                <a:spcPct val="200000"/>
              </a:lnSpc>
              <a:spcBef>
                <a:spcPts val="800"/>
              </a:spcBef>
              <a:spcAft>
                <a:spcPts val="15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s" sz="1200">
                <a:solidFill>
                  <a:srgbClr val="DA564A"/>
                </a:solidFill>
                <a:latin typeface="Consolas"/>
                <a:ea typeface="Consolas"/>
                <a:cs typeface="Consolas"/>
                <a:sym typeface="Consolas"/>
              </a:rPr>
              <a:t>Route</a:t>
            </a:r>
            <a:r>
              <a:rPr lang="es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s" sz="12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s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200">
                <a:solidFill>
                  <a:srgbClr val="2E7D32"/>
                </a:solidFill>
                <a:latin typeface="Consolas"/>
                <a:ea typeface="Consolas"/>
                <a:cs typeface="Consolas"/>
                <a:sym typeface="Consolas"/>
              </a:rPr>
              <a:t>'user/{name?}'</a:t>
            </a:r>
            <a:r>
              <a:rPr lang="es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200">
                <a:solidFill>
                  <a:srgbClr val="4EA1DF"/>
                </a:solidFill>
                <a:latin typeface="Consolas"/>
                <a:ea typeface="Consolas"/>
                <a:cs typeface="Consolas"/>
                <a:sym typeface="Consolas"/>
              </a:rPr>
              <a:t>$name</a:t>
            </a: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2E7D32"/>
                </a:solidFill>
                <a:latin typeface="Consolas"/>
                <a:ea typeface="Consolas"/>
                <a:cs typeface="Consolas"/>
                <a:sym typeface="Consolas"/>
              </a:rPr>
              <a:t>'John'</a:t>
            </a:r>
            <a:r>
              <a:rPr lang="es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 sz="12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4EA1DF"/>
                </a:solidFill>
                <a:latin typeface="Consolas"/>
                <a:ea typeface="Consolas"/>
                <a:cs typeface="Consolas"/>
                <a:sym typeface="Consolas"/>
              </a:rPr>
              <a:t>$name</a:t>
            </a:r>
            <a:r>
              <a:rPr lang="es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Routes Gruop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101600" marR="101600" rtl="0">
              <a:lnSpc>
                <a:spcPct val="200000"/>
              </a:lnSpc>
              <a:spcBef>
                <a:spcPts val="800"/>
              </a:spcBef>
              <a:spcAft>
                <a:spcPts val="15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s" sz="1200">
                <a:solidFill>
                  <a:srgbClr val="DA564A"/>
                </a:solidFill>
                <a:latin typeface="Consolas"/>
                <a:ea typeface="Consolas"/>
                <a:cs typeface="Consolas"/>
                <a:sym typeface="Consolas"/>
              </a:rPr>
              <a:t>Route</a:t>
            </a:r>
            <a:r>
              <a:rPr lang="es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s" sz="12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group</a:t>
            </a:r>
            <a:r>
              <a:rPr lang="es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([</a:t>
            </a:r>
            <a:r>
              <a:rPr lang="es" sz="1200">
                <a:solidFill>
                  <a:srgbClr val="2E7D32"/>
                </a:solidFill>
                <a:latin typeface="Consolas"/>
                <a:ea typeface="Consolas"/>
                <a:cs typeface="Consolas"/>
                <a:sym typeface="Consolas"/>
              </a:rPr>
              <a:t>'prefix'</a:t>
            </a: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2E7D32"/>
                </a:solidFill>
                <a:latin typeface="Consolas"/>
                <a:ea typeface="Consolas"/>
                <a:cs typeface="Consolas"/>
                <a:sym typeface="Consolas"/>
              </a:rPr>
              <a:t>'admin'</a:t>
            </a:r>
            <a:r>
              <a:rPr lang="es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],</a:t>
            </a: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 sz="1200">
                <a:solidFill>
                  <a:srgbClr val="DA564A"/>
                </a:solidFill>
                <a:latin typeface="Consolas"/>
                <a:ea typeface="Consolas"/>
                <a:cs typeface="Consolas"/>
                <a:sym typeface="Consolas"/>
              </a:rPr>
              <a:t>Route</a:t>
            </a:r>
            <a:r>
              <a:rPr lang="es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s" sz="12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s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200">
                <a:solidFill>
                  <a:srgbClr val="2E7D32"/>
                </a:solidFill>
                <a:latin typeface="Consolas"/>
                <a:ea typeface="Consolas"/>
                <a:cs typeface="Consolas"/>
                <a:sym typeface="Consolas"/>
              </a:rPr>
              <a:t>'users'</a:t>
            </a:r>
            <a:r>
              <a:rPr lang="es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s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Matches The "/admin/users" URL</a:t>
            </a:r>
            <a:br>
              <a:rPr lang="es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b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