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57" r:id="rId9"/>
    <p:sldId id="267" r:id="rId10"/>
    <p:sldId id="263" r:id="rId11"/>
    <p:sldId id="279" r:id="rId12"/>
    <p:sldId id="281" r:id="rId13"/>
    <p:sldId id="282" r:id="rId14"/>
    <p:sldId id="283" r:id="rId15"/>
    <p:sldId id="286" r:id="rId16"/>
    <p:sldId id="284" r:id="rId17"/>
    <p:sldId id="285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1EF764DF-5D4B-4503-9AD5-8CB5164B72B0}">
          <p14:sldIdLst>
            <p14:sldId id="256"/>
            <p14:sldId id="272"/>
            <p14:sldId id="273"/>
            <p14:sldId id="274"/>
            <p14:sldId id="275"/>
            <p14:sldId id="276"/>
            <p14:sldId id="277"/>
            <p14:sldId id="257"/>
            <p14:sldId id="267"/>
            <p14:sldId id="263"/>
            <p14:sldId id="279"/>
            <p14:sldId id="281"/>
            <p14:sldId id="282"/>
            <p14:sldId id="283"/>
            <p14:sldId id="286"/>
            <p14:sldId id="284"/>
            <p14:sldId id="285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mplar Dante" initials="TD" lastIdx="1" clrIdx="0">
    <p:extLst>
      <p:ext uri="{19B8F6BF-5375-455C-9EA6-DF929625EA0E}">
        <p15:presenceInfo xmlns:p15="http://schemas.microsoft.com/office/powerpoint/2012/main" userId="53c223c86197e5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151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1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0T09:29:49.421" idx="1">
    <p:pos x="1879" y="3501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94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14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91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89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24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30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94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56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8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40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17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2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51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2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4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0138-C23B-477E-BB90-73002E13CD9A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66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BE0138-C23B-477E-BB90-73002E13CD9A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F149FB-9968-46BB-9187-D63D0C8A0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58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97F6E-3AC8-416E-9CDD-6641EAAD6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420" y="502986"/>
            <a:ext cx="10786369" cy="2616199"/>
          </a:xfrm>
        </p:spPr>
        <p:txBody>
          <a:bodyPr>
            <a:noAutofit/>
          </a:bodyPr>
          <a:lstStyle/>
          <a:p>
            <a:br>
              <a:rPr lang="ru-RU" sz="9600" b="1" i="1" dirty="0">
                <a:solidFill>
                  <a:srgbClr val="595959"/>
                </a:solidFill>
                <a:latin typeface="Mistral" panose="03090702030407020403" pitchFamily="66" charset="0"/>
              </a:rPr>
            </a:br>
            <a:r>
              <a:rPr lang="ru-RU" sz="9600" b="1" i="1" dirty="0">
                <a:solidFill>
                  <a:srgbClr val="595959"/>
                </a:solidFill>
                <a:latin typeface="Mistral" panose="03090702030407020403" pitchFamily="66" charset="0"/>
              </a:rPr>
              <a:t>МАШИННОЕ ОБУЧЕНИЕ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148A71-F5B2-4A73-99F1-62979054A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69" y="3429000"/>
            <a:ext cx="6987645" cy="13885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8D1515"/>
                </a:solidFill>
                <a:latin typeface="Mistral" panose="03090702030407020403" pitchFamily="66" charset="0"/>
              </a:rPr>
              <a:t>By </a:t>
            </a:r>
            <a:r>
              <a:rPr lang="en-US" sz="3200" dirty="0" err="1">
                <a:solidFill>
                  <a:srgbClr val="8D1515"/>
                </a:solidFill>
                <a:latin typeface="Mistral" panose="03090702030407020403" pitchFamily="66" charset="0"/>
              </a:rPr>
              <a:t>Belckov</a:t>
            </a:r>
            <a:r>
              <a:rPr lang="en-US" sz="3200" dirty="0">
                <a:solidFill>
                  <a:srgbClr val="8D1515"/>
                </a:solidFill>
                <a:latin typeface="Mistral" panose="03090702030407020403" pitchFamily="66" charset="0"/>
              </a:rPr>
              <a:t> Ruslan – DT4V</a:t>
            </a:r>
            <a:endParaRPr lang="ru-RU" sz="3200" dirty="0">
              <a:solidFill>
                <a:srgbClr val="8D1515"/>
              </a:solidFill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0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97F6E-3AC8-416E-9CDD-6641EAA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27" y="0"/>
            <a:ext cx="10083293" cy="1285043"/>
          </a:xfrm>
        </p:spPr>
        <p:txBody>
          <a:bodyPr>
            <a:noAutofit/>
          </a:bodyPr>
          <a:lstStyle/>
          <a:p>
            <a:r>
              <a:rPr lang="ru-RU" sz="6000" b="1" dirty="0">
                <a:solidFill>
                  <a:srgbClr val="595959"/>
                </a:solidFill>
                <a:latin typeface="Mistral" panose="03090702030407020403" pitchFamily="66" charset="0"/>
              </a:rPr>
              <a:t>РАСПРОСТРАНИТЕ!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887B45-EE55-4869-AB80-BCE64558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68DB05-9B2F-4AAA-8C5A-D69DDD9B1F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7268" y="1506985"/>
            <a:ext cx="9277463" cy="485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71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36B27-49AF-449D-91D1-674405C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124287"/>
            <a:ext cx="10018713" cy="1752599"/>
          </a:xfrm>
        </p:spPr>
        <p:txBody>
          <a:bodyPr>
            <a:normAutofit/>
          </a:bodyPr>
          <a:lstStyle/>
          <a:p>
            <a:r>
              <a:rPr lang="ru-RU" sz="6600" b="1" dirty="0">
                <a:latin typeface="Mistral" panose="03090702030407020403" pitchFamily="66" charset="0"/>
              </a:rPr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846FC-C3A7-463D-87B1-959B82C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628312"/>
            <a:ext cx="11105357" cy="489677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b="1" dirty="0">
                <a:solidFill>
                  <a:srgbClr val="595959"/>
                </a:solidFill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НУЖНО </a:t>
            </a:r>
            <a:r>
              <a:rPr lang="ru-RU" b="1" dirty="0">
                <a:solidFill>
                  <a:srgbClr val="8D1515"/>
                </a:solidFill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НАУЧИТЬ </a:t>
            </a:r>
            <a:r>
              <a:rPr lang="ru-RU" b="1" i="1" dirty="0">
                <a:solidFill>
                  <a:srgbClr val="8D1515"/>
                </a:solidFill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ИИ</a:t>
            </a:r>
            <a:r>
              <a:rPr lang="ru-RU" b="1" dirty="0">
                <a:solidFill>
                  <a:srgbClr val="8D1515"/>
                </a:solidFill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ОТЛИЧАТЬ </a:t>
            </a:r>
            <a:r>
              <a:rPr lang="ru-RU" b="1" dirty="0">
                <a:solidFill>
                  <a:srgbClr val="595959"/>
                </a:solidFill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КОШЕК</a:t>
            </a:r>
            <a:r>
              <a:rPr lang="ru-RU" b="1" dirty="0">
                <a:solidFill>
                  <a:srgbClr val="8D1515"/>
                </a:solidFill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>
                <a:solidFill>
                  <a:srgbClr val="595959"/>
                </a:solidFill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СОБАК </a:t>
            </a:r>
            <a:r>
              <a:rPr lang="ru-RU" b="1" dirty="0">
                <a:solidFill>
                  <a:srgbClr val="8D1515"/>
                </a:solidFill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КАРТИНКЕ</a:t>
            </a:r>
            <a:endParaRPr lang="ru-RU" b="1" dirty="0">
              <a:solidFill>
                <a:srgbClr val="595959"/>
              </a:solidFill>
              <a:effectLst/>
              <a:latin typeface="Segoe Script" panose="030B0504020000000003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3300" dirty="0"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ПЛАН: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000" b="1" dirty="0">
                <a:solidFill>
                  <a:srgbClr val="8D1515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СОЗДАТЬ ВИРТУАЛЬНУЮ СРЕДУ РАЗРАБОТКИ С </a:t>
            </a:r>
            <a:r>
              <a:rPr lang="en-US" sz="2000" b="1" i="1" u="sng" dirty="0">
                <a:solidFill>
                  <a:srgbClr val="8D1515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2000" b="1" dirty="0">
                <a:solidFill>
                  <a:srgbClr val="595959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(УСТАНОВИТЬ </a:t>
            </a:r>
            <a:r>
              <a:rPr lang="en-US" sz="2000" b="1" i="1" u="sng" dirty="0">
                <a:solidFill>
                  <a:srgbClr val="595959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r>
              <a:rPr lang="ru-RU" sz="2000" b="1" i="1" u="sng" dirty="0">
                <a:solidFill>
                  <a:srgbClr val="595959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i="1" u="sng" dirty="0">
                <a:solidFill>
                  <a:srgbClr val="595959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TOOLKIT </a:t>
            </a:r>
            <a:r>
              <a:rPr lang="ru-RU" sz="2000" b="1" dirty="0">
                <a:solidFill>
                  <a:srgbClr val="595959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b="1" i="1" u="sng" dirty="0">
                <a:solidFill>
                  <a:srgbClr val="595959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CUDNN</a:t>
            </a:r>
            <a:r>
              <a:rPr lang="ru-RU" sz="2000" b="1" dirty="0">
                <a:solidFill>
                  <a:srgbClr val="595959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u="sng" dirty="0">
                <a:solidFill>
                  <a:srgbClr val="595959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2000" b="1" i="1" u="sng" dirty="0">
                <a:solidFill>
                  <a:srgbClr val="595959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i="1" u="sng" dirty="0">
                <a:solidFill>
                  <a:srgbClr val="595959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ru-RU" sz="2000" b="1" dirty="0">
                <a:solidFill>
                  <a:srgbClr val="595959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b="1" dirty="0">
                <a:solidFill>
                  <a:srgbClr val="595959"/>
                </a:solidFill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ВСЁ </a:t>
            </a:r>
            <a:r>
              <a:rPr lang="ru-RU" sz="2000" b="1" dirty="0">
                <a:solidFill>
                  <a:srgbClr val="595959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НАСТРОИТЬ)</a:t>
            </a:r>
            <a:r>
              <a:rPr lang="ru-RU" sz="2000" b="1" dirty="0">
                <a:solidFill>
                  <a:srgbClr val="8D1515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000" b="1" dirty="0">
                <a:solidFill>
                  <a:srgbClr val="595959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000" b="1" dirty="0">
                <a:solidFill>
                  <a:srgbClr val="8D1515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ПОСТАВИТЬ И ЗАПУСТИТЬ </a:t>
            </a:r>
            <a:r>
              <a:rPr lang="en-US" sz="2000" b="1" i="1" u="sng" dirty="0">
                <a:solidFill>
                  <a:srgbClr val="8D1515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  <a:r>
              <a:rPr lang="ru-RU" sz="2000" b="1" dirty="0">
                <a:solidFill>
                  <a:srgbClr val="8D1515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ПРОВЕРИТЬ РАБОТОСПОСОБНОСТЬ ВИРТУАЛЬНОЙ СРЕДЫ, ВИДИМОСТЬ ВИДЕОКАРТЫ;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000" b="1" dirty="0">
                <a:solidFill>
                  <a:srgbClr val="8D1515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СКАЧАТЬ НЕОБХОДИМЫЕ БАЗУ ДАННЫХ ДЛЯ ОБУЧЕНИЯ, МОДЕЛЬ; ОБУЧИТЬ МОДЕЛЬ И СОХРАНИТЬ ЗНАЧЕНИЕ ВЕСОВ;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000" b="1" dirty="0">
                <a:solidFill>
                  <a:srgbClr val="8D1515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ВРОДЕ БЫ ДОЛЖНО РАБОТАТЬ…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000" b="1" dirty="0">
                <a:solidFill>
                  <a:srgbClr val="8D1515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ФИКСИМ БАГИ;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b="1" dirty="0">
                <a:solidFill>
                  <a:srgbClr val="8D1515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РАБОТАЕТ!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1800" b="1" dirty="0">
              <a:solidFill>
                <a:srgbClr val="8D1515"/>
              </a:solidFill>
              <a:effectLst/>
              <a:latin typeface="Segoe Script" panose="030B0504020000000003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1" dirty="0">
              <a:solidFill>
                <a:srgbClr val="8D1515"/>
              </a:solidFill>
              <a:latin typeface="Segoe Script" panose="030B0504020000000003" pitchFamily="66" charset="0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26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36B27-49AF-449D-91D1-674405C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230819"/>
            <a:ext cx="10018713" cy="1752599"/>
          </a:xfrm>
        </p:spPr>
        <p:txBody>
          <a:bodyPr>
            <a:normAutofit/>
          </a:bodyPr>
          <a:lstStyle/>
          <a:p>
            <a:r>
              <a:rPr lang="ru-RU" sz="6600" b="1" dirty="0">
                <a:latin typeface="Mistral" panose="03090702030407020403" pitchFamily="66" charset="0"/>
              </a:rPr>
              <a:t>*НЯ!*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846FC-C3A7-463D-87B1-959B82C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628312"/>
            <a:ext cx="11105357" cy="4896775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1800" b="1" dirty="0">
              <a:solidFill>
                <a:srgbClr val="8D1515"/>
              </a:solidFill>
              <a:effectLst/>
              <a:latin typeface="Segoe Script" panose="030B0504020000000003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1" dirty="0">
              <a:solidFill>
                <a:srgbClr val="8D1515"/>
              </a:solidFill>
              <a:latin typeface="Segoe Script" panose="030B0504020000000003" pitchFamily="66" charset="0"/>
              <a:ea typeface="Yu Gothic UI Semilight" panose="020B0400000000000000" pitchFamily="34" charset="-128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C5B6AE-746D-46C5-9798-E014E76A6A7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3" r="25388"/>
          <a:stretch/>
        </p:blipFill>
        <p:spPr bwMode="auto">
          <a:xfrm>
            <a:off x="914401" y="979921"/>
            <a:ext cx="4634433" cy="567029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204529-ED31-40F6-9FE3-8F567C8A8EA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0" t="325" r="24666" b="-325"/>
          <a:stretch/>
        </p:blipFill>
        <p:spPr bwMode="auto">
          <a:xfrm>
            <a:off x="6364113" y="1027282"/>
            <a:ext cx="4435091" cy="557557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433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36B27-49AF-449D-91D1-674405C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230819"/>
            <a:ext cx="10018713" cy="1752599"/>
          </a:xfrm>
        </p:spPr>
        <p:txBody>
          <a:bodyPr>
            <a:normAutofit/>
          </a:bodyPr>
          <a:lstStyle/>
          <a:p>
            <a:r>
              <a:rPr lang="ru-RU" sz="6600" b="1" dirty="0">
                <a:latin typeface="Mistral" panose="03090702030407020403" pitchFamily="66" charset="0"/>
              </a:rPr>
              <a:t>*НЯ!*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846FC-C3A7-463D-87B1-959B82C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628312"/>
            <a:ext cx="11105357" cy="4896775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1800" b="1" dirty="0">
              <a:solidFill>
                <a:srgbClr val="8D1515"/>
              </a:solidFill>
              <a:effectLst/>
              <a:latin typeface="Segoe Script" panose="030B0504020000000003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1" dirty="0">
              <a:solidFill>
                <a:srgbClr val="8D1515"/>
              </a:solidFill>
              <a:latin typeface="Segoe Script" panose="030B0504020000000003" pitchFamily="66" charset="0"/>
              <a:ea typeface="Yu Gothic UI Semilight" panose="020B0400000000000000" pitchFamily="34" charset="-128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B5D543-5FC3-4953-B9D0-573F515AC3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5" y="1773173"/>
            <a:ext cx="5347804" cy="40880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7E2BC9-1119-45F4-9265-FF84EA02839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5" r="25749"/>
          <a:stretch/>
        </p:blipFill>
        <p:spPr bwMode="auto">
          <a:xfrm>
            <a:off x="7319972" y="1376919"/>
            <a:ext cx="4201468" cy="4896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127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36B27-49AF-449D-91D1-674405C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230819"/>
            <a:ext cx="10018713" cy="1752599"/>
          </a:xfrm>
        </p:spPr>
        <p:txBody>
          <a:bodyPr>
            <a:normAutofit/>
          </a:bodyPr>
          <a:lstStyle/>
          <a:p>
            <a:r>
              <a:rPr lang="ru-RU" sz="6600" b="1" dirty="0">
                <a:latin typeface="Mistral" panose="03090702030407020403" pitchFamily="66" charset="0"/>
              </a:rPr>
              <a:t>*НЯ!*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846FC-C3A7-463D-87B1-959B82C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628312"/>
            <a:ext cx="11105357" cy="4896775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1800" b="1" dirty="0">
              <a:solidFill>
                <a:srgbClr val="8D1515"/>
              </a:solidFill>
              <a:effectLst/>
              <a:latin typeface="Segoe Script" panose="030B0504020000000003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1" dirty="0">
              <a:solidFill>
                <a:srgbClr val="8D1515"/>
              </a:solidFill>
              <a:latin typeface="Segoe Script" panose="030B0504020000000003" pitchFamily="66" charset="0"/>
              <a:ea typeface="Yu Gothic UI Semilight" panose="020B0400000000000000" pitchFamily="34" charset="-128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1394A-9594-4872-947D-C459F8305DD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2" r="31594"/>
          <a:stretch/>
        </p:blipFill>
        <p:spPr bwMode="auto">
          <a:xfrm>
            <a:off x="1639328" y="1229628"/>
            <a:ext cx="3519813" cy="567645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3E9CA7-D0E1-40B1-B80E-424659B3430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7" r="30728"/>
          <a:stretch/>
        </p:blipFill>
        <p:spPr bwMode="auto">
          <a:xfrm>
            <a:off x="7110346" y="1229628"/>
            <a:ext cx="3669465" cy="543390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212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36B27-49AF-449D-91D1-674405C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230819"/>
            <a:ext cx="10018713" cy="1752599"/>
          </a:xfrm>
        </p:spPr>
        <p:txBody>
          <a:bodyPr>
            <a:normAutofit/>
          </a:bodyPr>
          <a:lstStyle/>
          <a:p>
            <a:r>
              <a:rPr lang="ru-RU" sz="6600" b="1" dirty="0">
                <a:latin typeface="Mistral" panose="03090702030407020403" pitchFamily="66" charset="0"/>
              </a:rPr>
              <a:t>*НЯ!*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846FC-C3A7-463D-87B1-959B82C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628312"/>
            <a:ext cx="11105357" cy="4896775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1800" b="1" dirty="0">
              <a:solidFill>
                <a:srgbClr val="8D1515"/>
              </a:solidFill>
              <a:effectLst/>
              <a:latin typeface="Segoe Script" panose="030B0504020000000003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1" dirty="0">
              <a:solidFill>
                <a:srgbClr val="8D1515"/>
              </a:solidFill>
              <a:latin typeface="Segoe Script" panose="030B0504020000000003" pitchFamily="66" charset="0"/>
              <a:ea typeface="Yu Gothic UI Semilight" panose="020B0400000000000000" pitchFamily="34" charset="-128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1ADAAC-17DA-44BE-A806-9F30F608E5B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3" r="19471"/>
          <a:stretch/>
        </p:blipFill>
        <p:spPr bwMode="auto">
          <a:xfrm>
            <a:off x="6845267" y="1390613"/>
            <a:ext cx="4897554" cy="48967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8E119F-666D-446D-9B29-55BA9021A90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0" t="-1641" r="27049" b="1641"/>
          <a:stretch/>
        </p:blipFill>
        <p:spPr bwMode="auto">
          <a:xfrm>
            <a:off x="1655680" y="951731"/>
            <a:ext cx="3691054" cy="557335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44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36B27-49AF-449D-91D1-674405C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230819"/>
            <a:ext cx="10018713" cy="1752599"/>
          </a:xfrm>
        </p:spPr>
        <p:txBody>
          <a:bodyPr>
            <a:normAutofit/>
          </a:bodyPr>
          <a:lstStyle/>
          <a:p>
            <a:r>
              <a:rPr lang="ru-RU" sz="6600" b="1" dirty="0">
                <a:latin typeface="Mistral" panose="03090702030407020403" pitchFamily="66" charset="0"/>
              </a:rPr>
              <a:t>*НЯ!*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846FC-C3A7-463D-87B1-959B82C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628312"/>
            <a:ext cx="11105357" cy="4896775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1800" b="1" dirty="0">
              <a:solidFill>
                <a:srgbClr val="8D1515"/>
              </a:solidFill>
              <a:effectLst/>
              <a:latin typeface="Segoe Script" panose="030B0504020000000003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1" dirty="0">
              <a:solidFill>
                <a:srgbClr val="8D1515"/>
              </a:solidFill>
              <a:latin typeface="Segoe Script" panose="030B0504020000000003" pitchFamily="66" charset="0"/>
              <a:ea typeface="Yu Gothic UI Semilight" panose="020B0400000000000000" pitchFamily="34" charset="-128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680370-9204-4FA2-AB13-7D8E98B8D33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6" t="342" r="24665" b="-342"/>
          <a:stretch/>
        </p:blipFill>
        <p:spPr bwMode="auto">
          <a:xfrm>
            <a:off x="1537785" y="1170031"/>
            <a:ext cx="4163885" cy="543390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8A420A-EACD-46AC-9CB3-C2233C828A5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6" r="32460"/>
          <a:stretch/>
        </p:blipFill>
        <p:spPr bwMode="auto">
          <a:xfrm>
            <a:off x="7402204" y="562480"/>
            <a:ext cx="3780154" cy="629552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896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36B27-49AF-449D-91D1-674405C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230819"/>
            <a:ext cx="10018713" cy="1752599"/>
          </a:xfrm>
        </p:spPr>
        <p:txBody>
          <a:bodyPr>
            <a:normAutofit/>
          </a:bodyPr>
          <a:lstStyle/>
          <a:p>
            <a:r>
              <a:rPr lang="ru-RU" sz="6600" b="1" dirty="0">
                <a:latin typeface="Mistral" panose="03090702030407020403" pitchFamily="66" charset="0"/>
              </a:rPr>
              <a:t>ПОБЕДИТЕЛИ!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846FC-C3A7-463D-87B1-959B82C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628312"/>
            <a:ext cx="11105357" cy="4896775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1800" b="1" dirty="0">
              <a:solidFill>
                <a:srgbClr val="8D1515"/>
              </a:solidFill>
              <a:effectLst/>
              <a:latin typeface="Segoe Script" panose="030B0504020000000003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1" dirty="0">
              <a:solidFill>
                <a:srgbClr val="8D1515"/>
              </a:solidFill>
              <a:latin typeface="Segoe Script" panose="030B0504020000000003" pitchFamily="66" charset="0"/>
              <a:ea typeface="Yu Gothic UI Semilight" panose="020B0400000000000000" pitchFamily="34" charset="-128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654942-C509-4129-A0D9-801628935A2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6" r="25099"/>
          <a:stretch/>
        </p:blipFill>
        <p:spPr bwMode="auto">
          <a:xfrm>
            <a:off x="749760" y="1029872"/>
            <a:ext cx="4159124" cy="522863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65E5F0-8611-4BD7-B898-CBC66E8A66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98" y="1203159"/>
            <a:ext cx="6310647" cy="459334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1430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97F6E-3AC8-416E-9CDD-6641EAAD6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97383" y="-1308100"/>
            <a:ext cx="10786369" cy="2616199"/>
          </a:xfrm>
        </p:spPr>
        <p:txBody>
          <a:bodyPr>
            <a:noAutofit/>
          </a:bodyPr>
          <a:lstStyle/>
          <a:p>
            <a:r>
              <a:rPr lang="ru-RU" sz="7200" b="1" dirty="0">
                <a:solidFill>
                  <a:srgbClr val="595959"/>
                </a:solidFill>
                <a:latin typeface="Mistral" panose="03090702030407020403" pitchFamily="66" charset="0"/>
              </a:rPr>
              <a:t>ССЫЛКА НА РАБОТУ: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148A71-F5B2-4A73-99F1-62979054A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7" y="972750"/>
            <a:ext cx="6987645" cy="13885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8D1515"/>
                </a:solidFill>
                <a:latin typeface="+mj-lt"/>
              </a:rPr>
              <a:t>https://github.com/DanteTemplar/NPK</a:t>
            </a:r>
            <a:endParaRPr lang="ru-RU" sz="3200" dirty="0">
              <a:solidFill>
                <a:srgbClr val="8D1515"/>
              </a:solidFill>
              <a:latin typeface="+mj-lt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BC29C04A-D9AE-4997-83A4-833EB2E84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979" y="1597795"/>
            <a:ext cx="5045666" cy="504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58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36B27-49AF-449D-91D1-674405C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>
            <a:normAutofit/>
          </a:bodyPr>
          <a:lstStyle/>
          <a:p>
            <a:r>
              <a:rPr lang="ru-RU" sz="6600" b="1" dirty="0">
                <a:latin typeface="Mistral" panose="03090702030407020403" pitchFamily="66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846FC-C3A7-463D-87B1-959B82C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1628312"/>
            <a:ext cx="10162495" cy="50391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b="1" dirty="0">
                <a:solidFill>
                  <a:srgbClr val="8D1515"/>
                </a:solidFill>
                <a:latin typeface="Segoe Script" panose="030B0504020000000003" pitchFamily="66" charset="0"/>
                <a:ea typeface="Yu Gothic UI Semilight" panose="020B0400000000000000" pitchFamily="34" charset="-128"/>
              </a:rPr>
              <a:t>ЭТО СОВРЕМЕННО</a:t>
            </a:r>
          </a:p>
          <a:p>
            <a:pPr algn="just"/>
            <a:r>
              <a:rPr lang="ru-RU" b="1" dirty="0">
                <a:solidFill>
                  <a:srgbClr val="8D1515"/>
                </a:solidFill>
                <a:latin typeface="Segoe Script" panose="030B0504020000000003" pitchFamily="66" charset="0"/>
                <a:ea typeface="Yu Gothic UI Semilight" panose="020B0400000000000000" pitchFamily="34" charset="-128"/>
              </a:rPr>
              <a:t>ЭТО ВЫГОДНО</a:t>
            </a:r>
          </a:p>
          <a:p>
            <a:pPr algn="just"/>
            <a:r>
              <a:rPr lang="ru-RU" b="1" dirty="0">
                <a:solidFill>
                  <a:srgbClr val="8D1515"/>
                </a:solidFill>
                <a:latin typeface="Segoe Script" panose="030B0504020000000003" pitchFamily="66" charset="0"/>
                <a:ea typeface="Yu Gothic UI Semilight" panose="020B0400000000000000" pitchFamily="34" charset="-128"/>
              </a:rPr>
              <a:t>ЭТО КРУТО</a:t>
            </a:r>
          </a:p>
          <a:p>
            <a:pPr algn="just"/>
            <a:r>
              <a:rPr lang="ru-RU" b="1" dirty="0">
                <a:solidFill>
                  <a:srgbClr val="8D1515"/>
                </a:solidFill>
                <a:latin typeface="Segoe Script" panose="030B0504020000000003" pitchFamily="66" charset="0"/>
                <a:ea typeface="Yu Gothic UI Semilight" panose="020B0400000000000000" pitchFamily="34" charset="-128"/>
              </a:rPr>
              <a:t>«…РЕЧЬ ИДЕТ О МНОГОМИЛЛИАРДНОМ РЫНКЕ ДАЖЕ В РАМКАХ ОТДЕЛЬНОЙ СТРАНЫ.  ОГРОМНОЕ КОЛИЧЕСТВО ЛЮДЕЙ В МИРЕ ЗАДЕЙСТВОВАНО НА НИЗКОКВАЛИФИЦИРОВАННОЙ РАБОТЕ. ТАК ЧТО ДУМАЮ, РЕЧЬ ИДЕТ О СТОМИЛЛИАРДНОМ РЫНКЕ ВО ВСЕМ МИРЕ», — </a:t>
            </a:r>
            <a:r>
              <a:rPr lang="ru-RU" b="1" dirty="0">
                <a:solidFill>
                  <a:srgbClr val="595959"/>
                </a:solidFill>
                <a:latin typeface="Segoe Script" panose="030B0504020000000003" pitchFamily="66" charset="0"/>
                <a:ea typeface="Yu Gothic UI Semilight" panose="020B0400000000000000" pitchFamily="34" charset="-128"/>
              </a:rPr>
              <a:t>говорит Григорий </a:t>
            </a:r>
            <a:r>
              <a:rPr lang="ru-RU" b="1" dirty="0" err="1">
                <a:solidFill>
                  <a:srgbClr val="595959"/>
                </a:solidFill>
                <a:latin typeface="Segoe Script" panose="030B0504020000000003" pitchFamily="66" charset="0"/>
                <a:ea typeface="Yu Gothic UI Semilight" panose="020B0400000000000000" pitchFamily="34" charset="-128"/>
              </a:rPr>
              <a:t>Бакунов</a:t>
            </a:r>
            <a:r>
              <a:rPr lang="ru-RU" b="1" dirty="0">
                <a:solidFill>
                  <a:srgbClr val="595959"/>
                </a:solidFill>
                <a:latin typeface="Segoe Script" panose="030B0504020000000003" pitchFamily="66" charset="0"/>
                <a:ea typeface="Yu Gothic UI Semilight" panose="020B0400000000000000" pitchFamily="34" charset="-128"/>
              </a:rPr>
              <a:t>, директор по распространению технологий «Яндекса».</a:t>
            </a:r>
          </a:p>
          <a:p>
            <a:pPr algn="just"/>
            <a:r>
              <a:rPr lang="ru-RU" b="1" dirty="0">
                <a:solidFill>
                  <a:srgbClr val="8D1515"/>
                </a:solidFill>
                <a:latin typeface="Segoe Script" panose="030B0504020000000003" pitchFamily="66" charset="0"/>
                <a:ea typeface="Yu Gothic UI Semilight" panose="020B0400000000000000" pitchFamily="34" charset="-128"/>
              </a:rPr>
              <a:t>«ЭТО СЛЕДУЮЩИЙ ШАГ В АВТОМАТИЗАЦИИ ЛЮБЫХ ПРОЦЕССОВ, В РАЗРАБОТКЕ ЛЮБОГО ПРОГРАММНОГО ОБЕСПЕЧЕНИЯ» - </a:t>
            </a:r>
            <a:r>
              <a:rPr lang="ru-RU" b="1" dirty="0">
                <a:solidFill>
                  <a:srgbClr val="595959"/>
                </a:solidFill>
                <a:latin typeface="Segoe Script" panose="030B0504020000000003" pitchFamily="66" charset="0"/>
                <a:ea typeface="Yu Gothic UI Semilight" panose="020B0400000000000000" pitchFamily="34" charset="-128"/>
              </a:rPr>
              <a:t>руководитель направления «Поиск Mail.ru» в </a:t>
            </a:r>
            <a:r>
              <a:rPr lang="ru-RU" b="1" dirty="0" err="1">
                <a:solidFill>
                  <a:srgbClr val="595959"/>
                </a:solidFill>
                <a:latin typeface="Segoe Script" panose="030B0504020000000003" pitchFamily="66" charset="0"/>
                <a:ea typeface="Yu Gothic UI Semilight" panose="020B0400000000000000" pitchFamily="34" charset="-128"/>
              </a:rPr>
              <a:t>Mail.Ru</a:t>
            </a:r>
            <a:r>
              <a:rPr lang="ru-RU" b="1" dirty="0">
                <a:solidFill>
                  <a:srgbClr val="595959"/>
                </a:solidFill>
                <a:latin typeface="Segoe Script" panose="030B0504020000000003" pitchFamily="66" charset="0"/>
                <a:ea typeface="Yu Gothic UI Semilight" panose="020B0400000000000000" pitchFamily="34" charset="-128"/>
              </a:rPr>
              <a:t> </a:t>
            </a:r>
            <a:r>
              <a:rPr lang="ru-RU" b="1" dirty="0" err="1">
                <a:solidFill>
                  <a:srgbClr val="595959"/>
                </a:solidFill>
                <a:latin typeface="Segoe Script" panose="030B0504020000000003" pitchFamily="66" charset="0"/>
                <a:ea typeface="Yu Gothic UI Semilight" panose="020B0400000000000000" pitchFamily="34" charset="-128"/>
              </a:rPr>
              <a:t>Group</a:t>
            </a:r>
            <a:r>
              <a:rPr lang="ru-RU" b="1" dirty="0">
                <a:solidFill>
                  <a:srgbClr val="595959"/>
                </a:solidFill>
                <a:latin typeface="Segoe Script" panose="030B0504020000000003" pitchFamily="66" charset="0"/>
                <a:ea typeface="Yu Gothic UI Semilight" panose="020B0400000000000000" pitchFamily="34" charset="-128"/>
              </a:rPr>
              <a:t> Андрей Калинин.</a:t>
            </a:r>
          </a:p>
          <a:p>
            <a:pPr algn="just"/>
            <a:endParaRPr lang="ru-RU" b="1" dirty="0">
              <a:solidFill>
                <a:srgbClr val="595959"/>
              </a:solidFill>
              <a:latin typeface="Segoe Script" panose="030B0504020000000003" pitchFamily="66" charset="0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79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36B27-49AF-449D-91D1-674405C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>
            <a:normAutofit/>
          </a:bodyPr>
          <a:lstStyle/>
          <a:p>
            <a:r>
              <a:rPr lang="ru-RU" sz="6600" b="1" dirty="0">
                <a:latin typeface="Mistral" panose="03090702030407020403" pitchFamily="66" charset="0"/>
              </a:rPr>
              <a:t>РЫНОК ДОЛГО БУДЕТ РАСТИ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846FC-C3A7-463D-87B1-959B82C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1628312"/>
            <a:ext cx="10162495" cy="5039188"/>
          </a:xfrm>
        </p:spPr>
        <p:txBody>
          <a:bodyPr>
            <a:normAutofit/>
          </a:bodyPr>
          <a:lstStyle/>
          <a:p>
            <a:pPr algn="just"/>
            <a:endParaRPr lang="ru-RU" b="1" dirty="0">
              <a:solidFill>
                <a:srgbClr val="595959"/>
              </a:solidFill>
              <a:latin typeface="Segoe Script" panose="030B0504020000000003" pitchFamily="66" charset="0"/>
              <a:ea typeface="Yu Gothic UI Semilight" panose="020B0400000000000000" pitchFamily="34" charset="-128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07C5D55-D1CA-46AD-81E2-CF2AB2E92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48" y="1752599"/>
            <a:ext cx="8554507" cy="451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739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36B27-49AF-449D-91D1-674405C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>
            <a:normAutofit/>
          </a:bodyPr>
          <a:lstStyle/>
          <a:p>
            <a:r>
              <a:rPr lang="ru-RU" sz="6600" b="1" dirty="0">
                <a:latin typeface="Mistral" panose="03090702030407020403" pitchFamily="66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846FC-C3A7-463D-87B1-959B82C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29" y="1818812"/>
            <a:ext cx="11245571" cy="503918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b="1" dirty="0">
                <a:solidFill>
                  <a:srgbClr val="595959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ЦЕЛЯМИ</a:t>
            </a:r>
            <a:r>
              <a:rPr lang="ru-RU" sz="1800" b="1" dirty="0">
                <a:solidFill>
                  <a:srgbClr val="8D1515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МОЕЙ РАБОТЫ МОЖНО НАЗВАТЬ ИЗУЧЕНИЕ ПРИНЦИПОВ 	РАБОТЫ НС И ПРИМЕНЕНИЕ ИХ НА ПРАКТИКЕ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b="1" dirty="0">
                <a:solidFill>
                  <a:srgbClr val="8D1515"/>
                </a:solidFill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800" b="1" dirty="0">
                <a:solidFill>
                  <a:srgbClr val="595959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8D1515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УЗНАТЬ ИСТОРИЮ СТАНОВЛЕНИЯ НС;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8D1515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ВЫБРАТЬ ИНСТРУМЕНТАРИЙ;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8D1515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СТРУКТУРЫ И ТИПЫ НС, ПРИМЕРЫ ИСПОЛЬЗОВАНИЯ ВЫБРАННЫХ ИНСТРУМЕНТОВ В СФЕРЕ НС;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8D1515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ОСОЗНАТЬ МАТЕМАТИЧЕСКИЕ ОСНОВЫ НС;</a:t>
            </a:r>
            <a:r>
              <a:rPr lang="en-US" sz="1800" b="1" dirty="0">
                <a:solidFill>
                  <a:srgbClr val="8D1515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8D1515"/>
                </a:solidFill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основной работе</a:t>
            </a:r>
            <a:endParaRPr lang="ru-RU" sz="1800" b="1" dirty="0">
              <a:solidFill>
                <a:srgbClr val="8D1515"/>
              </a:solidFill>
              <a:effectLst/>
              <a:latin typeface="Segoe Script" panose="030B0504020000000003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8D1515"/>
                </a:solidFill>
                <a:effectLst/>
                <a:latin typeface="Segoe Script" panose="030B0504020000000003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ПРИМЕНИТЬ ВСЕ ПОЛУЧЕННЫЕ ЗНАНИЯ НА ПРОСТОМ ПРАКТИЧЕСКОМ ПРИМЕРЕ;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1800" b="1" dirty="0">
              <a:solidFill>
                <a:srgbClr val="8D1515"/>
              </a:solidFill>
              <a:effectLst/>
              <a:latin typeface="Segoe Script" panose="030B0504020000000003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1" dirty="0">
              <a:solidFill>
                <a:srgbClr val="8D1515"/>
              </a:solidFill>
              <a:latin typeface="Segoe Script" panose="030B0504020000000003" pitchFamily="66" charset="0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7295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36B27-49AF-449D-91D1-674405C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77444" y="-139039"/>
            <a:ext cx="10018713" cy="1752599"/>
          </a:xfrm>
        </p:spPr>
        <p:txBody>
          <a:bodyPr>
            <a:normAutofit/>
          </a:bodyPr>
          <a:lstStyle/>
          <a:p>
            <a:r>
              <a:rPr lang="ru-RU" sz="8000" dirty="0">
                <a:latin typeface="Mistral" panose="03090702030407020403" pitchFamily="66" charset="0"/>
              </a:rPr>
              <a:t>150Х</a:t>
            </a:r>
            <a:endParaRPr lang="ru-RU" sz="6600" dirty="0">
              <a:latin typeface="Mistral" panose="03090702030407020403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846FC-C3A7-463D-87B1-959B82C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126" y="2899259"/>
            <a:ext cx="5619236" cy="2955564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1800" b="1" dirty="0">
              <a:solidFill>
                <a:srgbClr val="8D1515"/>
              </a:solidFill>
              <a:effectLst/>
              <a:latin typeface="Segoe Script" panose="030B0504020000000003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1" dirty="0">
              <a:solidFill>
                <a:srgbClr val="8D1515"/>
              </a:solidFill>
              <a:latin typeface="Segoe Script" panose="030B0504020000000003" pitchFamily="66" charset="0"/>
              <a:ea typeface="Yu Gothic UI Semilight" panose="020B0400000000000000" pitchFamily="34" charset="-128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644D598-6450-4AB8-BEDD-11E3137C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8" y="1190598"/>
            <a:ext cx="4142385" cy="552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4218368-ED7C-43F3-B7FC-3743B4D50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362" y="1318832"/>
            <a:ext cx="460057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BC429-2D1D-43EB-9752-55D76DB8ADE8}"/>
              </a:ext>
            </a:extLst>
          </p:cNvPr>
          <p:cNvSpPr txBox="1"/>
          <p:nvPr/>
        </p:nvSpPr>
        <p:spPr>
          <a:xfrm>
            <a:off x="5270399" y="2497972"/>
            <a:ext cx="10441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>
                <a:latin typeface="Mistral" panose="03090702030407020403" pitchFamily="66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7612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36B27-49AF-449D-91D1-674405C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>
            <a:normAutofit/>
          </a:bodyPr>
          <a:lstStyle/>
          <a:p>
            <a:r>
              <a:rPr lang="ru-RU" sz="6600" b="1" dirty="0">
                <a:latin typeface="Mistral" panose="03090702030407020403" pitchFamily="66" charset="0"/>
              </a:rPr>
              <a:t>ИНСТРУМЕНТЫ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F18E088-7D40-4B95-A682-660DEE19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16ADAB1C-4D67-499F-B0EB-706181BF7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5" t="12909" r="577" b="12781"/>
          <a:stretch/>
        </p:blipFill>
        <p:spPr bwMode="auto">
          <a:xfrm>
            <a:off x="688977" y="1782560"/>
            <a:ext cx="10814046" cy="431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88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36B27-49AF-449D-91D1-674405C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204186"/>
            <a:ext cx="10018713" cy="1752599"/>
          </a:xfrm>
        </p:spPr>
        <p:txBody>
          <a:bodyPr>
            <a:normAutofit/>
          </a:bodyPr>
          <a:lstStyle/>
          <a:p>
            <a:r>
              <a:rPr lang="ru-RU" sz="6600" i="1" dirty="0">
                <a:latin typeface="Mistral" panose="03090702030407020403" pitchFamily="66" charset="0"/>
              </a:rPr>
              <a:t>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846FC-C3A7-463D-87B1-959B82C3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29" y="1454828"/>
            <a:ext cx="11245571" cy="5039188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1800" b="1" dirty="0">
              <a:solidFill>
                <a:srgbClr val="8D1515"/>
              </a:solidFill>
              <a:effectLst/>
              <a:latin typeface="Segoe Script" panose="030B0504020000000003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1" dirty="0">
              <a:solidFill>
                <a:srgbClr val="8D1515"/>
              </a:solidFill>
              <a:latin typeface="Segoe Script" panose="030B0504020000000003" pitchFamily="66" charset="0"/>
              <a:ea typeface="Yu Gothic UI Semilight" panose="020B0400000000000000" pitchFamily="34" charset="-128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0D2B1D-8877-46A4-80F1-5DB3E5E5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98" y="1219131"/>
            <a:ext cx="7862048" cy="527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605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97F6E-3AC8-416E-9CDD-6641EAA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960" y="186432"/>
            <a:ext cx="10083293" cy="1285043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Mistral" panose="03090702030407020403" pitchFamily="66" charset="0"/>
              </a:rPr>
              <a:t>МОДЕЛЬ НЕЙРОНА: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27118BC-4F81-46DA-A400-806CDB92F6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7263" y="1757779"/>
            <a:ext cx="8777473" cy="422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575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97F6E-3AC8-416E-9CDD-6641EAA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103" y="195308"/>
            <a:ext cx="10083293" cy="1285043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Mistral" panose="03090702030407020403" pitchFamily="66" charset="0"/>
              </a:rPr>
              <a:t>ФУНКЦИИ АКТИВАЦИИ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887B45-EE55-4869-AB80-BCE64558C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284" y="4989480"/>
            <a:ext cx="10018713" cy="1285043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RELU                              SIGMOID</a:t>
            </a:r>
            <a:r>
              <a:rPr lang="en-US" dirty="0"/>
              <a:t>                           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C5DF7D-9D52-4B8B-9462-0934B81F160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260" y="1686755"/>
            <a:ext cx="4879020" cy="330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B739F4-0DD8-4B05-95D8-6ACE5CED85B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4701" y="1686754"/>
            <a:ext cx="4999365" cy="330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291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201</TotalTime>
  <Words>279</Words>
  <Application>Microsoft Office PowerPoint</Application>
  <PresentationFormat>Широкоэкранный</PresentationFormat>
  <Paragraphs>42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Corbel</vt:lpstr>
      <vt:lpstr>Mistral</vt:lpstr>
      <vt:lpstr>Segoe Script</vt:lpstr>
      <vt:lpstr>Параллакс</vt:lpstr>
      <vt:lpstr> МАШИННОЕ ОБУЧЕНИЕ</vt:lpstr>
      <vt:lpstr>АКТУАЛЬНОСТЬ</vt:lpstr>
      <vt:lpstr>РЫНОК ДОЛГО БУДЕТ РАСТИ</vt:lpstr>
      <vt:lpstr>ЦЕЛИ и ЗАДАЧИ</vt:lpstr>
      <vt:lpstr>150Х</vt:lpstr>
      <vt:lpstr>ИНСТРУМЕНТЫ</vt:lpstr>
      <vt:lpstr>ПРИНЦИП РАБОТЫ</vt:lpstr>
      <vt:lpstr>МОДЕЛЬ НЕЙРОНА:</vt:lpstr>
      <vt:lpstr>ФУНКЦИИ АКТИВАЦИИ</vt:lpstr>
      <vt:lpstr>РАСПРОСТРАНИТЕ! </vt:lpstr>
      <vt:lpstr>ПРАКТИКА</vt:lpstr>
      <vt:lpstr>*НЯ!*</vt:lpstr>
      <vt:lpstr>*НЯ!*</vt:lpstr>
      <vt:lpstr>*НЯ!*</vt:lpstr>
      <vt:lpstr>*НЯ!*</vt:lpstr>
      <vt:lpstr>*НЯ!*</vt:lpstr>
      <vt:lpstr>ПОБЕДИТЕЛИ!</vt:lpstr>
      <vt:lpstr>ССЫЛКА НА РАБОТУ: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Templar Dante</cp:lastModifiedBy>
  <cp:revision>23</cp:revision>
  <dcterms:created xsi:type="dcterms:W3CDTF">2020-10-04T15:42:02Z</dcterms:created>
  <dcterms:modified xsi:type="dcterms:W3CDTF">2020-11-20T02:55:46Z</dcterms:modified>
</cp:coreProperties>
</file>