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6" r:id="rId4"/>
    <p:sldId id="270" r:id="rId5"/>
    <p:sldId id="260" r:id="rId6"/>
    <p:sldId id="267" r:id="rId7"/>
    <p:sldId id="262" r:id="rId8"/>
    <p:sldId id="269" r:id="rId9"/>
    <p:sldId id="258" r:id="rId10"/>
    <p:sldId id="263" r:id="rId11"/>
    <p:sldId id="264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1EF764DF-5D4B-4503-9AD5-8CB5164B72B0}">
          <p14:sldIdLst>
            <p14:sldId id="256"/>
          </p14:sldIdLst>
        </p14:section>
        <p14:section name="Раздел без заголовка" id="{F9C5F136-A813-4319-968B-C7341173A354}">
          <p14:sldIdLst>
            <p14:sldId id="257"/>
            <p14:sldId id="266"/>
            <p14:sldId id="270"/>
            <p14:sldId id="260"/>
            <p14:sldId id="267"/>
            <p14:sldId id="262"/>
            <p14:sldId id="269"/>
            <p14:sldId id="258"/>
            <p14:sldId id="263"/>
            <p14:sldId id="264"/>
            <p14:sldId id="26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151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4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4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1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89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2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30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94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56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8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0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1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1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2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66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BE0138-C23B-477E-BB90-73002E13CD9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58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420" y="591763"/>
            <a:ext cx="9818703" cy="2616199"/>
          </a:xfrm>
        </p:spPr>
        <p:txBody>
          <a:bodyPr>
            <a:normAutofit/>
          </a:bodyPr>
          <a:lstStyle/>
          <a:p>
            <a:r>
              <a:rPr lang="ru-RU" sz="11500" b="1" i="1" dirty="0">
                <a:solidFill>
                  <a:srgbClr val="595959"/>
                </a:solidFill>
                <a:latin typeface="Mistral" panose="03090702030407020403" pitchFamily="66" charset="0"/>
              </a:rPr>
              <a:t>НЕЙРОННЫЕ СЕТИ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148A71-F5B2-4A73-99F1-62979054A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69" y="3429000"/>
            <a:ext cx="6987645" cy="13885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8D1515"/>
                </a:solidFill>
                <a:latin typeface="Mistral" panose="03090702030407020403" pitchFamily="66" charset="0"/>
              </a:rPr>
              <a:t>By </a:t>
            </a:r>
            <a:r>
              <a:rPr lang="en-US" sz="3200" dirty="0" err="1">
                <a:solidFill>
                  <a:srgbClr val="8D1515"/>
                </a:solidFill>
                <a:latin typeface="Mistral" panose="03090702030407020403" pitchFamily="66" charset="0"/>
              </a:rPr>
              <a:t>Belckov</a:t>
            </a:r>
            <a:r>
              <a:rPr lang="en-US" sz="3200" dirty="0">
                <a:solidFill>
                  <a:srgbClr val="8D1515"/>
                </a:solidFill>
                <a:latin typeface="Mistral" panose="03090702030407020403" pitchFamily="66" charset="0"/>
              </a:rPr>
              <a:t> Ruslan – DT4V</a:t>
            </a:r>
            <a:endParaRPr lang="ru-RU" sz="3200" dirty="0">
              <a:solidFill>
                <a:srgbClr val="8D1515"/>
              </a:solidFill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0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27" y="0"/>
            <a:ext cx="10083293" cy="1285043"/>
          </a:xfrm>
        </p:spPr>
        <p:txBody>
          <a:bodyPr>
            <a:noAutofit/>
          </a:bodyPr>
          <a:lstStyle/>
          <a:p>
            <a:r>
              <a:rPr lang="ru-RU" sz="6000" b="1" i="1" dirty="0">
                <a:solidFill>
                  <a:srgbClr val="595959"/>
                </a:solidFill>
                <a:latin typeface="Mistral" panose="03090702030407020403" pitchFamily="66" charset="0"/>
              </a:rPr>
              <a:t>РАСПРОСТРАНИТЕ!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887B45-EE55-4869-AB80-BCE64558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68DB05-9B2F-4AAA-8C5A-D69DDD9B1F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2336" y="1702741"/>
            <a:ext cx="7513718" cy="374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71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83293" cy="1285043"/>
          </a:xfrm>
        </p:spPr>
        <p:txBody>
          <a:bodyPr>
            <a:noAutofit/>
          </a:bodyPr>
          <a:lstStyle/>
          <a:p>
            <a:r>
              <a:rPr lang="ru-RU" sz="6000" b="1" i="1" dirty="0">
                <a:solidFill>
                  <a:srgbClr val="595959"/>
                </a:solidFill>
                <a:latin typeface="Mistral" panose="03090702030407020403" pitchFamily="66" charset="0"/>
              </a:rPr>
              <a:t>РАСПРОСТРАНИТЕ! НАЗАД!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887B45-EE55-4869-AB80-BCE64558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ADB73D-D607-497F-A55F-6BFB1EA37CF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0333" y="1427086"/>
            <a:ext cx="6426665" cy="456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337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83293" cy="1285043"/>
          </a:xfrm>
        </p:spPr>
        <p:txBody>
          <a:bodyPr>
            <a:noAutofit/>
          </a:bodyPr>
          <a:lstStyle/>
          <a:p>
            <a:r>
              <a:rPr lang="ru-RU" sz="6000" b="1" i="1" dirty="0">
                <a:solidFill>
                  <a:srgbClr val="595959"/>
                </a:solidFill>
                <a:latin typeface="Mistral" panose="03090702030407020403" pitchFamily="66" charset="0"/>
              </a:rPr>
              <a:t>КОРРЕКТИРОВКА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887B45-EE55-4869-AB80-BCE64558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7DAF3E-FC05-4031-91C8-120B9CD7D10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0503" y="1555912"/>
            <a:ext cx="6953709" cy="476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79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124" y="2552700"/>
            <a:ext cx="10018713" cy="1752599"/>
          </a:xfrm>
        </p:spPr>
        <p:txBody>
          <a:bodyPr>
            <a:noAutofit/>
          </a:bodyPr>
          <a:lstStyle/>
          <a:p>
            <a:r>
              <a:rPr lang="en-US" sz="34400" b="1" i="1" dirty="0">
                <a:solidFill>
                  <a:srgbClr val="8D1515"/>
                </a:solidFill>
                <a:latin typeface="Mistral" panose="03090702030407020403" pitchFamily="66" charset="0"/>
              </a:rPr>
              <a:t>GGWP</a:t>
            </a:r>
            <a:endParaRPr lang="ru-RU" sz="34400" b="1" i="1" dirty="0">
              <a:solidFill>
                <a:srgbClr val="8D1515"/>
              </a:solidFill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1020" y="124288"/>
            <a:ext cx="10083293" cy="1285043"/>
          </a:xfrm>
        </p:spPr>
        <p:txBody>
          <a:bodyPr>
            <a:noAutofit/>
          </a:bodyPr>
          <a:lstStyle/>
          <a:p>
            <a:r>
              <a:rPr lang="ru-RU" sz="6000" b="1" i="1" dirty="0">
                <a:solidFill>
                  <a:srgbClr val="595959"/>
                </a:solidFill>
                <a:latin typeface="Mistral" panose="03090702030407020403" pitchFamily="66" charset="0"/>
              </a:rPr>
              <a:t>МОДЕЛЬ НЕЙРОНА: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27118BC-4F81-46DA-A400-806CDB92F6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96654" y="1660124"/>
            <a:ext cx="8777473" cy="422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575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5147" y="122069"/>
            <a:ext cx="13079900" cy="1285043"/>
          </a:xfrm>
        </p:spPr>
        <p:txBody>
          <a:bodyPr>
            <a:noAutofit/>
          </a:bodyPr>
          <a:lstStyle/>
          <a:p>
            <a:r>
              <a:rPr lang="ru-RU" sz="6000" b="1" i="1" dirty="0">
                <a:solidFill>
                  <a:srgbClr val="595959"/>
                </a:solidFill>
                <a:latin typeface="Mistral" panose="03090702030407020403" pitchFamily="66" charset="0"/>
              </a:rPr>
              <a:t>КЛАСС и его ЭКЗЕМПЛЯР         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FCE0CFD-4B06-4A28-B749-252785AAED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247" y="1225688"/>
            <a:ext cx="5745073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Vehicle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object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"""Документация"""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doors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#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Конструктор (инициализатор) класса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.color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.doors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doors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mark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brake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</a:t>
            </a:r>
            <a:r>
              <a:rPr lang="en-US" altLang="ru-RU" sz="2000" i="1" dirty="0">
                <a:solidFill>
                  <a:srgbClr val="629755"/>
                </a:solidFill>
                <a:latin typeface="JetBrains Mono"/>
              </a:rPr>
              <a:t>#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Остановить машинку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"Тормозим!"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drive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ru-RU" sz="2000" i="1" dirty="0">
                <a:solidFill>
                  <a:srgbClr val="629755"/>
                </a:solidFill>
                <a:latin typeface="JetBrains Mono"/>
              </a:rPr>
              <a:t>#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Ехать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"Валим-валим-валим на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гелике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..."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10901A-DE62-47A0-A5D6-A279F9E13534}"/>
              </a:ext>
            </a:extLst>
          </p:cNvPr>
          <p:cNvSpPr txBox="1"/>
          <p:nvPr/>
        </p:nvSpPr>
        <p:spPr>
          <a:xfrm>
            <a:off x="1828800" y="1427086"/>
            <a:ext cx="2947386" cy="2621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9F3495F2-2FA9-4426-9182-4E03E1CC6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56575"/>
            <a:ext cx="6096000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__ ==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'__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__'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Volga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Vehicle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doors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mark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Volga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Volga.drive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Просто едем, обратную связь никуда не забираем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Volga.drive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В переменную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responce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грузим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обратку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Volga.brake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Обходимся без переменной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Выводим через переменную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6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5147" y="122069"/>
            <a:ext cx="13079900" cy="1285043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rgbClr val="595959"/>
                </a:solidFill>
                <a:latin typeface="Mistral" panose="03090702030407020403" pitchFamily="66" charset="0"/>
              </a:rPr>
              <a:t>JSON </a:t>
            </a:r>
            <a:r>
              <a:rPr lang="ru-RU" sz="6000" b="1" i="1" dirty="0">
                <a:solidFill>
                  <a:srgbClr val="595959"/>
                </a:solidFill>
                <a:latin typeface="Mistral" panose="03090702030407020403" pitchFamily="66" charset="0"/>
              </a:rPr>
              <a:t>формат - словарь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10901A-DE62-47A0-A5D6-A279F9E13534}"/>
              </a:ext>
            </a:extLst>
          </p:cNvPr>
          <p:cNvSpPr txBox="1"/>
          <p:nvPr/>
        </p:nvSpPr>
        <p:spPr>
          <a:xfrm>
            <a:off x="1828800" y="1427086"/>
            <a:ext cx="2947386" cy="2621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64AD5A-B7B4-41D3-80B0-EBCCBD57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06C81F-1CE9-49A4-9DCA-963CE02B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911" y="1407112"/>
            <a:ext cx="6428217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firstName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Jane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lastName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Doe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hobbies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running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sky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diving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singing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children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firstName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Alice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firstName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Bob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2519C46C-F29A-4CB6-B540-F924A46E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86" y="1465993"/>
            <a:ext cx="4107047" cy="466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25" y="79899"/>
            <a:ext cx="10083293" cy="1285043"/>
          </a:xfrm>
        </p:spPr>
        <p:txBody>
          <a:bodyPr>
            <a:noAutofit/>
          </a:bodyPr>
          <a:lstStyle/>
          <a:p>
            <a:r>
              <a:rPr lang="ru-RU" sz="6000" b="1" i="1" dirty="0">
                <a:solidFill>
                  <a:srgbClr val="595959"/>
                </a:solidFill>
                <a:latin typeface="Mistral" panose="03090702030407020403" pitchFamily="66" charset="0"/>
              </a:rPr>
              <a:t>КЛАСС НЕЙРОНА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887B45-EE55-4869-AB80-BCE64558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284" y="4989480"/>
            <a:ext cx="10018713" cy="128504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AFFF5F-49A0-4901-8B8E-51C0A4779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0" y="1191355"/>
            <a:ext cx="11656380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140 строчка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~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Neuron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Класс Нейрона(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Neuron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): является косвенным(через метод) подклассом Слоя(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Layer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);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  Создается из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json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данных(словаря) вида: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    {'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input_weightчs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':$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array_of_input_weights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     '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':$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number_in_the_layer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    Где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input_weights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- набор весов и порядковое число нейрона соответственно;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  Также в методах ссылается на соответствующий Слой(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Layer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), из которого берет Функцию Активации(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afunc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) и значение Смещения(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bias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Методы: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 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feedforward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inputs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) - локальное прямое распространение;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    где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inputs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- входящие значения в виде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array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[1..N], где N =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len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neuron.input_weights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);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    Возвращает выходное значение нейрона;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"""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neuron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neuron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.input_weights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input_weights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neuron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.id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neuron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.last_input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Параметр отвечающий за аргумент, который последний подавался на вход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нейроона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neuron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.delta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Параметр локальной ошибки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25" y="79899"/>
            <a:ext cx="10083293" cy="1285043"/>
          </a:xfrm>
        </p:spPr>
        <p:txBody>
          <a:bodyPr>
            <a:noAutofit/>
          </a:bodyPr>
          <a:lstStyle/>
          <a:p>
            <a:r>
              <a:rPr lang="ru-RU" sz="6000" b="1" i="1" dirty="0">
                <a:solidFill>
                  <a:srgbClr val="595959"/>
                </a:solidFill>
                <a:latin typeface="Mistral" panose="03090702030407020403" pitchFamily="66" charset="0"/>
              </a:rPr>
              <a:t>ФУНКЦИИ АКТИВАЦИИ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887B45-EE55-4869-AB80-BCE64558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284" y="4989480"/>
            <a:ext cx="10018713" cy="1285043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RELU                              SIGMOID</a:t>
            </a:r>
            <a:r>
              <a:rPr lang="en-US" dirty="0"/>
              <a:t>                           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C5DF7D-9D52-4B8B-9462-0934B81F160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260" y="1686755"/>
            <a:ext cx="4879020" cy="330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B739F4-0DD8-4B05-95D8-6ACE5CED85B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4701" y="1686755"/>
            <a:ext cx="4999365" cy="330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91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25" y="79899"/>
            <a:ext cx="10083293" cy="1285043"/>
          </a:xfrm>
        </p:spPr>
        <p:txBody>
          <a:bodyPr>
            <a:noAutofit/>
          </a:bodyPr>
          <a:lstStyle/>
          <a:p>
            <a:r>
              <a:rPr lang="ru-RU" sz="6000" b="1" i="1" dirty="0">
                <a:solidFill>
                  <a:srgbClr val="595959"/>
                </a:solidFill>
                <a:latin typeface="Mistral" panose="03090702030407020403" pitchFamily="66" charset="0"/>
              </a:rPr>
              <a:t>ПРОИЗВОДНАЯ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887B45-EE55-4869-AB80-BCE64558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8A4BE7-664F-42CA-8BE6-AA633E5E90B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1027" y="1364942"/>
            <a:ext cx="7062604" cy="396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DBCE67-D644-4028-A278-C0161B9D819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0688" y="1364896"/>
            <a:ext cx="2750339" cy="122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957756-B4BB-448D-923E-5928D33CCE4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84310" y="3361025"/>
            <a:ext cx="4714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356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60A3E7-E734-45D0-A695-415B356A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196399"/>
          </a:xfrm>
        </p:spPr>
        <p:txBody>
          <a:bodyPr>
            <a:normAutofit/>
          </a:bodyPr>
          <a:lstStyle/>
          <a:p>
            <a:r>
              <a:rPr lang="ru-RU" sz="6000" b="1" i="1" dirty="0">
                <a:latin typeface="Mistral" panose="03090702030407020403" pitchFamily="66" charset="0"/>
              </a:rPr>
              <a:t>КЛАСС ФУНКЦИИ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B5013EF-1F84-425F-B806-B098AD36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C6F49C0-D91E-492F-BBAC-9F47FB971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71" y="943689"/>
            <a:ext cx="11970058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chemeClr val="bg1"/>
                </a:solidFill>
                <a:latin typeface="JetBrains Mono"/>
              </a:rPr>
              <a:t>83 строчка </a:t>
            </a:r>
            <a:r>
              <a:rPr lang="en-US" altLang="ru-RU" sz="1600" dirty="0">
                <a:solidFill>
                  <a:schemeClr val="bg1"/>
                </a:solidFill>
                <a:latin typeface="JetBrains Mono"/>
              </a:rPr>
              <a:t>~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LReLU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Класс функции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LeakyReLU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ReLU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c небольшим отклонением ниже нуля(зависит от $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cofficient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Тут должна быть формула, но её тут не будет, т.к. мне лень -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Загуглите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"""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cofficient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.cofficient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cofficient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.name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LReLU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.parameters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cofficient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.cofficient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*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.cofficient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derivative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&gt;=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.cofficient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3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25" y="79899"/>
            <a:ext cx="10083293" cy="1285043"/>
          </a:xfrm>
        </p:spPr>
        <p:txBody>
          <a:bodyPr>
            <a:noAutofit/>
          </a:bodyPr>
          <a:lstStyle/>
          <a:p>
            <a:r>
              <a:rPr lang="ru-RU" sz="6000" b="1" i="1" dirty="0">
                <a:solidFill>
                  <a:srgbClr val="595959"/>
                </a:solidFill>
                <a:latin typeface="Mistral" panose="03090702030407020403" pitchFamily="66" charset="0"/>
              </a:rPr>
              <a:t>МОДЕЛЬ ПЕРСЕПТЕТРОНА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887B45-EE55-4869-AB80-BCE64558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C980AD-B624-436E-93A5-B0FEDEE752D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7320" y="1722268"/>
            <a:ext cx="8860850" cy="376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18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88</TotalTime>
  <Words>687</Words>
  <Application>Microsoft Office PowerPoint</Application>
  <PresentationFormat>Широкоэкранный</PresentationFormat>
  <Paragraphs>21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Corbel</vt:lpstr>
      <vt:lpstr>JetBrains Mono</vt:lpstr>
      <vt:lpstr>Mistral</vt:lpstr>
      <vt:lpstr>Параллакс</vt:lpstr>
      <vt:lpstr>НЕЙРОННЫЕ СЕТИ</vt:lpstr>
      <vt:lpstr>МОДЕЛЬ НЕЙРОНА:</vt:lpstr>
      <vt:lpstr>КЛАСС и его ЭКЗЕМПЛЯР         </vt:lpstr>
      <vt:lpstr>JSON формат - словарь</vt:lpstr>
      <vt:lpstr>КЛАСС НЕЙРОНА</vt:lpstr>
      <vt:lpstr>ФУНКЦИИ АКТИВАЦИИ</vt:lpstr>
      <vt:lpstr>ПРОИЗВОДНАЯ</vt:lpstr>
      <vt:lpstr>КЛАСС ФУНКЦИИ</vt:lpstr>
      <vt:lpstr>МОДЕЛЬ ПЕРСЕПТЕТРОНА</vt:lpstr>
      <vt:lpstr>РАСПРОСТРАНИТЕ! </vt:lpstr>
      <vt:lpstr>РАСПРОСТРАНИТЕ! НАЗАД!</vt:lpstr>
      <vt:lpstr>КОРРЕКТИРОВКА</vt:lpstr>
      <vt:lpstr>GGWP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Templar Dante</cp:lastModifiedBy>
  <cp:revision>11</cp:revision>
  <dcterms:created xsi:type="dcterms:W3CDTF">2020-10-04T15:42:02Z</dcterms:created>
  <dcterms:modified xsi:type="dcterms:W3CDTF">2020-11-19T10:46:20Z</dcterms:modified>
</cp:coreProperties>
</file>