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92C"/>
    <a:srgbClr val="251947"/>
    <a:srgbClr val="FFFFFF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3"/>
    <p:restoredTop sz="90645"/>
  </p:normalViewPr>
  <p:slideViewPr>
    <p:cSldViewPr snapToGrid="0" snapToObjects="1">
      <p:cViewPr varScale="1">
        <p:scale>
          <a:sx n="92" d="100"/>
          <a:sy n="92" d="100"/>
        </p:scale>
        <p:origin x="8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0C079-A51A-444B-878D-84C733C096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60768-6630-D748-9FD2-657EB168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 anchor="b"/>
          <a:lstStyle>
            <a:lvl1pPr algn="l">
              <a:defRPr b="0" i="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65155"/>
          </a:xfrm>
        </p:spPr>
        <p:txBody>
          <a:bodyPr/>
          <a:lstStyle>
            <a:lvl1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F437-6EAC-AC44-8841-3200201CBFA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82800" y="1044872"/>
            <a:ext cx="1517534" cy="3161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452" y="1721195"/>
            <a:ext cx="10400548" cy="928506"/>
          </a:xfrm>
        </p:spPr>
        <p:txBody>
          <a:bodyPr>
            <a:noAutofit/>
          </a:bodyPr>
          <a:lstStyle/>
          <a:p>
            <a:r>
              <a:rPr lang="en-US" sz="70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HACKING THE USB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923" y="3602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rPr>
              <a:t>ENUMERATION AND THE CONTROL ENDPOINT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465" y="2161384"/>
            <a:ext cx="9823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WITH FACEDANCER</a:t>
            </a:r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7929683" y="4068412"/>
            <a:ext cx="3786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rPr>
              <a:t>KATE TEMKIN &amp; DOMINIC SPILL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6D777-A7F1-624D-9D47-437722CF26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9509" y="5181600"/>
            <a:ext cx="1374692" cy="15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DB08A-10CE-5C4A-8F1F-9B79AC56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" y="1389094"/>
            <a:ext cx="5587047" cy="51756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6829371" y="96742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CONTROL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378775" y="2088404"/>
            <a:ext cx="5581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setup stage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of a control transfer describes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type of request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size and direction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of the request’s data stage, and provides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arguments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>
            <a:off x="5498592" y="2688569"/>
            <a:ext cx="78940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646541-DD65-2147-A4B9-67265BC8AF76}"/>
              </a:ext>
            </a:extLst>
          </p:cNvPr>
          <p:cNvSpPr txBox="1"/>
          <p:nvPr/>
        </p:nvSpPr>
        <p:spPr>
          <a:xfrm>
            <a:off x="6181344" y="3826155"/>
            <a:ext cx="601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USB specification requires all devices to support a number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standard control requests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which are used for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enumeration and configuration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86248-0130-F84B-90AE-5D473A90506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4436" y="3523721"/>
            <a:ext cx="786908" cy="9025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CE91A5-ECAA-2C41-94AF-952E076A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6" y="4390617"/>
            <a:ext cx="56261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0C1598-7562-DC46-8271-96F20B43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48" y="2064253"/>
            <a:ext cx="4432300" cy="203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3" y="38672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SET_ADDRESS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6395882" y="1510593"/>
            <a:ext cx="589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Every device starts with 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address of zero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Helvetica Neue LT Pro 57 Conden" panose="020B0506030502030204" pitchFamily="34" charset="77"/>
            </a:endParaRPr>
          </a:p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set-address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request is one of the first requests commonly issued to a device, and assigns it 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address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for future communications.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5498592" y="1903738"/>
            <a:ext cx="897290" cy="78483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646541-DD65-2147-A4B9-67265BC8AF76}"/>
              </a:ext>
            </a:extLst>
          </p:cNvPr>
          <p:cNvSpPr txBox="1"/>
          <p:nvPr/>
        </p:nvSpPr>
        <p:spPr>
          <a:xfrm>
            <a:off x="6181344" y="4264289"/>
            <a:ext cx="6010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This request has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length of zero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and thus no data stage. It communicates only via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setup arguments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:</a:t>
            </a:r>
          </a:p>
          <a:p>
            <a:b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value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= address to be assigned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86248-0130-F84B-90AE-5D473A90506A}"/>
              </a:ext>
            </a:extLst>
          </p:cNvPr>
          <p:cNvCxnSpPr>
            <a:cxnSpLocks/>
          </p:cNvCxnSpPr>
          <p:nvPr/>
        </p:nvCxnSpPr>
        <p:spPr>
          <a:xfrm flipV="1">
            <a:off x="5498592" y="4752567"/>
            <a:ext cx="682752" cy="22177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38672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GET_DESCRIPTOR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416630" y="1231392"/>
            <a:ext cx="589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A primary goal in enumeration is to allow USB devices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self-describe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Accordingly, devices can provide summaries of themselves and their functions called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descriptors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6310284" y="1524000"/>
            <a:ext cx="914400" cy="29260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F694A3-297B-EB48-8488-76DA8A43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84" y="566636"/>
            <a:ext cx="4406900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8F757-E9B6-DB49-9718-8BD663CC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442" y="4566006"/>
            <a:ext cx="5956300" cy="1384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AC2262-684B-DA46-A781-660368F092F3}"/>
              </a:ext>
            </a:extLst>
          </p:cNvPr>
          <p:cNvSpPr txBox="1"/>
          <p:nvPr/>
        </p:nvSpPr>
        <p:spPr>
          <a:xfrm>
            <a:off x="416630" y="3471671"/>
            <a:ext cx="4984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There are a multitude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descriptors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a device can provide. Some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device descriptors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provide a high-level overview of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string descriptors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contain strings that are referenced elsewhere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87A752-FD1B-5A4B-AA3F-263296DF3992}"/>
              </a:ext>
            </a:extLst>
          </p:cNvPr>
          <p:cNvCxnSpPr>
            <a:cxnSpLocks/>
          </p:cNvCxnSpPr>
          <p:nvPr/>
        </p:nvCxnSpPr>
        <p:spPr>
          <a:xfrm>
            <a:off x="5071872" y="4852416"/>
            <a:ext cx="621792" cy="1828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694A3-297B-EB48-8488-76DA8A43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4" y="1249387"/>
            <a:ext cx="6076788" cy="48334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02092" y="38672"/>
            <a:ext cx="8698067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DEVICE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6AAF-2F8A-9944-8E69-A18B01F2E28D}"/>
              </a:ext>
            </a:extLst>
          </p:cNvPr>
          <p:cNvSpPr txBox="1"/>
          <p:nvPr/>
        </p:nvSpPr>
        <p:spPr>
          <a:xfrm>
            <a:off x="7513909" y="1719072"/>
            <a:ext cx="4275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device descriptor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provides everything a host needs to get an idea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who the device is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Vendor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Product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Device ‘class’ in 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References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string names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Max size of packets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on the control endpoint.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5C899E-A42E-3A45-A058-9A43846F5F5F}"/>
              </a:ext>
            </a:extLst>
          </p:cNvPr>
          <p:cNvCxnSpPr>
            <a:cxnSpLocks/>
          </p:cNvCxnSpPr>
          <p:nvPr/>
        </p:nvCxnSpPr>
        <p:spPr>
          <a:xfrm flipV="1">
            <a:off x="6363297" y="1942100"/>
            <a:ext cx="914400" cy="29260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2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E5F564-7A6D-9742-8CB1-CFECCFAAA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98" b="211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04304" y="5652435"/>
            <a:ext cx="1051560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ENUMERATION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00D45-2352-4947-BC87-3117D82C6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04" y="3580822"/>
            <a:ext cx="5297843" cy="1927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C0E0B-D8B2-644F-94EC-49CE736CBA99}"/>
              </a:ext>
            </a:extLst>
          </p:cNvPr>
          <p:cNvSpPr txBox="1"/>
          <p:nvPr/>
        </p:nvSpPr>
        <p:spPr>
          <a:xfrm>
            <a:off x="398940" y="5429664"/>
            <a:ext cx="581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T Pro 57 Conden" panose="020B0506030502030204" pitchFamily="34" charset="77"/>
              </a:rPr>
              <a:t>enumeration allows devices to be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identified</a:t>
            </a:r>
            <a:r>
              <a:rPr lang="en-US" sz="2400" dirty="0">
                <a:latin typeface="Helvetica Neue LT Pro 57 Conden" panose="020B0506030502030204" pitchFamily="34" charset="77"/>
              </a:rPr>
              <a:t> and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paired with the correct drivers </a:t>
            </a:r>
            <a:r>
              <a:rPr lang="en-US" sz="2400" dirty="0">
                <a:latin typeface="Helvetica Neue LT Pro 57 Conden" panose="020B0506030502030204" pitchFamily="34" charset="77"/>
              </a:rPr>
              <a:t>automatically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CE4C87-D895-044A-9571-2C8BC88D90D0}"/>
              </a:ext>
            </a:extLst>
          </p:cNvPr>
          <p:cNvCxnSpPr/>
          <p:nvPr/>
        </p:nvCxnSpPr>
        <p:spPr>
          <a:xfrm flipV="1">
            <a:off x="4730496" y="4389120"/>
            <a:ext cx="1365504" cy="8996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169A9FD-D1D8-0B43-9982-9A266A825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5673"/>
          <a:stretch/>
        </p:blipFill>
        <p:spPr>
          <a:xfrm>
            <a:off x="0" y="0"/>
            <a:ext cx="728179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6888982" y="1768059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to support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enumeration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 every USB device must support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standard protocol on EP0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D2CA69-2D0F-F84E-B419-944B1BD063BD}"/>
              </a:ext>
            </a:extLst>
          </p:cNvPr>
          <p:cNvCxnSpPr>
            <a:cxnSpLocks/>
          </p:cNvCxnSpPr>
          <p:nvPr/>
        </p:nvCxnSpPr>
        <p:spPr>
          <a:xfrm flipV="1">
            <a:off x="4657344" y="2183558"/>
            <a:ext cx="2195062" cy="644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08BBD8-9518-2E46-9D81-A8BC495D9D9A}"/>
              </a:ext>
            </a:extLst>
          </p:cNvPr>
          <p:cNvSpPr txBox="1"/>
          <p:nvPr/>
        </p:nvSpPr>
        <p:spPr>
          <a:xfrm>
            <a:off x="6888982" y="5382987"/>
            <a:ext cx="465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this protocol involves our first formal type of transfer: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usb control requests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07DE7-50EF-E944-8425-F3D32D7D41C1}"/>
              </a:ext>
            </a:extLst>
          </p:cNvPr>
          <p:cNvCxnSpPr>
            <a:cxnSpLocks/>
          </p:cNvCxnSpPr>
          <p:nvPr/>
        </p:nvCxnSpPr>
        <p:spPr>
          <a:xfrm>
            <a:off x="3640895" y="3803904"/>
            <a:ext cx="2998151" cy="19945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7888726" y="622010"/>
            <a:ext cx="4010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T Pro 57 Conden" panose="020B0506030502030204" pitchFamily="34" charset="77"/>
              </a:rPr>
              <a:t>each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control transfer </a:t>
            </a:r>
            <a:r>
              <a:rPr lang="en-US" sz="2400" dirty="0">
                <a:latin typeface="Helvetica Neue LT Pro 57 Conden" panose="020B0506030502030204" pitchFamily="34" charset="77"/>
              </a:rPr>
              <a:t>is made</a:t>
            </a:r>
            <a:br>
              <a:rPr lang="en-US" sz="2400" dirty="0">
                <a:latin typeface="Helvetica Neue LT Pro 57 Conden" panose="020B0506030502030204" pitchFamily="34" charset="77"/>
              </a:rPr>
            </a:br>
            <a:r>
              <a:rPr lang="en-US" sz="2400" dirty="0">
                <a:latin typeface="Helvetica Neue LT Pro 57 Conden" panose="020B0506030502030204" pitchFamily="34" charset="77"/>
              </a:rPr>
              <a:t>up of a number of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transactions…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2F455-290D-8F4A-9E42-7785C9E7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" y="214773"/>
            <a:ext cx="7520940" cy="1645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53D11-7ADF-8649-840F-7BAE6335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281" y="2356612"/>
            <a:ext cx="8090662" cy="1676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FD90C-E5FA-3D4F-B090-5948D677E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80" y="4578109"/>
            <a:ext cx="5547868" cy="1683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3EB507-B444-4B41-8FC4-2FCB8D247BC8}"/>
              </a:ext>
            </a:extLst>
          </p:cNvPr>
          <p:cNvSpPr txBox="1"/>
          <p:nvPr/>
        </p:nvSpPr>
        <p:spPr>
          <a:xfrm>
            <a:off x="172212" y="4936581"/>
            <a:ext cx="534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 Neue LT Pro 57 Conden" panose="020B0506030502030204" pitchFamily="34" charset="77"/>
              </a:rPr>
              <a:t>…which form a simple </a:t>
            </a:r>
            <a:br>
              <a:rPr lang="en-US" sz="2400" dirty="0"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command-and-response</a:t>
            </a:r>
            <a:r>
              <a:rPr lang="en-US" sz="2400" dirty="0">
                <a:latin typeface="Helvetica Neue LT Pro 57 Conden" panose="020B0506030502030204" pitchFamily="34" charset="77"/>
              </a:rPr>
              <a:t> protocol.</a:t>
            </a:r>
          </a:p>
        </p:txBody>
      </p:sp>
    </p:spTree>
    <p:extLst>
      <p:ext uri="{BB962C8B-B14F-4D97-AF65-F5344CB8AC3E}">
        <p14:creationId xmlns:p14="http://schemas.microsoft.com/office/powerpoint/2010/main" val="19471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341376" y="5112966"/>
            <a:ext cx="536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 Neue LT Pro 57 Conden" panose="020B0506030502030204" pitchFamily="34" charset="77"/>
              </a:rPr>
              <a:t>It’s often helpful to think of these transactions at a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" panose="020B0506030502030204" pitchFamily="34" charset="77"/>
              </a:rPr>
              <a:t>higher level of abstraction</a:t>
            </a:r>
            <a:r>
              <a:rPr lang="en-US" sz="2400" dirty="0">
                <a:latin typeface="Helvetica Neue LT Pro 57 Conden" panose="020B0506030502030204" pitchFamily="34" charset="77"/>
              </a:rPr>
              <a:t>…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2F455-290D-8F4A-9E42-7785C9E7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" y="214773"/>
            <a:ext cx="7520940" cy="1645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53D11-7ADF-8649-840F-7BAE6335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17" y="1332484"/>
            <a:ext cx="8090662" cy="1676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ADF1E-B644-0A4A-A7B8-775E2170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17" y="1484884"/>
            <a:ext cx="8090662" cy="1676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1680-2CE2-584E-AC76-68BCE1A30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47" y="1746434"/>
            <a:ext cx="8090662" cy="1676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FD90C-E5FA-3D4F-B090-5948D677E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841" y="2752376"/>
            <a:ext cx="5547868" cy="168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D7552-ED4B-CD43-80F5-53BC92BFD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723"/>
          <a:stretch/>
        </p:blipFill>
        <p:spPr>
          <a:xfrm>
            <a:off x="6195155" y="4902101"/>
            <a:ext cx="558704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6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5388864" y="5715897"/>
            <a:ext cx="651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Each control transfer begins with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setup stage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describing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transactions to be performed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2F455-290D-8F4A-9E42-7785C9E7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67" y="416837"/>
            <a:ext cx="5837273" cy="1277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D7552-ED4B-CD43-80F5-53BC92BFD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15723"/>
          <a:stretch/>
        </p:blipFill>
        <p:spPr>
          <a:xfrm>
            <a:off x="6316184" y="1754909"/>
            <a:ext cx="5587047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92D7E3-C6FA-D044-89B0-4C3ABBB92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15" r="15723" b="64316"/>
          <a:stretch/>
        </p:blipFill>
        <p:spPr>
          <a:xfrm>
            <a:off x="6316184" y="1991129"/>
            <a:ext cx="5587047" cy="280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6DB08A-10CE-5C4A-8F1F-9B79AC568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93" y="230854"/>
            <a:ext cx="5587047" cy="51756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94459" y="5624139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SETUP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8A51D-28D6-4847-9496-ABD59595C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231" y="3150788"/>
            <a:ext cx="4445000" cy="20066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F9B086-EED3-0B4D-B733-D212A1D77351}"/>
              </a:ext>
            </a:extLst>
          </p:cNvPr>
          <p:cNvCxnSpPr>
            <a:cxnSpLocks/>
          </p:cNvCxnSpPr>
          <p:nvPr/>
        </p:nvCxnSpPr>
        <p:spPr>
          <a:xfrm flipH="1" flipV="1">
            <a:off x="6534913" y="2088405"/>
            <a:ext cx="923318" cy="35357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DB08A-10CE-5C4A-8F1F-9B79AC5689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02093" y="230854"/>
            <a:ext cx="5587047" cy="5175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202093" y="1754909"/>
            <a:ext cx="5321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If a device doesn’t support a given request,</a:t>
            </a:r>
          </a:p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it can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STALL the setup stage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by issuing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STALL handshake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instead of an ACK.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2F455-290D-8F4A-9E42-7785C9E7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467" y="416837"/>
            <a:ext cx="5837273" cy="1277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D7552-ED4B-CD43-80F5-53BC92BFD9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</a:blip>
          <a:srcRect r="15723"/>
          <a:stretch/>
        </p:blipFill>
        <p:spPr>
          <a:xfrm>
            <a:off x="6316184" y="1754909"/>
            <a:ext cx="5587047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109728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94459" y="5624139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SETUP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8A51D-28D6-4847-9496-ABD59595CF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7458231" y="3150788"/>
            <a:ext cx="4445000" cy="2006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01ACC-F7DE-3E47-AAAC-E25B2CAAEEF2}"/>
              </a:ext>
            </a:extLst>
          </p:cNvPr>
          <p:cNvCxnSpPr>
            <a:cxnSpLocks/>
          </p:cNvCxnSpPr>
          <p:nvPr/>
        </p:nvCxnSpPr>
        <p:spPr>
          <a:xfrm flipV="1">
            <a:off x="3738242" y="1109923"/>
            <a:ext cx="2195062" cy="644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3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6510526" y="2804162"/>
            <a:ext cx="526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If the request has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non-zero length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the transfer has a data stage compromised of one or more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or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OUT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data transactions.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D7552-ED4B-CD43-80F5-53BC92BFD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5723"/>
          <a:stretch/>
        </p:blipFill>
        <p:spPr>
          <a:xfrm>
            <a:off x="202092" y="3021803"/>
            <a:ext cx="5587047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202092" y="1551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92D7E3-C6FA-D044-89B0-4C3ABBB92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67" r="15723" b="17421"/>
          <a:stretch/>
        </p:blipFill>
        <p:spPr>
          <a:xfrm>
            <a:off x="202092" y="3519352"/>
            <a:ext cx="5587047" cy="69800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94459" y="5624139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STAGE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FBD6-2896-9A49-BE87-520856E5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6" y="109427"/>
            <a:ext cx="10453715" cy="216598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5B50-ADCA-6E49-8579-0AC32CA0FE1A}"/>
              </a:ext>
            </a:extLst>
          </p:cNvPr>
          <p:cNvCxnSpPr>
            <a:cxnSpLocks/>
          </p:cNvCxnSpPr>
          <p:nvPr/>
        </p:nvCxnSpPr>
        <p:spPr>
          <a:xfrm flipV="1">
            <a:off x="5484338" y="3478210"/>
            <a:ext cx="1416334" cy="1585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577749-2BE3-014E-A6AA-8F4A57141B43}"/>
              </a:ext>
            </a:extLst>
          </p:cNvPr>
          <p:cNvSpPr txBox="1"/>
          <p:nvPr/>
        </p:nvSpPr>
        <p:spPr>
          <a:xfrm>
            <a:off x="6900672" y="5841846"/>
            <a:ext cx="5199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If the device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isn’t ready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for the data stage, it can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NAK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 to buy time to become ready.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8FB2E-31A0-6743-AE07-CDBE2D654504}"/>
              </a:ext>
            </a:extLst>
          </p:cNvPr>
          <p:cNvSpPr txBox="1"/>
          <p:nvPr/>
        </p:nvSpPr>
        <p:spPr>
          <a:xfrm>
            <a:off x="5309859" y="4255948"/>
            <a:ext cx="654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data stage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ends when a short packet is received– that is, a packet less than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maximum packet size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  <a:b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Helvetica Neue LT Pro 57 Conden" panose="020B0506030502030204" pitchFamily="34" charset="77"/>
              </a:rPr>
              <a:t>(i.e. 8 bytes for LS, 64 bytes for FS)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85928-7A5E-6342-A667-8CD9D4CA2EE6}"/>
              </a:ext>
            </a:extLst>
          </p:cNvPr>
          <p:cNvCxnSpPr>
            <a:cxnSpLocks/>
          </p:cNvCxnSpPr>
          <p:nvPr/>
        </p:nvCxnSpPr>
        <p:spPr>
          <a:xfrm>
            <a:off x="4462272" y="4096512"/>
            <a:ext cx="1158240" cy="6133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FF79A5-723A-2248-9806-EF4BE4150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6" y="261827"/>
            <a:ext cx="10453715" cy="2165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09AEA5-41E6-514F-832F-329556A58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6" y="414227"/>
            <a:ext cx="10453715" cy="21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6648750-D88A-924B-B1F2-C5414C0E7A12}"/>
              </a:ext>
            </a:extLst>
          </p:cNvPr>
          <p:cNvSpPr txBox="1"/>
          <p:nvPr/>
        </p:nvSpPr>
        <p:spPr>
          <a:xfrm>
            <a:off x="6637880" y="602435"/>
            <a:ext cx="58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Each control transfer ends with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status stage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which confirms both sides agree that a transaction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completed correctly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D7552-ED4B-CD43-80F5-53BC92BFD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5723"/>
          <a:stretch/>
        </p:blipFill>
        <p:spPr>
          <a:xfrm>
            <a:off x="294459" y="2279734"/>
            <a:ext cx="5587047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8A9537-FE0B-4746-A67B-9BA4E016D547}"/>
              </a:ext>
            </a:extLst>
          </p:cNvPr>
          <p:cNvSpPr txBox="1"/>
          <p:nvPr/>
        </p:nvSpPr>
        <p:spPr>
          <a:xfrm>
            <a:off x="202095" y="1367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92D7E3-C6FA-D044-89B0-4C3ABBB92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68" r="15723" b="-599"/>
          <a:stretch/>
        </p:blipFill>
        <p:spPr>
          <a:xfrm>
            <a:off x="294459" y="3407067"/>
            <a:ext cx="5587047" cy="32909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8BACA2-3D5B-0F4B-A05B-ABBA4EDB7AC0}"/>
              </a:ext>
            </a:extLst>
          </p:cNvPr>
          <p:cNvSpPr txBox="1">
            <a:spLocks/>
          </p:cNvSpPr>
          <p:nvPr/>
        </p:nvSpPr>
        <p:spPr>
          <a:xfrm>
            <a:off x="294459" y="5624139"/>
            <a:ext cx="5783008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STATUS STAGE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5B50-ADCA-6E49-8579-0AC32CA0FE1A}"/>
              </a:ext>
            </a:extLst>
          </p:cNvPr>
          <p:cNvCxnSpPr>
            <a:cxnSpLocks/>
          </p:cNvCxnSpPr>
          <p:nvPr/>
        </p:nvCxnSpPr>
        <p:spPr>
          <a:xfrm flipV="1">
            <a:off x="5437387" y="1856584"/>
            <a:ext cx="1707125" cy="171502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CA4A81F-28C7-8448-A85A-3E7D6F56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9" y="280687"/>
            <a:ext cx="5547868" cy="16838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79743A-AA34-0C46-8F99-C0A6F1E11644}"/>
              </a:ext>
            </a:extLst>
          </p:cNvPr>
          <p:cNvSpPr txBox="1"/>
          <p:nvPr/>
        </p:nvSpPr>
        <p:spPr>
          <a:xfrm>
            <a:off x="5201044" y="4949063"/>
            <a:ext cx="699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The status stage is always in the direction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opposite the last transaction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, to ensure both sides have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chance to ACK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Helvetica Neue LT Pro 57 Conden" panose="020B0506030502030204" pitchFamily="34" charset="77"/>
              </a:rPr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7BCD3F-425A-B249-B6D0-14AF29B678A7}"/>
              </a:ext>
            </a:extLst>
          </p:cNvPr>
          <p:cNvCxnSpPr>
            <a:cxnSpLocks/>
          </p:cNvCxnSpPr>
          <p:nvPr/>
        </p:nvCxnSpPr>
        <p:spPr>
          <a:xfrm flipH="1" flipV="1">
            <a:off x="3621024" y="3571613"/>
            <a:ext cx="1971244" cy="12135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6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9611</TotalTime>
  <Words>470</Words>
  <Application>Microsoft Macintosh PowerPoint</Application>
  <PresentationFormat>Widescreen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 LT Pro 57 Conden</vt:lpstr>
      <vt:lpstr>Helvetica Neue LT Pro 57 Condensed</vt:lpstr>
      <vt:lpstr>Helvetica Neue LT Pro 67 Medium Condensed</vt:lpstr>
      <vt:lpstr>Office Theme</vt:lpstr>
      <vt:lpstr>HACKING THE USB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 up a title slide</dc:title>
  <dc:creator>Kate Temkin</dc:creator>
  <cp:lastModifiedBy>K. J. Temkin</cp:lastModifiedBy>
  <cp:revision>197</cp:revision>
  <cp:lastPrinted>2018-03-09T15:57:53Z</cp:lastPrinted>
  <dcterms:created xsi:type="dcterms:W3CDTF">2017-12-26T23:51:09Z</dcterms:created>
  <dcterms:modified xsi:type="dcterms:W3CDTF">2018-11-27T00:50:16Z</dcterms:modified>
</cp:coreProperties>
</file>