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92C"/>
    <a:srgbClr val="251947"/>
    <a:srgbClr val="FFFFFF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3"/>
    <p:restoredTop sz="87420"/>
  </p:normalViewPr>
  <p:slideViewPr>
    <p:cSldViewPr snapToGrid="0" snapToObjects="1">
      <p:cViewPr varScale="1">
        <p:scale>
          <a:sx n="89" d="100"/>
          <a:sy n="89" d="100"/>
        </p:scale>
        <p:origin x="92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0C079-A51A-444B-878D-84C733C096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60768-6630-D748-9FD2-657EB168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the speaker notes for </a:t>
            </a:r>
            <a:r>
              <a:rPr lang="en-US" i="1" baseline="0" dirty="0"/>
              <a:t>Opening Closed Systems With GlitchKit</a:t>
            </a:r>
            <a:r>
              <a:rPr lang="en-US" i="0" baseline="0" dirty="0"/>
              <a:t>. We’ve included these with our uploaded slides so you can make better sense of the mostly-picture slides if you don</a:t>
            </a:r>
            <a:r>
              <a:rPr lang="mr-IN" i="0" baseline="0" dirty="0"/>
              <a:t>’</a:t>
            </a:r>
            <a:r>
              <a:rPr lang="en-US" i="0" baseline="0" dirty="0"/>
              <a:t>t have time to watch the recorded version or you want a text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 anchor="b"/>
          <a:lstStyle>
            <a:lvl1pPr algn="l">
              <a:defRPr b="0" i="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65155"/>
          </a:xfrm>
        </p:spPr>
        <p:txBody>
          <a:bodyPr/>
          <a:lstStyle>
            <a:lvl1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82800" y="1044872"/>
            <a:ext cx="1517534" cy="3161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452" y="1721195"/>
            <a:ext cx="10400548" cy="928506"/>
          </a:xfrm>
        </p:spPr>
        <p:txBody>
          <a:bodyPr>
            <a:noAutofit/>
          </a:bodyPr>
          <a:lstStyle/>
          <a:p>
            <a:r>
              <a:rPr lang="en-US" sz="70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HACKING THE USB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923" y="3602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rPr>
              <a:t>INTERFACES, ENDPOINTS, AND TRANSFERS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465" y="2161384"/>
            <a:ext cx="9823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WITH FACEDANCER</a:t>
            </a:r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7929683" y="4068412"/>
            <a:ext cx="3786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rPr>
              <a:t>KATE TEMKIN &amp; DOMINIC SPILL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6D777-A7F1-624D-9D47-437722CF26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9509" y="5181600"/>
            <a:ext cx="1374692" cy="15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CE91A5-ECAA-2C41-94AF-952E076A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6" y="4390617"/>
            <a:ext cx="56261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0C1598-7562-DC46-8271-96F20B43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48" y="2067156"/>
            <a:ext cx="4432300" cy="20261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3" y="143356"/>
            <a:ext cx="83932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SET_CONFIGURATION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443663" y="2444243"/>
            <a:ext cx="5588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Before any endpoints other than EP0 can be used, a configuration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must be selected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using a SET_CONFIGURATION request. </a:t>
            </a:r>
            <a:b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</a:br>
            <a:b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Setting configuration zero marks the device as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unconfigured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>
            <a:off x="5498592" y="2688574"/>
            <a:ext cx="945071" cy="61994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5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3022-4652-7D4F-8000-D1A86655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247" r="-4200"/>
          <a:stretch/>
        </p:blipFill>
        <p:spPr>
          <a:xfrm>
            <a:off x="0" y="170687"/>
            <a:ext cx="12704064" cy="55473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BULK TRANSACTIONS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04FF-384F-174A-B84A-86BA0DDD3826}"/>
              </a:ext>
            </a:extLst>
          </p:cNvPr>
          <p:cNvSpPr txBox="1"/>
          <p:nvPr/>
        </p:nvSpPr>
        <p:spPr>
          <a:xfrm>
            <a:off x="85344" y="902208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6A25F-89CB-D749-84A0-8EE0716FA081}"/>
              </a:ext>
            </a:extLst>
          </p:cNvPr>
          <p:cNvSpPr txBox="1"/>
          <p:nvPr/>
        </p:nvSpPr>
        <p:spPr>
          <a:xfrm>
            <a:off x="60959" y="2468880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4D3A5-8206-824C-AC06-C2238E5C7462}"/>
              </a:ext>
            </a:extLst>
          </p:cNvPr>
          <p:cNvSpPr txBox="1"/>
          <p:nvPr/>
        </p:nvSpPr>
        <p:spPr>
          <a:xfrm>
            <a:off x="60959" y="3635592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469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0149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62701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25253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187805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450357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462676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0331" y="1042988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72883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50332" y="1057274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1784797"/>
            <a:ext cx="1701800" cy="596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16" y="2757152"/>
            <a:ext cx="17018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3729507"/>
            <a:ext cx="1701800" cy="596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20" y="4701862"/>
            <a:ext cx="1701800" cy="596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20" y="5674217"/>
            <a:ext cx="1193800" cy="596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274864" y="2261316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7416" y="3276778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12847" y="4231784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62520" y="5203065"/>
            <a:ext cx="724600" cy="56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4C77B7-0ADA-1641-A456-DA1222D2081D}"/>
              </a:ext>
            </a:extLst>
          </p:cNvPr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TRANSFERS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AEF7D-83D2-7C4A-86AA-6564D280CADF}"/>
              </a:ext>
            </a:extLst>
          </p:cNvPr>
          <p:cNvSpPr txBox="1"/>
          <p:nvPr/>
        </p:nvSpPr>
        <p:spPr>
          <a:xfrm>
            <a:off x="6333913" y="2196875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 transfer issues transactions containing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maximum size packets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until we run out of data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2F5DEF-7EC1-E34C-91F4-DD2B5D886E00}"/>
              </a:ext>
            </a:extLst>
          </p:cNvPr>
          <p:cNvCxnSpPr>
            <a:cxnSpLocks/>
          </p:cNvCxnSpPr>
          <p:nvPr/>
        </p:nvCxnSpPr>
        <p:spPr>
          <a:xfrm flipV="1">
            <a:off x="4810343" y="2795789"/>
            <a:ext cx="1399127" cy="19697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68CB04-53D2-9845-B321-AEC909379B51}"/>
              </a:ext>
            </a:extLst>
          </p:cNvPr>
          <p:cNvSpPr txBox="1"/>
          <p:nvPr/>
        </p:nvSpPr>
        <p:spPr>
          <a:xfrm>
            <a:off x="7187805" y="3750350"/>
            <a:ext cx="661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… at which point a short packet is issued.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F6FAC-DCDF-9648-BEB1-DF3F063A7756}"/>
              </a:ext>
            </a:extLst>
          </p:cNvPr>
          <p:cNvCxnSpPr>
            <a:cxnSpLocks/>
          </p:cNvCxnSpPr>
          <p:nvPr/>
        </p:nvCxnSpPr>
        <p:spPr>
          <a:xfrm flipV="1">
            <a:off x="10299270" y="4358450"/>
            <a:ext cx="195553" cy="11275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1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0149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62701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25253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187805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450357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462676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0331" y="1042988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72883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50332" y="1057274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1784797"/>
            <a:ext cx="1701800" cy="596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16" y="2757152"/>
            <a:ext cx="17018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3729507"/>
            <a:ext cx="1701800" cy="596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20" y="4701862"/>
            <a:ext cx="1701800" cy="596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20" y="5674217"/>
            <a:ext cx="1193800" cy="596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274864" y="2261316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7416" y="3276778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12847" y="4231784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62520" y="5203065"/>
            <a:ext cx="724600" cy="56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4C77B7-0ADA-1641-A456-DA1222D2081D}"/>
              </a:ext>
            </a:extLst>
          </p:cNvPr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TRANSFERS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8CB04-53D2-9845-B321-AEC909379B51}"/>
              </a:ext>
            </a:extLst>
          </p:cNvPr>
          <p:cNvSpPr txBox="1"/>
          <p:nvPr/>
        </p:nvSpPr>
        <p:spPr>
          <a:xfrm>
            <a:off x="8773733" y="3433320"/>
            <a:ext cx="3220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This has some interesting security consequences.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F6FAC-DCDF-9648-BEB1-DF3F063A7756}"/>
              </a:ext>
            </a:extLst>
          </p:cNvPr>
          <p:cNvCxnSpPr>
            <a:cxnSpLocks/>
          </p:cNvCxnSpPr>
          <p:nvPr/>
        </p:nvCxnSpPr>
        <p:spPr>
          <a:xfrm flipV="1">
            <a:off x="10299270" y="4358450"/>
            <a:ext cx="195553" cy="11275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70C4AC-C3FE-4241-9207-884456B67888}"/>
              </a:ext>
            </a:extLst>
          </p:cNvPr>
          <p:cNvSpPr txBox="1"/>
          <p:nvPr/>
        </p:nvSpPr>
        <p:spPr>
          <a:xfrm>
            <a:off x="5194488" y="1759024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Usually, both device and host controllers automate breaking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transfers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Helvetica Neue LT Pro 57 Conden" panose="020B0506030502030204" pitchFamily="34" charset="77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 transactions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9C7096-6F54-614D-8DA0-8965B255CAF5}"/>
              </a:ext>
            </a:extLst>
          </p:cNvPr>
          <p:cNvCxnSpPr>
            <a:cxnSpLocks/>
          </p:cNvCxnSpPr>
          <p:nvPr/>
        </p:nvCxnSpPr>
        <p:spPr>
          <a:xfrm>
            <a:off x="4400550" y="1611108"/>
            <a:ext cx="1300163" cy="33266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92542-D023-8540-8F43-5ED1772D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1" y="1719072"/>
            <a:ext cx="5969000" cy="3187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75248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821227" y="2021931"/>
            <a:ext cx="487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Most USB devices use a number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communication channels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which are described in terms of their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endpoints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3998976" y="2694432"/>
            <a:ext cx="2736907" cy="2316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A8881-AF9A-AF47-89A8-74242771C59F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20CDC-FCE0-B348-81B2-D48C6052A006}"/>
              </a:ext>
            </a:extLst>
          </p:cNvPr>
          <p:cNvSpPr txBox="1"/>
          <p:nvPr/>
        </p:nvSpPr>
        <p:spPr>
          <a:xfrm>
            <a:off x="6315321" y="4650622"/>
            <a:ext cx="567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Endpoints both help to provide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conceptual channels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and help the host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schedule packets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5F16D-7229-0C48-A1B8-08F2CDA7D175}"/>
              </a:ext>
            </a:extLst>
          </p:cNvPr>
          <p:cNvCxnSpPr>
            <a:cxnSpLocks/>
          </p:cNvCxnSpPr>
          <p:nvPr/>
        </p:nvCxnSpPr>
        <p:spPr>
          <a:xfrm>
            <a:off x="3291840" y="3901440"/>
            <a:ext cx="2960238" cy="117693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97536" y="1889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Helvetica Neue LT Pro 67 Medium" panose="020B0604020202020204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189900" y="245936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Helvetica Neue LT Pro 67 Medium" panose="020B0604020202020204" pitchFamily="34" charset="77"/>
              </a:rPr>
              <a:t>ENDPOINT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FBE29A-D10E-714F-B10C-2737E577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71421"/>
              </p:ext>
            </p:extLst>
          </p:nvPr>
        </p:nvGraphicFramePr>
        <p:xfrm>
          <a:off x="282266" y="1331992"/>
          <a:ext cx="11696436" cy="44128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302">
                  <a:extLst>
                    <a:ext uri="{9D8B030D-6E8A-4147-A177-3AD203B41FA5}">
                      <a16:colId xmlns:a16="http://schemas.microsoft.com/office/drawing/2014/main" val="4171381528"/>
                    </a:ext>
                  </a:extLst>
                </a:gridCol>
                <a:gridCol w="10101134">
                  <a:extLst>
                    <a:ext uri="{9D8B030D-6E8A-4147-A177-3AD203B41FA5}">
                      <a16:colId xmlns:a16="http://schemas.microsoft.com/office/drawing/2014/main" val="1762266315"/>
                    </a:ext>
                  </a:extLst>
                </a:gridCol>
              </a:tblGrid>
              <a:tr h="533384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05133"/>
                  </a:ext>
                </a:extLst>
              </a:tr>
              <a:tr h="96987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Communications channel used for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67 Medium" panose="020B0604020202020204" pitchFamily="34" charset="77"/>
                          <a:ea typeface="+mn-ea"/>
                          <a:cs typeface="+mn-cs"/>
                        </a:rPr>
                        <a:t>standard communications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and simple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67 Medium" panose="020B0604020202020204" pitchFamily="34" charset="77"/>
                          <a:ea typeface="+mn-ea"/>
                          <a:cs typeface="+mn-cs"/>
                        </a:rPr>
                        <a:t>packetized back-and-forth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. Used for initial device discovery and setup.  </a:t>
                      </a:r>
                      <a:r>
                        <a:rPr lang="en-US" sz="1800" b="0" i="1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Only transport that also specifies a packet format. EP0 is always a control endpoint.</a:t>
                      </a:r>
                      <a:endParaRPr lang="en-US" b="0" i="1" dirty="0">
                        <a:solidFill>
                          <a:schemeClr val="bg1"/>
                        </a:solidFill>
                        <a:effectLst/>
                        <a:latin typeface="Helvetica Neue LT Pro 57 Conden" panose="020B0506030502030204" pitchFamily="34" charset="77"/>
                      </a:endParaRPr>
                    </a:p>
                    <a:p>
                      <a:pPr algn="l"/>
                      <a:endParaRPr lang="en-US" b="0" i="0" dirty="0">
                        <a:solidFill>
                          <a:schemeClr val="bg1"/>
                        </a:solidFill>
                        <a:latin typeface="Helvetica Neue LT Pro 57 Conden" panose="020B0506030502030204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95"/>
                  </a:ext>
                </a:extLst>
              </a:tr>
              <a:tr h="96987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Bulk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Transport for shipping bytes ‘in bulk’. </a:t>
                      </a:r>
                      <a:b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Bulk endpoints tend to be assigned the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67 Medium" panose="020B0604020202020204" pitchFamily="34" charset="77"/>
                          <a:ea typeface="+mn-ea"/>
                          <a:cs typeface="+mn-cs"/>
                        </a:rPr>
                        <a:t>leftover bandwidth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on the bus.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T Pro 57 Conden" panose="020B0506030502030204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06716"/>
                  </a:ext>
                </a:extLst>
              </a:tr>
              <a:tr h="96987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Interrupt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Transport for short bursts of latency-sensitive data. </a:t>
                      </a:r>
                      <a:b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Used in cases that are similar to when you’d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67 Medium" panose="020B0604020202020204" pitchFamily="34" charset="77"/>
                          <a:ea typeface="+mn-ea"/>
                          <a:cs typeface="+mn-cs"/>
                        </a:rPr>
                        <a:t>trigger an interrupt 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(e.g. keyboard keypress state).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T Pro 57 Conden" panose="020B0506030502030204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544636"/>
                  </a:ext>
                </a:extLst>
              </a:tr>
              <a:tr h="96987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chemeClr val="bg1"/>
                          </a:solidFill>
                          <a:latin typeface="Helvetica Neue LT Pro 67 Medium" panose="020B0604020202020204" pitchFamily="34" charset="77"/>
                        </a:rPr>
                        <a:t>Isochronous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Helvetica Neue LT Pro 57 Conden" panose="020B0506030502030204" pitchFamily="34" charset="77"/>
                          <a:ea typeface="+mn-ea"/>
                          <a:cs typeface="+mn-cs"/>
                        </a:rPr>
                        <a:t>Transport for data that grows “stale” if not delivered quickly— such as video frames from a camera.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T Pro 57 Conden" panose="020B0506030502030204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64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CD184A-DE38-BF4B-B0B5-CBFBF446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" y="2622095"/>
            <a:ext cx="4254500" cy="1752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75248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ENDPOINT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463577" y="1454394"/>
            <a:ext cx="537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With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exception of the control endpoint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which is always present, each endpoint is described by an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 endpoint descriptor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4483481" y="2021931"/>
            <a:ext cx="1831840" cy="131823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20CDC-FCE0-B348-81B2-D48C6052A006}"/>
              </a:ext>
            </a:extLst>
          </p:cNvPr>
          <p:cNvSpPr txBox="1"/>
          <p:nvPr/>
        </p:nvSpPr>
        <p:spPr>
          <a:xfrm>
            <a:off x="5667041" y="3656013"/>
            <a:ext cx="61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descriptor contains the endpoint’s vital statistics, including its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address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and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type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Note that the endpoint’s direction is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encoded in its address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5F16D-7229-0C48-A1B8-08F2CDA7D175}"/>
              </a:ext>
            </a:extLst>
          </p:cNvPr>
          <p:cNvCxnSpPr>
            <a:cxnSpLocks/>
          </p:cNvCxnSpPr>
          <p:nvPr/>
        </p:nvCxnSpPr>
        <p:spPr>
          <a:xfrm>
            <a:off x="4108704" y="3779520"/>
            <a:ext cx="1450848" cy="2316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AA4624-9DAD-8C40-B4D2-3046C5C6A453}"/>
              </a:ext>
            </a:extLst>
          </p:cNvPr>
          <p:cNvSpPr txBox="1"/>
          <p:nvPr/>
        </p:nvSpPr>
        <p:spPr>
          <a:xfrm>
            <a:off x="628142" y="5168593"/>
            <a:ext cx="6906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Helvetica Neue LT Pro 57 Conden" panose="020B0506030502030204" pitchFamily="34" charset="77"/>
              </a:rPr>
              <a:t>The MSB of the endpoint number specifies its address.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LT Pro 57 Conden" panose="020B0506030502030204" pitchFamily="34" charset="77"/>
              </a:rPr>
              <a:t>0x81 = endpoint one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IN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LT Pro 57 Conden" panose="020B0506030502030204" pitchFamily="34" charset="77"/>
              </a:rPr>
              <a:t>0x80 = endpoint one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8BBEC-118F-4A4A-89C1-6EC655B54031}"/>
              </a:ext>
            </a:extLst>
          </p:cNvPr>
          <p:cNvCxnSpPr>
            <a:cxnSpLocks/>
          </p:cNvCxnSpPr>
          <p:nvPr/>
        </p:nvCxnSpPr>
        <p:spPr>
          <a:xfrm>
            <a:off x="3121152" y="3779520"/>
            <a:ext cx="359664" cy="12745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51F9A-6D93-7E44-96B1-A2F57136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3" y="941515"/>
            <a:ext cx="6856615" cy="39474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75248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7117731" y="2094267"/>
            <a:ext cx="487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USB devices can present more than one logical function– for example, a device can be both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keyboard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and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mouse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>
            <a:off x="5888736" y="2694431"/>
            <a:ext cx="1228995" cy="13411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20CDC-FCE0-B348-81B2-D48C6052A006}"/>
              </a:ext>
            </a:extLst>
          </p:cNvPr>
          <p:cNvSpPr txBox="1"/>
          <p:nvPr/>
        </p:nvSpPr>
        <p:spPr>
          <a:xfrm>
            <a:off x="6425049" y="4650622"/>
            <a:ext cx="567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To help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organize </a:t>
            </a:r>
            <a:r>
              <a:rPr lang="en-US" sz="2400" dirty="0">
                <a:solidFill>
                  <a:srgbClr val="0070C0"/>
                </a:solidFill>
                <a:latin typeface="Helvetica Neue LT Pro 57 Conden" panose="020B0506030502030204" pitchFamily="34" charset="77"/>
              </a:rPr>
              <a:t>endpoints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and to allow the host to use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multiple drivers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endpoints are organized into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interfaces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based on function.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5F16D-7229-0C48-A1B8-08F2CDA7D175}"/>
              </a:ext>
            </a:extLst>
          </p:cNvPr>
          <p:cNvCxnSpPr>
            <a:cxnSpLocks/>
          </p:cNvCxnSpPr>
          <p:nvPr/>
        </p:nvCxnSpPr>
        <p:spPr>
          <a:xfrm>
            <a:off x="2389632" y="3877056"/>
            <a:ext cx="3862446" cy="120131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75248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INTERFACE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294459" y="1394120"/>
            <a:ext cx="6484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Each interface is described by 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interface descriptor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which describes the grouping for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logical function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>
            <a:off x="6473952" y="1991747"/>
            <a:ext cx="591566" cy="65391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878303-7C77-4A4F-8BE1-BA4073A1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18" y="1903738"/>
            <a:ext cx="4241800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1B74FB-DC6D-004C-9806-A3611439BBB1}"/>
              </a:ext>
            </a:extLst>
          </p:cNvPr>
          <p:cNvSpPr txBox="1"/>
          <p:nvPr/>
        </p:nvSpPr>
        <p:spPr>
          <a:xfrm>
            <a:off x="1403897" y="4304300"/>
            <a:ext cx="537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Interfaces can contain a description of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device’s class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allowing the host to figure out if it has drivers for 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individual interface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6100D2-DF8D-4A43-B4E9-9D71676A2E20}"/>
              </a:ext>
            </a:extLst>
          </p:cNvPr>
          <p:cNvCxnSpPr>
            <a:cxnSpLocks/>
          </p:cNvCxnSpPr>
          <p:nvPr/>
        </p:nvCxnSpPr>
        <p:spPr>
          <a:xfrm flipV="1">
            <a:off x="4169664" y="3486912"/>
            <a:ext cx="2895854" cy="7052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37154-6016-3E48-8717-1F7E8A18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8" y="2021931"/>
            <a:ext cx="4241800" cy="2743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75248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CONFIGURATION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463577" y="1155788"/>
            <a:ext cx="5374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A device can opt to provide multiple collection of interfaces, and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allow the host to switch between those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These collections are known as configurations, and are described using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configuration descriptor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4437888" y="2021932"/>
            <a:ext cx="1877433" cy="118456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20CDC-FCE0-B348-81B2-D48C6052A006}"/>
              </a:ext>
            </a:extLst>
          </p:cNvPr>
          <p:cNvSpPr txBox="1"/>
          <p:nvPr/>
        </p:nvSpPr>
        <p:spPr>
          <a:xfrm>
            <a:off x="5522976" y="4778448"/>
            <a:ext cx="6427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Each configuration provides a summary of its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expected power consumption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allowing hosts to select configurations that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match power requirements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Helvetica Neue LT Pro 57 Conden" panose="020B0506030502030204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Helvetica Neue LT Pro 57 Conden" panose="020B0506030502030204" pitchFamily="34" charset="77"/>
              </a:rPr>
              <a:t>This is rarely used.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5F16D-7229-0C48-A1B8-08F2CDA7D175}"/>
              </a:ext>
            </a:extLst>
          </p:cNvPr>
          <p:cNvCxnSpPr>
            <a:cxnSpLocks/>
          </p:cNvCxnSpPr>
          <p:nvPr/>
        </p:nvCxnSpPr>
        <p:spPr>
          <a:xfrm>
            <a:off x="4194048" y="4194048"/>
            <a:ext cx="1328928" cy="99384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F9FE6-77E6-554A-882F-D99F5BA7A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16"/>
          <a:stretch/>
        </p:blipFill>
        <p:spPr>
          <a:xfrm>
            <a:off x="6627368" y="945087"/>
            <a:ext cx="5332984" cy="1625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38672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GETTING CONFIGURATION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294459" y="1118907"/>
            <a:ext cx="5893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GET_DESCRIPTOR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can read a configuration and all of its ‘subordinate’ descriptors at once, if the length requested is long enough.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5853084" y="1467518"/>
            <a:ext cx="914400" cy="29260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947DCB-F8C5-AE48-94FD-0F530882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5" y="3642962"/>
            <a:ext cx="3363299" cy="2175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DCC6C-4F84-FB42-A757-D52310DCB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455" y="3706337"/>
            <a:ext cx="3619778" cy="2048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116AD-8465-464B-9BAC-EE9DB683E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639" y="2987065"/>
            <a:ext cx="3788295" cy="1560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2177D3-2AFF-AF45-A78A-FE2F3A0DB1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99" r="847"/>
          <a:stretch/>
        </p:blipFill>
        <p:spPr>
          <a:xfrm>
            <a:off x="8029448" y="4730496"/>
            <a:ext cx="3821068" cy="163556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9D89-2206-A047-BFB6-9586D26B6C9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21062" y="4558055"/>
            <a:ext cx="777393" cy="17244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2CB895-B3E6-304F-BA6B-62D310E6994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98080" y="3767341"/>
            <a:ext cx="543559" cy="111043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799616-721D-B140-A404-25D864ABE53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640751" y="4877773"/>
            <a:ext cx="388697" cy="6705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02ED8-1A84-8040-82C0-C859040F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5" y="988678"/>
            <a:ext cx="3565132" cy="2743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877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38672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SCOPING OUT A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4649632" y="1146407"/>
            <a:ext cx="704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device descriptor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contains the number of configurations present, which can then be used to issue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GET_DESCRIPTOR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for each configuration.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47DCB-F8C5-AE48-94FD-0F530882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5" y="3801458"/>
            <a:ext cx="3363299" cy="2175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DCC6C-4F84-FB42-A757-D52310DCB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455" y="3864833"/>
            <a:ext cx="3619778" cy="2048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116AD-8465-464B-9BAC-EE9DB683E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639" y="3145561"/>
            <a:ext cx="3788295" cy="1560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2177D3-2AFF-AF45-A78A-FE2F3A0DB1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99" r="847"/>
          <a:stretch/>
        </p:blipFill>
        <p:spPr>
          <a:xfrm>
            <a:off x="8029448" y="4888992"/>
            <a:ext cx="3821068" cy="163556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9D89-2206-A047-BFB6-9586D26B6C93}"/>
              </a:ext>
            </a:extLst>
          </p:cNvPr>
          <p:cNvCxnSpPr>
            <a:cxnSpLocks/>
          </p:cNvCxnSpPr>
          <p:nvPr/>
        </p:nvCxnSpPr>
        <p:spPr>
          <a:xfrm>
            <a:off x="2191921" y="3547791"/>
            <a:ext cx="185519" cy="4494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2CB895-B3E6-304F-BA6B-62D310E6994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98080" y="3925837"/>
            <a:ext cx="543559" cy="111043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799616-721D-B140-A404-25D864ABE53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640751" y="5036269"/>
            <a:ext cx="388697" cy="6705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785B0F-27CE-D346-9575-10B010690FF8}"/>
              </a:ext>
            </a:extLst>
          </p:cNvPr>
          <p:cNvCxnSpPr>
            <a:cxnSpLocks/>
          </p:cNvCxnSpPr>
          <p:nvPr/>
        </p:nvCxnSpPr>
        <p:spPr>
          <a:xfrm>
            <a:off x="3573462" y="4868951"/>
            <a:ext cx="777393" cy="17244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6AFDE-16C7-1041-B140-957787E8FCF1}"/>
              </a:ext>
            </a:extLst>
          </p:cNvPr>
          <p:cNvCxnSpPr>
            <a:cxnSpLocks/>
          </p:cNvCxnSpPr>
          <p:nvPr/>
        </p:nvCxnSpPr>
        <p:spPr>
          <a:xfrm flipH="1">
            <a:off x="3772654" y="1907081"/>
            <a:ext cx="2863251" cy="82221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9817</TotalTime>
  <Words>630</Words>
  <Application>Microsoft Macintosh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 Neue LT Pro 57 Conden</vt:lpstr>
      <vt:lpstr>Helvetica Neue LT Pro 57 Condensed</vt:lpstr>
      <vt:lpstr>Helvetica Neue LT Pro 67 Medium</vt:lpstr>
      <vt:lpstr>Helvetica Neue LT Pro 67 Medium Condensed</vt:lpstr>
      <vt:lpstr>Office Theme</vt:lpstr>
      <vt:lpstr>HACKING THE USB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 up a title slide</dc:title>
  <dc:creator>Kate Temkin</dc:creator>
  <cp:lastModifiedBy>K. J. Temkin</cp:lastModifiedBy>
  <cp:revision>230</cp:revision>
  <cp:lastPrinted>2018-03-10T18:35:40Z</cp:lastPrinted>
  <dcterms:created xsi:type="dcterms:W3CDTF">2017-12-26T23:51:09Z</dcterms:created>
  <dcterms:modified xsi:type="dcterms:W3CDTF">2018-11-27T00:41:38Z</dcterms:modified>
</cp:coreProperties>
</file>