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77" r:id="rId4"/>
    <p:sldId id="302" r:id="rId5"/>
    <p:sldId id="303" r:id="rId6"/>
    <p:sldId id="304" r:id="rId7"/>
    <p:sldId id="259" r:id="rId8"/>
    <p:sldId id="264" r:id="rId9"/>
    <p:sldId id="263" r:id="rId10"/>
    <p:sldId id="260" r:id="rId11"/>
    <p:sldId id="261" r:id="rId12"/>
    <p:sldId id="262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92C"/>
    <a:srgbClr val="251947"/>
    <a:srgbClr val="FFFFFF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/>
    <p:restoredTop sz="87659"/>
  </p:normalViewPr>
  <p:slideViewPr>
    <p:cSldViewPr snapToGrid="0" snapToObjects="1">
      <p:cViewPr varScale="1">
        <p:scale>
          <a:sx n="88" d="100"/>
          <a:sy n="88" d="100"/>
        </p:scale>
        <p:origin x="184" y="31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0C079-A51A-444B-878D-84C733C096AD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60768-6630-D748-9FD2-657EB168C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6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are the speaker notes for </a:t>
            </a:r>
            <a:r>
              <a:rPr lang="en-US" i="1" baseline="0" dirty="0"/>
              <a:t>Opening Closed Systems With GlitchKit</a:t>
            </a:r>
            <a:r>
              <a:rPr lang="en-US" i="0" baseline="0" dirty="0"/>
              <a:t>. We’ve included these with our uploaded slides so you can make better sense of the mostly-picture slides if you don</a:t>
            </a:r>
            <a:r>
              <a:rPr lang="mr-IN" i="0" baseline="0" dirty="0"/>
              <a:t>’</a:t>
            </a:r>
            <a:r>
              <a:rPr lang="en-US" i="0" baseline="0" dirty="0"/>
              <a:t>t have time to watch the recorded version or you want a text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 has to be multiplexed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4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 has to be multiplexed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4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7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6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80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 has to be multiplexed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4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 has to be multiplexed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1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9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we’ve got some really interesting devices whose software stacks have been hardened to all 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we’ve got some really interesting devices whose software stacks have been hardened to all 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1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0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 has to be multiplexed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60768-6630-D748-9FD2-657EB168C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 anchor="b"/>
          <a:lstStyle>
            <a:lvl1pPr algn="l">
              <a:defRPr b="0" i="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808"/>
            <a:ext cx="10515600" cy="4665155"/>
          </a:xfrm>
        </p:spPr>
        <p:txBody>
          <a:bodyPr/>
          <a:lstStyle>
            <a:lvl1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>
              <a:defRPr b="0" i="0"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F437-6EAC-AC44-8841-3200201CBFA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B007-784B-7F49-9EF5-1C06AD1F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b.ktem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yondlogic.org/usbnutshel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82800" y="1044872"/>
            <a:ext cx="1517534" cy="3161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452" y="1721195"/>
            <a:ext cx="10400548" cy="928506"/>
          </a:xfrm>
        </p:spPr>
        <p:txBody>
          <a:bodyPr>
            <a:noAutofit/>
          </a:bodyPr>
          <a:lstStyle/>
          <a:p>
            <a:r>
              <a:rPr lang="en-US" sz="7000" dirty="0"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rPr>
              <a:t>HACKING THE USB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923" y="36020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rPr>
              <a:t>A WHIRLWIND TOUR OF USB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4465" y="2161384"/>
            <a:ext cx="9823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rPr>
              <a:t>WITH FACEDANCER</a:t>
            </a:r>
            <a:endParaRPr lang="en-US" sz="9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6D777-A7F1-624D-9D47-437722CF26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639509" y="5181600"/>
            <a:ext cx="1374692" cy="15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6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PHYSICAL LAYER // USB 2.0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067630-33AE-C44F-933E-5C6B760C48E5}"/>
              </a:ext>
            </a:extLst>
          </p:cNvPr>
          <p:cNvSpPr txBox="1">
            <a:spLocks/>
          </p:cNvSpPr>
          <p:nvPr/>
        </p:nvSpPr>
        <p:spPr>
          <a:xfrm>
            <a:off x="6315958" y="6372519"/>
            <a:ext cx="5674936" cy="386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All diagrams from the USB 2.0 specification.</a:t>
            </a:r>
            <a:endParaRPr lang="en-US" sz="20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C5CC3-AD5E-834D-A901-BBAA1454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55" y="2155987"/>
            <a:ext cx="4227714" cy="2485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B57DF-6E7D-B348-8F71-B1A9FDC06E7F}"/>
              </a:ext>
            </a:extLst>
          </p:cNvPr>
          <p:cNvSpPr txBox="1"/>
          <p:nvPr/>
        </p:nvSpPr>
        <p:spPr>
          <a:xfrm>
            <a:off x="6136850" y="1371157"/>
            <a:ext cx="5147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all communications occur over a single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differential pair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— essentially a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single signal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over two wires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86058-D494-B644-9424-642027C890D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986779" y="1971322"/>
            <a:ext cx="1150071" cy="61162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2EC35-E119-034C-93ED-FD75F6EF10E8}"/>
              </a:ext>
            </a:extLst>
          </p:cNvPr>
          <p:cNvSpPr txBox="1"/>
          <p:nvPr/>
        </p:nvSpPr>
        <p:spPr>
          <a:xfrm>
            <a:off x="6136850" y="3588027"/>
            <a:ext cx="514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limited amount of power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(5V @ 500mA) is also provided from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host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 to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device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318F10-F89A-334A-9235-DD73B85EE55A}"/>
              </a:ext>
            </a:extLst>
          </p:cNvPr>
          <p:cNvCxnSpPr>
            <a:cxnSpLocks/>
          </p:cNvCxnSpPr>
          <p:nvPr/>
        </p:nvCxnSpPr>
        <p:spPr>
          <a:xfrm>
            <a:off x="3949831" y="3667027"/>
            <a:ext cx="2187018" cy="33649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0E417-C81D-6842-AE7A-1EFA4043AA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1957" y="3676454"/>
            <a:ext cx="7381181" cy="2663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C4B36-7C83-ED49-8BA6-AF1674D028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84056"/>
            <a:ext cx="7663992" cy="2848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E033B3-84A7-5D4F-BF98-A714E0772E0D}"/>
              </a:ext>
            </a:extLst>
          </p:cNvPr>
          <p:cNvSpPr txBox="1"/>
          <p:nvPr/>
        </p:nvSpPr>
        <p:spPr>
          <a:xfrm>
            <a:off x="7428323" y="871536"/>
            <a:ext cx="4581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pull-up resistor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indicates the presence of a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USB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372AE-560D-AF40-8E3C-8AF926131D7F}"/>
              </a:ext>
            </a:extLst>
          </p:cNvPr>
          <p:cNvSpPr txBox="1"/>
          <p:nvPr/>
        </p:nvSpPr>
        <p:spPr>
          <a:xfrm>
            <a:off x="293803" y="4214698"/>
            <a:ext cx="4581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location of the resistor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indicates if the device is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low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 speed or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full/high</a:t>
            </a:r>
          </a:p>
        </p:txBody>
      </p:sp>
    </p:spTree>
    <p:extLst>
      <p:ext uri="{BB962C8B-B14F-4D97-AF65-F5344CB8AC3E}">
        <p14:creationId xmlns:p14="http://schemas.microsoft.com/office/powerpoint/2010/main" val="88209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78D59-EC8B-B245-B7BE-918D29F07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69DB9-A563-CF48-A3A5-6F649E91D97F}"/>
              </a:ext>
            </a:extLst>
          </p:cNvPr>
          <p:cNvSpPr txBox="1">
            <a:spLocks/>
          </p:cNvSpPr>
          <p:nvPr/>
        </p:nvSpPr>
        <p:spPr>
          <a:xfrm>
            <a:off x="838200" y="5204843"/>
            <a:ext cx="10515600" cy="187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USB SIGNALING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Single differential pair: signals (almost) always inverse of each other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Half-duplex by necessity– only one participant controls the lines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F3C1B-FFC2-4745-8A2C-EB634F74D7B3}"/>
              </a:ext>
            </a:extLst>
          </p:cNvPr>
          <p:cNvCxnSpPr>
            <a:cxnSpLocks/>
          </p:cNvCxnSpPr>
          <p:nvPr/>
        </p:nvCxnSpPr>
        <p:spPr>
          <a:xfrm flipV="1">
            <a:off x="3133344" y="5266944"/>
            <a:ext cx="1085088" cy="18288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PHYSICAL LAYER // USB 2.0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067630-33AE-C44F-933E-5C6B760C48E5}"/>
              </a:ext>
            </a:extLst>
          </p:cNvPr>
          <p:cNvSpPr txBox="1">
            <a:spLocks/>
          </p:cNvSpPr>
          <p:nvPr/>
        </p:nvSpPr>
        <p:spPr>
          <a:xfrm>
            <a:off x="6315958" y="6372519"/>
            <a:ext cx="5674936" cy="386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All diagrams from the USB 2.0 specification.</a:t>
            </a:r>
            <a:endParaRPr lang="en-US" sz="20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C5CC3-AD5E-834D-A901-BBAA1454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31" y="1038640"/>
            <a:ext cx="4633184" cy="3941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B57DF-6E7D-B348-8F71-B1A9FDC06E7F}"/>
              </a:ext>
            </a:extLst>
          </p:cNvPr>
          <p:cNvSpPr txBox="1"/>
          <p:nvPr/>
        </p:nvSpPr>
        <p:spPr>
          <a:xfrm>
            <a:off x="6136850" y="1371157"/>
            <a:ext cx="514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usb is designed to allow communications with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more than one device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simultaneously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86058-D494-B644-9424-642027C890D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37723" y="1786656"/>
            <a:ext cx="1399127" cy="11529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2EC35-E119-034C-93ED-FD75F6EF10E8}"/>
              </a:ext>
            </a:extLst>
          </p:cNvPr>
          <p:cNvSpPr txBox="1"/>
          <p:nvPr/>
        </p:nvSpPr>
        <p:spPr>
          <a:xfrm>
            <a:off x="6315958" y="3753652"/>
            <a:ext cx="5147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devices, in turn can communicate more than one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data stream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at once, emulating multiple logical connections </a:t>
            </a:r>
            <a:endParaRPr lang="en-US" sz="2400" i="1" dirty="0">
              <a:solidFill>
                <a:schemeClr val="bg1">
                  <a:lumMod val="75000"/>
                  <a:lumOff val="25000"/>
                </a:schemeClr>
              </a:solidFill>
              <a:latin typeface="Helvetica Neue LT Pro 57 Conden" panose="020B0506030502030204" pitchFamily="34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318F10-F89A-334A-9235-DD73B85EE55A}"/>
              </a:ext>
            </a:extLst>
          </p:cNvPr>
          <p:cNvCxnSpPr>
            <a:cxnSpLocks/>
          </p:cNvCxnSpPr>
          <p:nvPr/>
        </p:nvCxnSpPr>
        <p:spPr>
          <a:xfrm>
            <a:off x="5059680" y="2919450"/>
            <a:ext cx="1077169" cy="108407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2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78D59-EC8B-B245-B7BE-918D29F07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69DB9-A563-CF48-A3A5-6F649E91D97F}"/>
              </a:ext>
            </a:extLst>
          </p:cNvPr>
          <p:cNvSpPr txBox="1">
            <a:spLocks/>
          </p:cNvSpPr>
          <p:nvPr/>
        </p:nvSpPr>
        <p:spPr>
          <a:xfrm>
            <a:off x="2118360" y="1633918"/>
            <a:ext cx="10515600" cy="187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SHARING THE LINES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communication is directed at a particular </a:t>
            </a:r>
            <a:r>
              <a:rPr lang="en-US" i="1" dirty="0"/>
              <a:t>device</a:t>
            </a:r>
            <a:r>
              <a:rPr lang="en-US" dirty="0"/>
              <a:t> and </a:t>
            </a:r>
            <a:r>
              <a:rPr lang="en-US" i="1" dirty="0"/>
              <a:t>endpoint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i="1" dirty="0"/>
              <a:t>host</a:t>
            </a:r>
            <a:r>
              <a:rPr lang="en-US" dirty="0"/>
              <a:t> decides who gets to talk, and when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Devices only “speak when spoken to”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F3C1B-FFC2-4745-8A2C-EB634F74D7B3}"/>
              </a:ext>
            </a:extLst>
          </p:cNvPr>
          <p:cNvCxnSpPr>
            <a:cxnSpLocks/>
          </p:cNvCxnSpPr>
          <p:nvPr/>
        </p:nvCxnSpPr>
        <p:spPr>
          <a:xfrm flipV="1">
            <a:off x="2816352" y="877919"/>
            <a:ext cx="170688" cy="74380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FE7C74-FB1F-9B45-A9C2-BA74568A51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1808" y="402336"/>
            <a:ext cx="4547616" cy="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2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78D59-EC8B-B245-B7BE-918D29F07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69DB9-A563-CF48-A3A5-6F649E91D97F}"/>
              </a:ext>
            </a:extLst>
          </p:cNvPr>
          <p:cNvSpPr txBox="1">
            <a:spLocks/>
          </p:cNvSpPr>
          <p:nvPr/>
        </p:nvSpPr>
        <p:spPr>
          <a:xfrm>
            <a:off x="3785616" y="2603325"/>
            <a:ext cx="8074152" cy="288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SHARING THE LINES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device is assigned an </a:t>
            </a:r>
            <a:r>
              <a:rPr lang="en-US" i="1" dirty="0"/>
              <a:t>address</a:t>
            </a:r>
            <a:r>
              <a:rPr lang="en-US" dirty="0"/>
              <a:t>, and listens for packets directed to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device can accept multiple </a:t>
            </a:r>
            <a:r>
              <a:rPr lang="en-US" i="1" dirty="0"/>
              <a:t>endpoints</a:t>
            </a:r>
            <a:r>
              <a:rPr lang="en-US" dirty="0"/>
              <a:t>, which allow communications to be functionally grouped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F3C1B-FFC2-4745-8A2C-EB634F74D7B3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877920"/>
            <a:ext cx="1402080" cy="159705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FE7C74-FB1F-9B45-A9C2-BA74568A51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11808" y="402336"/>
            <a:ext cx="4547616" cy="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0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78D59-EC8B-B245-B7BE-918D29F07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69DB9-A563-CF48-A3A5-6F649E91D97F}"/>
              </a:ext>
            </a:extLst>
          </p:cNvPr>
          <p:cNvSpPr txBox="1">
            <a:spLocks/>
          </p:cNvSpPr>
          <p:nvPr/>
        </p:nvSpPr>
        <p:spPr>
          <a:xfrm>
            <a:off x="4626864" y="3429000"/>
            <a:ext cx="7345680" cy="288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USB PACKETS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‘atoms’ that make up USB communications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Always contain a </a:t>
            </a:r>
            <a:r>
              <a:rPr lang="en-US" i="1" dirty="0"/>
              <a:t>packet ID (PID)</a:t>
            </a:r>
            <a:r>
              <a:rPr lang="en-US" dirty="0"/>
              <a:t> that specifies the packet type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F3C1B-FFC2-4745-8A2C-EB634F74D7B3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877920"/>
            <a:ext cx="1402080" cy="159705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FE7C74-FB1F-9B45-A9C2-BA74568A51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0848" y="402336"/>
            <a:ext cx="4608576" cy="24140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906C57-3BC0-9743-BD2B-04D3304C9B4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048000"/>
            <a:ext cx="1469136" cy="136540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8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78D59-EC8B-B245-B7BE-918D29F079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69DB9-A563-CF48-A3A5-6F649E91D97F}"/>
              </a:ext>
            </a:extLst>
          </p:cNvPr>
          <p:cNvSpPr txBox="1">
            <a:spLocks/>
          </p:cNvSpPr>
          <p:nvPr/>
        </p:nvSpPr>
        <p:spPr>
          <a:xfrm>
            <a:off x="4651248" y="3048000"/>
            <a:ext cx="7345680" cy="369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TOKEN PACKETS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Start each USB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Specify the </a:t>
            </a:r>
            <a:r>
              <a:rPr lang="en-US" i="1" dirty="0"/>
              <a:t>direction </a:t>
            </a:r>
            <a:r>
              <a:rPr lang="en-US" dirty="0"/>
              <a:t>of the communication, the </a:t>
            </a:r>
            <a:r>
              <a:rPr lang="en-US" i="1" dirty="0"/>
              <a:t>device </a:t>
            </a:r>
            <a:r>
              <a:rPr lang="en-US" dirty="0"/>
              <a:t>that should be listening, and the </a:t>
            </a:r>
            <a:r>
              <a:rPr lang="en-US" i="1" dirty="0"/>
              <a:t>endpoint</a:t>
            </a:r>
            <a:r>
              <a:rPr lang="en-US" dirty="0"/>
              <a:t> the device should route the packet to.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OUT</a:t>
            </a:r>
            <a:r>
              <a:rPr lang="en-US" dirty="0"/>
              <a:t> and </a:t>
            </a:r>
            <a:r>
              <a:rPr lang="en-US" i="1" dirty="0"/>
              <a:t>SETUP</a:t>
            </a:r>
            <a:r>
              <a:rPr lang="en-US" dirty="0"/>
              <a:t> tokens indicate that data is about to be sent </a:t>
            </a:r>
            <a:r>
              <a:rPr lang="en-US" i="1" dirty="0"/>
              <a:t>to the device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 tokens temporarily ‘give’ the bus to a given device, allowing it to speak.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F3C1B-FFC2-4745-8A2C-EB634F74D7B3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877920"/>
            <a:ext cx="1402080" cy="1597056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FE7C74-FB1F-9B45-A9C2-BA74568A51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0848" y="402336"/>
            <a:ext cx="4608576" cy="24140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906C57-3BC0-9743-BD2B-04D3304C9B4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048000"/>
            <a:ext cx="1664208" cy="9387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4F656F-9FD3-A148-A27A-2E1CFDEB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09" t="4472" r="9076" b="92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69DB9-A563-CF48-A3A5-6F649E91D97F}"/>
              </a:ext>
            </a:extLst>
          </p:cNvPr>
          <p:cNvSpPr txBox="1">
            <a:spLocks/>
          </p:cNvSpPr>
          <p:nvPr/>
        </p:nvSpPr>
        <p:spPr>
          <a:xfrm>
            <a:off x="725424" y="2996184"/>
            <a:ext cx="796747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PACKETS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Follow an IN/OUT/SETUP token.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 originate from the device, following an IN token.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Carry the actual USB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Tokens typically alternate between DATA0 and DATA1, providing some protection against missed packets.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Contain simple CRC16 error checking.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906C57-3BC0-9743-BD2B-04D3304C9B49}"/>
              </a:ext>
            </a:extLst>
          </p:cNvPr>
          <p:cNvCxnSpPr>
            <a:cxnSpLocks/>
          </p:cNvCxnSpPr>
          <p:nvPr/>
        </p:nvCxnSpPr>
        <p:spPr>
          <a:xfrm flipV="1">
            <a:off x="5754624" y="2721864"/>
            <a:ext cx="1024128" cy="89916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A4185AB-A21F-0C4C-8A98-5E2BD74BBC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0736" y="256032"/>
            <a:ext cx="6486144" cy="25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4F656F-9FD3-A148-A27A-2E1CFDEB74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09" t="4472" r="9076" b="92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69DB9-A563-CF48-A3A5-6F649E91D97F}"/>
              </a:ext>
            </a:extLst>
          </p:cNvPr>
          <p:cNvSpPr txBox="1">
            <a:spLocks/>
          </p:cNvSpPr>
          <p:nvPr/>
        </p:nvSpPr>
        <p:spPr>
          <a:xfrm>
            <a:off x="1798320" y="2828544"/>
            <a:ext cx="796747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HANDSHAKE PACKETS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Used to indicate the status of a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Three main types, indicated by PID: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ACK- “communication successful”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NAK- “not successful; retry”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STALL- “not supported; don’t retry”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906C57-3BC0-9743-BD2B-04D3304C9B49}"/>
              </a:ext>
            </a:extLst>
          </p:cNvPr>
          <p:cNvCxnSpPr>
            <a:cxnSpLocks/>
          </p:cNvCxnSpPr>
          <p:nvPr/>
        </p:nvCxnSpPr>
        <p:spPr>
          <a:xfrm flipV="1">
            <a:off x="7754112" y="2258568"/>
            <a:ext cx="1024128" cy="89916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A4185AB-A21F-0C4C-8A98-5E2BD74BBC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8384" y="256032"/>
            <a:ext cx="1609344" cy="25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9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00206" y="348916"/>
            <a:ext cx="1051560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WELCOME TO HS.T!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2392" y="1190798"/>
            <a:ext cx="6380751" cy="47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Quick vitals: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Training runs 9:00am – 5:30 pm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Talks at lunch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Approximate schedule on CTF system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Course materials: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all documents on 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https://usb.ktemkin.com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lab kits &amp; live USB images being distributed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all challenges on the course website</a:t>
            </a:r>
            <a:b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(or on the live USB if the internet fails)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BB8D2D57-2FC9-5A49-B491-DA1E14D62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09" y="348916"/>
            <a:ext cx="2515731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9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53022-4652-7D4F-8000-D1A866553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247" r="-4200"/>
          <a:stretch/>
        </p:blipFill>
        <p:spPr>
          <a:xfrm>
            <a:off x="0" y="170687"/>
            <a:ext cx="12704064" cy="554733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USB TRANSACTIONS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067630-33AE-C44F-933E-5C6B760C48E5}"/>
              </a:ext>
            </a:extLst>
          </p:cNvPr>
          <p:cNvSpPr txBox="1">
            <a:spLocks/>
          </p:cNvSpPr>
          <p:nvPr/>
        </p:nvSpPr>
        <p:spPr>
          <a:xfrm>
            <a:off x="6315958" y="6372519"/>
            <a:ext cx="5674936" cy="386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All diagrams from the USB 2.0 specification.</a:t>
            </a:r>
            <a:endParaRPr lang="en-US" sz="20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04FF-384F-174A-B84A-86BA0DDD3826}"/>
              </a:ext>
            </a:extLst>
          </p:cNvPr>
          <p:cNvSpPr txBox="1"/>
          <p:nvPr/>
        </p:nvSpPr>
        <p:spPr>
          <a:xfrm>
            <a:off x="85344" y="902208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6A25F-89CB-D749-84A0-8EE0716FA081}"/>
              </a:ext>
            </a:extLst>
          </p:cNvPr>
          <p:cNvSpPr txBox="1"/>
          <p:nvPr/>
        </p:nvSpPr>
        <p:spPr>
          <a:xfrm>
            <a:off x="60959" y="2468880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4D3A5-8206-824C-AC06-C2238E5C7462}"/>
              </a:ext>
            </a:extLst>
          </p:cNvPr>
          <p:cNvSpPr txBox="1"/>
          <p:nvPr/>
        </p:nvSpPr>
        <p:spPr>
          <a:xfrm>
            <a:off x="60959" y="3635592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938615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53022-4652-7D4F-8000-D1A866553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</a:blip>
          <a:srcRect l="-1" t="2247" r="-4200"/>
          <a:stretch/>
        </p:blipFill>
        <p:spPr>
          <a:xfrm>
            <a:off x="0" y="170687"/>
            <a:ext cx="12704064" cy="554733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USB TRANSACTIONS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067630-33AE-C44F-933E-5C6B760C48E5}"/>
              </a:ext>
            </a:extLst>
          </p:cNvPr>
          <p:cNvSpPr txBox="1">
            <a:spLocks/>
          </p:cNvSpPr>
          <p:nvPr/>
        </p:nvSpPr>
        <p:spPr>
          <a:xfrm>
            <a:off x="6315958" y="6372519"/>
            <a:ext cx="5674936" cy="386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All diagrams from the USB 2.0 specification.</a:t>
            </a:r>
            <a:endParaRPr lang="en-US" sz="20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504FF-384F-174A-B84A-86BA0DDD3826}"/>
              </a:ext>
            </a:extLst>
          </p:cNvPr>
          <p:cNvSpPr txBox="1"/>
          <p:nvPr/>
        </p:nvSpPr>
        <p:spPr>
          <a:xfrm>
            <a:off x="85344" y="902208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6A25F-89CB-D749-84A0-8EE0716FA081}"/>
              </a:ext>
            </a:extLst>
          </p:cNvPr>
          <p:cNvSpPr txBox="1"/>
          <p:nvPr/>
        </p:nvSpPr>
        <p:spPr>
          <a:xfrm>
            <a:off x="60959" y="2468880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4D3A5-8206-824C-AC06-C2238E5C7462}"/>
              </a:ext>
            </a:extLst>
          </p:cNvPr>
          <p:cNvSpPr txBox="1"/>
          <p:nvPr/>
        </p:nvSpPr>
        <p:spPr>
          <a:xfrm>
            <a:off x="60959" y="3635592"/>
            <a:ext cx="78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F2D28-B962-3448-A301-1DA584310632}"/>
              </a:ext>
            </a:extLst>
          </p:cNvPr>
          <p:cNvSpPr txBox="1"/>
          <p:nvPr/>
        </p:nvSpPr>
        <p:spPr>
          <a:xfrm>
            <a:off x="1627756" y="607218"/>
            <a:ext cx="661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each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transaction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 starts with a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token packet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that contains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direction and destination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D8017-E44C-0741-B995-6D7EF635BF6E}"/>
              </a:ext>
            </a:extLst>
          </p:cNvPr>
          <p:cNvSpPr txBox="1"/>
          <p:nvPr/>
        </p:nvSpPr>
        <p:spPr>
          <a:xfrm>
            <a:off x="1652140" y="2222658"/>
            <a:ext cx="8601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if data is ready, a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data packet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is sent that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contains the data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;</a:t>
            </a:r>
          </a:p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otherwise, a NAK or STALL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handshake packet 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is sent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Helvetica Neue LT Pro 57 Conden" panose="020B050603050203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2A7B7-6CE8-1041-A2E0-4C02AA3D6787}"/>
              </a:ext>
            </a:extLst>
          </p:cNvPr>
          <p:cNvSpPr txBox="1"/>
          <p:nvPr/>
        </p:nvSpPr>
        <p:spPr>
          <a:xfrm>
            <a:off x="1627756" y="4203858"/>
            <a:ext cx="913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if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data was transmitted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,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other side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 responds with an ACK or NAK packet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Helvetica Neue LT Pro 57 Conden" panose="020B0506030502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1734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0149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662701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925253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187805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450357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462676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10331" y="1042988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72883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250332" y="1057274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4" y="1784797"/>
            <a:ext cx="1701800" cy="596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16" y="2757152"/>
            <a:ext cx="1701800" cy="596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68" y="3729507"/>
            <a:ext cx="1701800" cy="596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20" y="4701862"/>
            <a:ext cx="1701800" cy="596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20" y="5674217"/>
            <a:ext cx="1193800" cy="5969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274864" y="2261316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37416" y="3276778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12847" y="4231784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62520" y="5203065"/>
            <a:ext cx="724600" cy="56577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24C77B7-0ADA-1641-A456-DA1222D2081D}"/>
              </a:ext>
            </a:extLst>
          </p:cNvPr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USB TRANSFERS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3AEF7D-83D2-7C4A-86AA-6564D280CADF}"/>
              </a:ext>
            </a:extLst>
          </p:cNvPr>
          <p:cNvSpPr txBox="1"/>
          <p:nvPr/>
        </p:nvSpPr>
        <p:spPr>
          <a:xfrm>
            <a:off x="6333913" y="2196875"/>
            <a:ext cx="661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multiple transactions can be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chained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,</a:t>
            </a:r>
          </a:p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creating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USB transfer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2F5DEF-7EC1-E34C-91F4-DD2B5D886E00}"/>
              </a:ext>
            </a:extLst>
          </p:cNvPr>
          <p:cNvCxnSpPr>
            <a:cxnSpLocks/>
          </p:cNvCxnSpPr>
          <p:nvPr/>
        </p:nvCxnSpPr>
        <p:spPr>
          <a:xfrm flipV="1">
            <a:off x="4810343" y="2795789"/>
            <a:ext cx="1399127" cy="19697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9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0149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662701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925253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187805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450357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462676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10331" y="1042988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72883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250332" y="1057274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4" y="1784797"/>
            <a:ext cx="1701800" cy="596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16" y="2757152"/>
            <a:ext cx="1701800" cy="596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68" y="3729507"/>
            <a:ext cx="1701800" cy="596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20" y="4701862"/>
            <a:ext cx="1701800" cy="596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20" y="5674217"/>
            <a:ext cx="1193800" cy="5969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274864" y="2261316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37416" y="3276778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12847" y="4231784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62520" y="5203065"/>
            <a:ext cx="724600" cy="56577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24C77B7-0ADA-1641-A456-DA1222D2081D}"/>
              </a:ext>
            </a:extLst>
          </p:cNvPr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USB TRANSFERS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3AEF7D-83D2-7C4A-86AA-6564D280CADF}"/>
              </a:ext>
            </a:extLst>
          </p:cNvPr>
          <p:cNvSpPr txBox="1"/>
          <p:nvPr/>
        </p:nvSpPr>
        <p:spPr>
          <a:xfrm>
            <a:off x="5782185" y="2471179"/>
            <a:ext cx="661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most hosts keep track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transfer state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,</a:t>
            </a:r>
          </a:p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so a transfer looks like a single operation to software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Helvetica Neue LT Pro 57 Conden" panose="020B0506030502030204" pitchFamily="34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2F5DEF-7EC1-E34C-91F4-DD2B5D886E00}"/>
              </a:ext>
            </a:extLst>
          </p:cNvPr>
          <p:cNvCxnSpPr>
            <a:cxnSpLocks/>
          </p:cNvCxnSpPr>
          <p:nvPr/>
        </p:nvCxnSpPr>
        <p:spPr>
          <a:xfrm>
            <a:off x="4733081" y="1691765"/>
            <a:ext cx="1049104" cy="91909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1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00149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662701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925253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187805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0x10C0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450357" y="297636"/>
          <a:ext cx="2047630" cy="116540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46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462676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10331" y="1042988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972883" y="1057275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9250332" y="1057274"/>
            <a:ext cx="200025" cy="1428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4" y="1784797"/>
            <a:ext cx="1701800" cy="596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16" y="2757152"/>
            <a:ext cx="1701800" cy="596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68" y="3729507"/>
            <a:ext cx="1701800" cy="5969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20" y="4701862"/>
            <a:ext cx="1701800" cy="5969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20" y="5674217"/>
            <a:ext cx="1193800" cy="5969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274864" y="2261316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37416" y="3276778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812847" y="4231784"/>
            <a:ext cx="560752" cy="53447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062520" y="5203065"/>
            <a:ext cx="724600" cy="565775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24C77B7-0ADA-1641-A456-DA1222D2081D}"/>
              </a:ext>
            </a:extLst>
          </p:cNvPr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USB TRANSFERS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3AEF7D-83D2-7C4A-86AA-6564D280CADF}"/>
              </a:ext>
            </a:extLst>
          </p:cNvPr>
          <p:cNvSpPr txBox="1"/>
          <p:nvPr/>
        </p:nvSpPr>
        <p:spPr>
          <a:xfrm>
            <a:off x="5033136" y="2441904"/>
            <a:ext cx="661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transfers continue until 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short packet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;</a:t>
            </a:r>
          </a:p>
          <a:p>
            <a:pPr algn="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similar 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null terminated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 protocols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2F5DEF-7EC1-E34C-91F4-DD2B5D886E00}"/>
              </a:ext>
            </a:extLst>
          </p:cNvPr>
          <p:cNvCxnSpPr>
            <a:cxnSpLocks/>
          </p:cNvCxnSpPr>
          <p:nvPr/>
        </p:nvCxnSpPr>
        <p:spPr>
          <a:xfrm flipH="1" flipV="1">
            <a:off x="9235435" y="3354052"/>
            <a:ext cx="1148585" cy="213190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9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0" y="365125"/>
            <a:ext cx="10515600" cy="841883"/>
          </a:xfrm>
        </p:spPr>
        <p:txBody>
          <a:bodyPr/>
          <a:lstStyle/>
          <a:p>
            <a:r>
              <a:rPr lang="en-US" dirty="0"/>
              <a:t>SO, WHO </a:t>
            </a:r>
            <a:r>
              <a:rPr lang="en-US" i="1" dirty="0"/>
              <a:t>are</a:t>
            </a:r>
            <a:r>
              <a:rPr lang="en-US" dirty="0"/>
              <a:t>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600" y="2761585"/>
            <a:ext cx="7441864" cy="4976948"/>
          </a:xfrm>
        </p:spPr>
        <p:txBody>
          <a:bodyPr>
            <a:normAutofit/>
          </a:bodyPr>
          <a:lstStyle/>
          <a:p>
            <a:r>
              <a:rPr lang="en-US" sz="3200" dirty="0"/>
              <a:t>founder, Insomnia Security</a:t>
            </a:r>
          </a:p>
          <a:p>
            <a:r>
              <a:rPr lang="en-US" sz="3200" dirty="0"/>
              <a:t>Nintendo Switch inspector</a:t>
            </a:r>
          </a:p>
          <a:p>
            <a:r>
              <a:rPr lang="en-US" sz="3200" dirty="0"/>
              <a:t>glitch witch &amp; open-source-tool-builder</a:t>
            </a:r>
          </a:p>
          <a:p>
            <a:r>
              <a:rPr lang="en-US" sz="3200" dirty="0"/>
              <a:t>educational (reverse) engineer</a:t>
            </a:r>
          </a:p>
          <a:p>
            <a:r>
              <a:rPr lang="en-US" sz="3200" dirty="0"/>
              <a:t>occasional engineering streamer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51102-8276-C545-9D02-DBAD4A78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59" y="1474652"/>
            <a:ext cx="3542308" cy="47132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5D36CD-CDE5-4D48-9B4C-1ED8D2AAD381}"/>
              </a:ext>
            </a:extLst>
          </p:cNvPr>
          <p:cNvSpPr txBox="1">
            <a:spLocks/>
          </p:cNvSpPr>
          <p:nvPr/>
        </p:nvSpPr>
        <p:spPr>
          <a:xfrm>
            <a:off x="4479201" y="2087874"/>
            <a:ext cx="7441864" cy="497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Katherine/Kate Temkin (@ktemkin):</a:t>
            </a:r>
          </a:p>
        </p:txBody>
      </p:sp>
    </p:spTree>
    <p:extLst>
      <p:ext uri="{BB962C8B-B14F-4D97-AF65-F5344CB8AC3E}">
        <p14:creationId xmlns:p14="http://schemas.microsoft.com/office/powerpoint/2010/main" val="11284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AF5D9-4030-FA4F-ADBA-FCC4B9363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0917" y="6171224"/>
            <a:ext cx="3431083" cy="686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98EA9-7801-CC46-9BFE-74EC1ABED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261" y="70340"/>
            <a:ext cx="12192000" cy="55039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A2487-2F86-AE4C-B402-738332B0647D}"/>
              </a:ext>
            </a:extLst>
          </p:cNvPr>
          <p:cNvSpPr/>
          <p:nvPr/>
        </p:nvSpPr>
        <p:spPr>
          <a:xfrm>
            <a:off x="0" y="0"/>
            <a:ext cx="12561276" cy="7209692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74EF5-B7CA-DA45-BE00-8BAA89314A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6692" y="3991708"/>
            <a:ext cx="5996354" cy="527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7E6DA-EFE9-9143-AFCE-25AAACD047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7907" y="3516923"/>
            <a:ext cx="3727939" cy="474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27D2F-9583-3343-8C87-9B1DACF398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062" y="4519246"/>
            <a:ext cx="10269416" cy="474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0957E-58F4-C445-BDF6-50507A3680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385" y="1723292"/>
            <a:ext cx="4906107" cy="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7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AF5D9-4030-FA4F-ADBA-FCC4B9363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0917" y="4746853"/>
            <a:ext cx="3431083" cy="686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098EA9-7801-CC46-9BFE-74EC1ABED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261" y="-1354031"/>
            <a:ext cx="12192000" cy="55039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AA2487-2F86-AE4C-B402-738332B0647D}"/>
              </a:ext>
            </a:extLst>
          </p:cNvPr>
          <p:cNvSpPr/>
          <p:nvPr/>
        </p:nvSpPr>
        <p:spPr>
          <a:xfrm>
            <a:off x="0" y="-861658"/>
            <a:ext cx="12561276" cy="7719658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74EF5-B7CA-DA45-BE00-8BAA89314A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6692" y="2567337"/>
            <a:ext cx="5996354" cy="527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27E6DA-EFE9-9143-AFCE-25AAACD047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7907" y="2092552"/>
            <a:ext cx="3727939" cy="474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27D2F-9583-3343-8C87-9B1DACF398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062" y="3094875"/>
            <a:ext cx="10269416" cy="474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0957E-58F4-C445-BDF6-50507A3680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385" y="298921"/>
            <a:ext cx="4906107" cy="7385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31B3EF-0CDE-504B-A460-165A4F58E70D}"/>
              </a:ext>
            </a:extLst>
          </p:cNvPr>
          <p:cNvSpPr/>
          <p:nvPr/>
        </p:nvSpPr>
        <p:spPr>
          <a:xfrm>
            <a:off x="0" y="-861658"/>
            <a:ext cx="12561276" cy="7719658"/>
          </a:xfrm>
          <a:prstGeom prst="rect">
            <a:avLst/>
          </a:prstGeom>
          <a:solidFill>
            <a:srgbClr val="000000">
              <a:alpha val="33725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9AEB1-8398-8443-8EC9-DEF7C52EB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6" y="4186342"/>
            <a:ext cx="12022264" cy="2037386"/>
          </a:xfrm>
          <a:prstGeom prst="rect">
            <a:avLst/>
          </a:prstGeom>
          <a:ln w="76200"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95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0" y="365125"/>
            <a:ext cx="10515600" cy="841883"/>
          </a:xfrm>
        </p:spPr>
        <p:txBody>
          <a:bodyPr/>
          <a:lstStyle/>
          <a:p>
            <a:r>
              <a:rPr lang="en-US" dirty="0"/>
              <a:t>SO, WHO </a:t>
            </a:r>
            <a:r>
              <a:rPr lang="en-US" i="1" dirty="0"/>
              <a:t>are</a:t>
            </a:r>
            <a:r>
              <a:rPr lang="en-US" dirty="0"/>
              <a:t>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600" y="2761585"/>
            <a:ext cx="7441864" cy="4976948"/>
          </a:xfrm>
        </p:spPr>
        <p:txBody>
          <a:bodyPr>
            <a:normAutofit/>
          </a:bodyPr>
          <a:lstStyle/>
          <a:p>
            <a:r>
              <a:rPr lang="en-US" sz="3200" dirty="0"/>
              <a:t>Apparently also Dominic, now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5D36CD-CDE5-4D48-9B4C-1ED8D2AAD381}"/>
              </a:ext>
            </a:extLst>
          </p:cNvPr>
          <p:cNvSpPr txBox="1">
            <a:spLocks/>
          </p:cNvSpPr>
          <p:nvPr/>
        </p:nvSpPr>
        <p:spPr>
          <a:xfrm>
            <a:off x="4479201" y="2087874"/>
            <a:ext cx="7441864" cy="497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Michael </a:t>
            </a:r>
            <a:r>
              <a:rPr lang="en-US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Ossmann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(@</a:t>
            </a:r>
            <a:r>
              <a:rPr lang="en-US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michaelossmann</a:t>
            </a:r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63213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9632" y="348915"/>
            <a:ext cx="1051560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universal serial bus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9632" y="1341627"/>
            <a:ext cx="11040813" cy="47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Resources: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http://www.beyondlogic.org/usbnutshell/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USB Complete, 5</a:t>
            </a:r>
            <a:r>
              <a:rPr lang="en-US" baseline="30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Edition (ISBN: 1931448280)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USB specs: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www.usb.org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/developers/docs/usb20_docs/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Ultra-high-level: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current specification: 3.1; 2.0 is commonly still used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most of the ‘security surface’ is still on USB 2; we cover it exclusively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four current speeds: 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low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high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full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super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 types of connectors in multiple sizes: {mini, micro} A, B, AB, C</a:t>
            </a:r>
          </a:p>
        </p:txBody>
      </p:sp>
    </p:spTree>
    <p:extLst>
      <p:ext uri="{BB962C8B-B14F-4D97-AF65-F5344CB8AC3E}">
        <p14:creationId xmlns:p14="http://schemas.microsoft.com/office/powerpoint/2010/main" val="339395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9632" y="348915"/>
            <a:ext cx="1051560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USB SPECS: SOURCE OF ALL KNOWLEDGE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7E3AA-6DCA-1442-B080-62200ECD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56" y="1772239"/>
            <a:ext cx="5181624" cy="3058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B8AC7-1A72-BF46-AD86-98AC9C96E5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660672" y="1308822"/>
            <a:ext cx="1517534" cy="31615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5FDA63-B567-EB4E-A0EC-DAB96BA75F29}"/>
              </a:ext>
            </a:extLst>
          </p:cNvPr>
          <p:cNvCxnSpPr>
            <a:cxnSpLocks/>
          </p:cNvCxnSpPr>
          <p:nvPr/>
        </p:nvCxnSpPr>
        <p:spPr>
          <a:xfrm flipV="1">
            <a:off x="7824247" y="2564091"/>
            <a:ext cx="1084083" cy="226624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D7A96-7EE9-1546-914C-072D80CE7090}"/>
              </a:ext>
            </a:extLst>
          </p:cNvPr>
          <p:cNvCxnSpPr>
            <a:cxnSpLocks/>
          </p:cNvCxnSpPr>
          <p:nvPr/>
        </p:nvCxnSpPr>
        <p:spPr>
          <a:xfrm flipV="1">
            <a:off x="8744114" y="3176833"/>
            <a:ext cx="795010" cy="165350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54BE73-A502-A44A-A130-A78677AA01F9}"/>
              </a:ext>
            </a:extLst>
          </p:cNvPr>
          <p:cNvCxnSpPr>
            <a:cxnSpLocks/>
          </p:cNvCxnSpPr>
          <p:nvPr/>
        </p:nvCxnSpPr>
        <p:spPr>
          <a:xfrm flipV="1">
            <a:off x="8201320" y="3648354"/>
            <a:ext cx="542794" cy="118198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5C4606-C432-D141-B251-98523EF3BC1B}"/>
              </a:ext>
            </a:extLst>
          </p:cNvPr>
          <p:cNvSpPr txBox="1"/>
          <p:nvPr/>
        </p:nvSpPr>
        <p:spPr>
          <a:xfrm>
            <a:off x="7426686" y="4891374"/>
            <a:ext cx="181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spec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Helvetica Neue LT Pro 67 Medium" panose="020B0604020202020204" pitchFamily="34" charset="77"/>
              </a:rPr>
              <a:t>violation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6BB6C-F82C-8D41-B634-0D299DBF63C3}"/>
              </a:ext>
            </a:extLst>
          </p:cNvPr>
          <p:cNvSpPr txBox="1"/>
          <p:nvPr/>
        </p:nvSpPr>
        <p:spPr>
          <a:xfrm>
            <a:off x="801277" y="5353039"/>
            <a:ext cx="514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full of important information about USB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</a:b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and, uh, also diagrams like this 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BDBF0B-FCCF-8D4D-AE4C-BEA800AD05D5}"/>
              </a:ext>
            </a:extLst>
          </p:cNvPr>
          <p:cNvCxnSpPr>
            <a:cxnSpLocks/>
          </p:cNvCxnSpPr>
          <p:nvPr/>
        </p:nvCxnSpPr>
        <p:spPr>
          <a:xfrm flipV="1">
            <a:off x="1913641" y="4572000"/>
            <a:ext cx="245097" cy="7810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B716997-8B9B-9B42-ACE7-390FCF723AF1}"/>
              </a:ext>
            </a:extLst>
          </p:cNvPr>
          <p:cNvSpPr/>
          <p:nvPr/>
        </p:nvSpPr>
        <p:spPr>
          <a:xfrm>
            <a:off x="6207880" y="5568482"/>
            <a:ext cx="5238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nothing like some spec violation to start off a Monday</a:t>
            </a:r>
            <a:endParaRPr lang="en-US" sz="2000" i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35FC59-0687-984F-AD40-169DFDFF5090}"/>
              </a:ext>
            </a:extLst>
          </p:cNvPr>
          <p:cNvSpPr txBox="1">
            <a:spLocks/>
          </p:cNvSpPr>
          <p:nvPr/>
        </p:nvSpPr>
        <p:spPr>
          <a:xfrm>
            <a:off x="6304151" y="6091183"/>
            <a:ext cx="5674936" cy="659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left: from USB spec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right: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338539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19" y="5750045"/>
            <a:ext cx="5771230" cy="84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Helvetica Neue LT Pro 67 Medium Condensed" charset="0"/>
                <a:ea typeface="Helvetica Neue LT Pro 67 Medium Condensed" charset="0"/>
                <a:cs typeface="Helvetica Neue LT Pro 67 Medium Condensed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PHYSICAL LAYER // USB 2.0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067630-33AE-C44F-933E-5C6B760C48E5}"/>
              </a:ext>
            </a:extLst>
          </p:cNvPr>
          <p:cNvSpPr txBox="1">
            <a:spLocks/>
          </p:cNvSpPr>
          <p:nvPr/>
        </p:nvSpPr>
        <p:spPr>
          <a:xfrm>
            <a:off x="6315958" y="6372519"/>
            <a:ext cx="5674936" cy="386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T Pro 57 Condensed" charset="0"/>
                <a:ea typeface="Helvetica Neue LT Pro 57 Condensed" charset="0"/>
                <a:cs typeface="Helvetica Neue LT Pro 57 Condense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All diagrams from the USB 2.0 specification.</a:t>
            </a:r>
            <a:endParaRPr lang="en-US" sz="2000" i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C5CC3-AD5E-834D-A901-BBAA1454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26" y="700203"/>
            <a:ext cx="4227714" cy="1484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B57DF-6E7D-B348-8F71-B1A9FDC06E7F}"/>
              </a:ext>
            </a:extLst>
          </p:cNvPr>
          <p:cNvSpPr txBox="1"/>
          <p:nvPr/>
        </p:nvSpPr>
        <p:spPr>
          <a:xfrm>
            <a:off x="6315958" y="731739"/>
            <a:ext cx="514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actual diagram from the USB specification</a:t>
            </a:r>
          </a:p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[probably not simplified enough]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86058-D494-B644-9424-642027C890D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864231" y="1147238"/>
            <a:ext cx="1451727" cy="22510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2EC35-E119-034C-93ED-FD75F6EF10E8}"/>
              </a:ext>
            </a:extLst>
          </p:cNvPr>
          <p:cNvSpPr txBox="1"/>
          <p:nvPr/>
        </p:nvSpPr>
        <p:spPr>
          <a:xfrm>
            <a:off x="677716" y="4045787"/>
            <a:ext cx="533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host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 faces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downstream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, provides power, and does most of the heavy lifting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318F10-F89A-334A-9235-DD73B85EE55A}"/>
              </a:ext>
            </a:extLst>
          </p:cNvPr>
          <p:cNvCxnSpPr>
            <a:cxnSpLocks/>
          </p:cNvCxnSpPr>
          <p:nvPr/>
        </p:nvCxnSpPr>
        <p:spPr>
          <a:xfrm flipH="1">
            <a:off x="1442301" y="2184801"/>
            <a:ext cx="226243" cy="1818724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577B3E-55D7-1943-92D4-B28A87139BA6}"/>
              </a:ext>
            </a:extLst>
          </p:cNvPr>
          <p:cNvSpPr txBox="1"/>
          <p:nvPr/>
        </p:nvSpPr>
        <p:spPr>
          <a:xfrm>
            <a:off x="6693588" y="3094163"/>
            <a:ext cx="514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Helvetica Neue LT Pro 57 Conden" panose="020B0506030502030204" pitchFamily="34" charset="77"/>
              </a:rPr>
              <a:t>device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 faces 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upstream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Helvetica Neue LT Pro 57 Conden" panose="020B0506030502030204" pitchFamily="34" charset="77"/>
              </a:rPr>
              <a:t>, and responds (only) when the host makes requests of it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4FCABD-D126-404C-8204-591CDDA954D1}"/>
              </a:ext>
            </a:extLst>
          </p:cNvPr>
          <p:cNvCxnSpPr>
            <a:cxnSpLocks/>
          </p:cNvCxnSpPr>
          <p:nvPr/>
        </p:nvCxnSpPr>
        <p:spPr>
          <a:xfrm>
            <a:off x="4685122" y="1787839"/>
            <a:ext cx="1781666" cy="160971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5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10580</TotalTime>
  <Words>1041</Words>
  <Application>Microsoft Macintosh PowerPoint</Application>
  <PresentationFormat>Widescreen</PresentationFormat>
  <Paragraphs>238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Helvetica Neue LT Pro 57 Conden</vt:lpstr>
      <vt:lpstr>Helvetica Neue LT Pro 57 Condensed</vt:lpstr>
      <vt:lpstr>Helvetica Neue LT Pro 67 Medium</vt:lpstr>
      <vt:lpstr>Helvetica Neue LT Pro 67 Medium Condensed</vt:lpstr>
      <vt:lpstr>Office Theme</vt:lpstr>
      <vt:lpstr>HACKING THE USB WORLD</vt:lpstr>
      <vt:lpstr>PowerPoint Presentation</vt:lpstr>
      <vt:lpstr>SO, WHO are YOU?</vt:lpstr>
      <vt:lpstr>PowerPoint Presentation</vt:lpstr>
      <vt:lpstr>PowerPoint Presentation</vt:lpstr>
      <vt:lpstr>SO, WHO are YOU?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 up a title slide</dc:title>
  <dc:creator>Kate Temkin</dc:creator>
  <cp:lastModifiedBy>Microsoft Office User</cp:lastModifiedBy>
  <cp:revision>172</cp:revision>
  <cp:lastPrinted>2018-11-27T00:27:22Z</cp:lastPrinted>
  <dcterms:created xsi:type="dcterms:W3CDTF">2017-12-26T23:51:09Z</dcterms:created>
  <dcterms:modified xsi:type="dcterms:W3CDTF">2018-11-28T17:01:44Z</dcterms:modified>
</cp:coreProperties>
</file>