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embeddedFontLst>
    <p:embeddedFont>
      <p:font typeface="Merriweather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erriweather-regular.fntdata"/><Relationship Id="rId14" Type="http://schemas.openxmlformats.org/officeDocument/2006/relationships/slide" Target="slides/slide9.xml"/><Relationship Id="rId17" Type="http://schemas.openxmlformats.org/officeDocument/2006/relationships/font" Target="fonts/Merriweather-italic.fntdata"/><Relationship Id="rId16" Type="http://schemas.openxmlformats.org/officeDocument/2006/relationships/font" Target="fonts/Merriweath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erriweather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7c1d27c8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57c1d27c83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816512b38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5816512b38_1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68424a7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568424a7a4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68424a7a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568424a7a4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68424a7a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568424a7a4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568424a7a4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568424a7a4_0_1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68424a7a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568424a7a4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68424a7a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568424a7a4_0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Пустой слайд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раздела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Заголовок и объект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итульный слайд" type="title">
  <p:cSld name="TITL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Два объекта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Сравнение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Только заголовок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2</a:t>
            </a:r>
            <a:endParaRPr b="0" i="0" sz="2400" u="none" cap="none" strike="noStrik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4745250" y="3174800"/>
            <a:ext cx="4255500" cy="29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Выполнил: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Иванов Иван Иванович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МАОУ СОШ №…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Руководитель: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Байгашов Алексей Сергеевич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БФУ им. И. Канта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 txBox="1"/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6000">
                <a:solidFill>
                  <a:schemeClr val="lt1"/>
                </a:solidFill>
              </a:rPr>
              <a:t>Кривая армагеддона</a:t>
            </a:r>
            <a:endParaRPr b="0" i="0" sz="6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1250" y="2034425"/>
            <a:ext cx="2395400" cy="3593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lt1"/>
                </a:solidFill>
              </a:rPr>
              <a:t>Введение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2</a:t>
            </a:r>
            <a:endParaRPr b="0" i="0" sz="2400" u="none" cap="none" strike="noStrik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4680625" y="1530775"/>
            <a:ext cx="4208400" cy="27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Столкновения маловероятны, но возможны!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Жизнь может закончиться, а может и нет!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Результат зависит от выбора параметров.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199200" y="4237588"/>
            <a:ext cx="8745600" cy="1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Цели и задачи: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Смоделировать зависимость площади Земли, покрытой пеплом, от времени.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Смоделировать</a:t>
            </a: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 закон изменения температуры.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461" y="1530775"/>
            <a:ext cx="4208513" cy="262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 txBox="1"/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lt1"/>
                </a:solidFill>
              </a:rPr>
              <a:t>Постановка дифференциальной задачи</a:t>
            </a:r>
            <a:endParaRPr sz="3600">
              <a:solidFill>
                <a:schemeClr val="lt1"/>
              </a:solidFill>
            </a:endParaRPr>
          </a:p>
        </p:txBody>
      </p:sp>
      <p:sp>
        <p:nvSpPr>
          <p:cNvPr id="113" name="Google Shape;113;p16"/>
          <p:cNvSpPr txBox="1"/>
          <p:nvPr>
            <p:ph idx="12" type="sldNum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3</a:t>
            </a:r>
            <a:endParaRPr b="0" i="0" sz="2400" u="none" cap="none" strike="noStrik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371875" y="1531300"/>
            <a:ext cx="8181300" cy="12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Дифференциальное уравнение описывает изменение площади Земли, покрытой пеплом, в зависимости от времени: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2350" y="2827425"/>
            <a:ext cx="20193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6"/>
          <p:cNvSpPr txBox="1"/>
          <p:nvPr/>
        </p:nvSpPr>
        <p:spPr>
          <a:xfrm>
            <a:off x="371875" y="4154200"/>
            <a:ext cx="7503300" cy="7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Изменения температуры описываются уравнением: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48075" y="4940200"/>
            <a:ext cx="2628900" cy="1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 txBox="1"/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lt1"/>
                </a:solidFill>
              </a:rPr>
              <a:t>Начальные условия и численное решение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7"/>
          <p:cNvSpPr txBox="1"/>
          <p:nvPr>
            <p:ph idx="12" type="sldNum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4</a:t>
            </a:r>
            <a:endParaRPr b="0" i="0" sz="2400" u="none" cap="none" strike="noStrik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7"/>
          <p:cNvSpPr txBox="1"/>
          <p:nvPr/>
        </p:nvSpPr>
        <p:spPr>
          <a:xfrm>
            <a:off x="546900" y="1421925"/>
            <a:ext cx="81705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Начальное значение температуры на поверхности Земли: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8325" y="2295200"/>
            <a:ext cx="2527350" cy="8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7"/>
          <p:cNvSpPr txBox="1"/>
          <p:nvPr/>
        </p:nvSpPr>
        <p:spPr>
          <a:xfrm>
            <a:off x="546900" y="3281688"/>
            <a:ext cx="7746300" cy="9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Начальная площадь, покрытая пеплом S, составляет 1% от всей площади Земли: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82475" y="4407675"/>
            <a:ext cx="4095750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lt1"/>
                </a:solidFill>
              </a:rPr>
              <a:t>Результаты моделирования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8"/>
          <p:cNvSpPr txBox="1"/>
          <p:nvPr>
            <p:ph idx="12" type="sldNum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5</a:t>
            </a:r>
            <a:endParaRPr b="0" i="0" sz="2400" u="none" cap="none" strike="noStrik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0" y="1259625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9"/>
          <p:cNvSpPr txBox="1"/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lt1"/>
                </a:solidFill>
              </a:rPr>
              <a:t>Результаты моделирования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9"/>
          <p:cNvSpPr txBox="1"/>
          <p:nvPr>
            <p:ph idx="12" type="sldNum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6</a:t>
            </a:r>
            <a:endParaRPr b="0" i="0" sz="2400" u="none" cap="none" strike="noStrik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0" y="1395200"/>
            <a:ext cx="609600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" y="1259632"/>
            <a:ext cx="9144000" cy="4951981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0"/>
          <p:cNvSpPr txBox="1"/>
          <p:nvPr>
            <p:ph type="title"/>
          </p:nvPr>
        </p:nvSpPr>
        <p:spPr>
          <a:xfrm>
            <a:off x="457200" y="1893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solidFill>
                  <a:schemeClr val="lt1"/>
                </a:solidFill>
              </a:rPr>
              <a:t>Заключение</a:t>
            </a:r>
            <a:endParaRPr b="0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0"/>
          <p:cNvSpPr txBox="1"/>
          <p:nvPr>
            <p:ph idx="12" type="sldNum"/>
          </p:nvPr>
        </p:nvSpPr>
        <p:spPr>
          <a:xfrm>
            <a:off x="8316416" y="6309320"/>
            <a:ext cx="3705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32363A"/>
                </a:solidFill>
              </a:rPr>
              <a:t>7</a:t>
            </a:r>
            <a:endParaRPr b="0" i="0" sz="2400" u="none" cap="none" strike="noStrik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552300" y="1714375"/>
            <a:ext cx="8039400" cy="40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Столкновение Земли с космическими телами достаточно больших масс всегда приводит к глобальным климатическим изменения.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Для биосферы Земли такие изменения могут не быть фатальными.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</a:pPr>
            <a:r>
              <a:rPr lang="ru-RU" sz="2400">
                <a:latin typeface="Calibri"/>
                <a:ea typeface="Calibri"/>
                <a:cs typeface="Calibri"/>
                <a:sym typeface="Calibri"/>
              </a:rPr>
              <a:t>В каждом конкретном случае можно провести расчёт для параметров конкретного объекта, с достаточной точностью определив вероятные последствия столкновения с ним.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1148250" y="4481325"/>
            <a:ext cx="6985800" cy="8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60"/>
              <a:buFont typeface="Calibri"/>
              <a:buNone/>
            </a:pPr>
            <a:r>
              <a:rPr i="0" lang="ru-RU" sz="36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СПАСИБО ЗА </a:t>
            </a:r>
            <a:r>
              <a:rPr lang="ru-RU" sz="36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В</a:t>
            </a:r>
            <a:r>
              <a:rPr i="0" lang="ru-RU" sz="3600" u="none" cap="none" strike="noStrik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НИМАНИЕ!</a:t>
            </a:r>
            <a:endParaRPr i="0" sz="3600" u="none" cap="none" strike="noStrik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8" name="Google Shape;158;p21"/>
          <p:cNvSpPr txBox="1"/>
          <p:nvPr>
            <p:ph idx="12" type="sldNum"/>
          </p:nvPr>
        </p:nvSpPr>
        <p:spPr>
          <a:xfrm>
            <a:off x="8213024" y="6297825"/>
            <a:ext cx="5634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rgbClr val="32363A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ru-RU" sz="2400">
                <a:solidFill>
                  <a:srgbClr val="32363A"/>
                </a:solidFill>
              </a:rPr>
              <a:t>9</a:t>
            </a:r>
            <a:endParaRPr b="0" i="0" sz="2400" u="none" cap="none" strike="noStrike">
              <a:solidFill>
                <a:srgbClr val="32363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1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