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26A6A-1B22-48BB-8F2B-C9ACFF4AC029}" v="18" dt="2025-08-13T22:58:12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4026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49405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5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56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96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86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0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37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1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5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logo with two heads and a eye">
            <a:extLst>
              <a:ext uri="{FF2B5EF4-FFF2-40B4-BE49-F238E27FC236}">
                <a16:creationId xmlns:a16="http://schemas.microsoft.com/office/drawing/2014/main" id="{79A2780B-E32B-E81E-FD69-3E725486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03" r="1603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167" y="3336063"/>
            <a:ext cx="5291527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4435" y="2897583"/>
            <a:ext cx="5852832" cy="212623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 Serif 20pt Medium" pitchFamily="2" charset="0"/>
                <a:cs typeface="Roboto Serif 20pt Medium" pitchFamily="2" charset="0"/>
              </a:rPr>
              <a:t>ChakrAi Valuation Growth 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2638" y="5023821"/>
            <a:ext cx="5004629" cy="13426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 Serif 20pt Light" pitchFamily="2" charset="0"/>
                <a:cs typeface="Roboto Serif 20pt Light" pitchFamily="2" charset="0"/>
              </a:rPr>
              <a:t>Market positioning, revenue targets, and growth strategy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C47EDE6D-5CF8-5F23-0DFD-94065D93BB2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6303" r="1603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dirty="0">
                <a:latin typeface="Roboto Serif 20pt Medium" pitchFamily="2" charset="0"/>
                <a:cs typeface="Roboto Serif 20pt Medium" pitchFamily="2" charset="0"/>
              </a:rPr>
              <a:t>Quarter-by-Quarter Milestone Ladder</a:t>
            </a:r>
            <a:endParaRPr lang="en-US">
              <a:latin typeface="Roboto Serif 20pt Medium" pitchFamily="2" charset="0"/>
              <a:cs typeface="Roboto Serif 20pt Mediu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defRPr sz="1200"/>
            </a:pPr>
            <a:r>
              <a:rPr lang="en-US"/>
              <a:t>Q1 Year 1: Launch B2C MVP, onboard 10 B2B orgs, hit 5k paid users</a:t>
            </a:r>
          </a:p>
          <a:p>
            <a:pPr>
              <a:defRPr sz="1200"/>
            </a:pPr>
            <a:r>
              <a:rPr lang="en-US"/>
              <a:t>Q2 Year 1: Reach 25k B2C users, 100 B2B orgs, ARR $2.5M</a:t>
            </a:r>
          </a:p>
          <a:p>
            <a:pPr>
              <a:defRPr sz="1200"/>
            </a:pPr>
            <a:r>
              <a:rPr lang="en-US"/>
              <a:t>Q3 Year 1: Hit 50k B2C, 250 B2B orgs, ARR $5M</a:t>
            </a:r>
          </a:p>
          <a:p>
            <a:pPr>
              <a:defRPr sz="1200"/>
            </a:pPr>
            <a:r>
              <a:rPr lang="en-US"/>
              <a:t>Q4 Year 1: Reach 75k B2C, 600 B2B orgs, ARR $13.8M</a:t>
            </a:r>
          </a:p>
          <a:p>
            <a:pPr>
              <a:defRPr sz="1200"/>
            </a:pPr>
            <a:r>
              <a:rPr lang="en-US"/>
              <a:t>Q1 Year 2: Hit 100k B2C, 900 B2B orgs, ARR $18M</a:t>
            </a:r>
          </a:p>
          <a:p>
            <a:pPr>
              <a:defRPr sz="1200"/>
            </a:pPr>
            <a:r>
              <a:rPr lang="en-US"/>
              <a:t>Q2 Year 2: Reach 150k B2C, 1,300 B2B orgs, ARR $25M</a:t>
            </a:r>
          </a:p>
          <a:p>
            <a:pPr>
              <a:defRPr sz="1200"/>
            </a:pPr>
            <a:r>
              <a:rPr lang="en-US"/>
              <a:t>Q3 Year 2: Hit 200k B2C, 1,800 B2B orgs, ARR $37.8M</a:t>
            </a:r>
          </a:p>
          <a:p>
            <a:pPr>
              <a:defRPr sz="1200"/>
            </a:pPr>
            <a:r>
              <a:rPr lang="en-US"/>
              <a:t>Q4 Year 2: Reach 250k B2C, 2,200 B2B orgs, ARR $45M</a:t>
            </a:r>
          </a:p>
          <a:p>
            <a:pPr>
              <a:defRPr sz="1200"/>
            </a:pPr>
            <a:r>
              <a:rPr lang="en-US"/>
              <a:t>Q1 Year 3: Hit 300k B2C, 2,500 B2B orgs, ARR $52M</a:t>
            </a:r>
          </a:p>
          <a:p>
            <a:pPr>
              <a:defRPr sz="1200"/>
            </a:pPr>
            <a:r>
              <a:rPr lang="en-US"/>
              <a:t>Q2 Year 3: Reach 325k B2C, 2,700 B2B orgs, ARR $57M</a:t>
            </a:r>
          </a:p>
          <a:p>
            <a:pPr>
              <a:defRPr sz="1200"/>
            </a:pPr>
            <a:r>
              <a:rPr lang="en-US"/>
              <a:t>Q3 Year 3: Hit 350k B2C, 3,000 B2B orgs, ARR $65M+</a:t>
            </a:r>
          </a:p>
          <a:p>
            <a:pPr>
              <a:defRPr sz="1200"/>
            </a:pPr>
            <a:r>
              <a:rPr lang="en-US"/>
              <a:t>Q4 Year 3: Sustain growth, position for $500M valuation or acquisition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202" y="1037168"/>
            <a:ext cx="3607559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600" dirty="0"/>
              <a:t>Competitor Positioning Map</a:t>
            </a:r>
          </a:p>
        </p:txBody>
      </p:sp>
      <p:pic>
        <p:nvPicPr>
          <p:cNvPr id="3" name="Picture 2" descr="chart_competitor_position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216" y="65982"/>
            <a:ext cx="4494587" cy="528852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C9AE4F93-FB70-4447-00FE-3158F59FB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367" y="5354502"/>
            <a:ext cx="2962559" cy="15034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BF5C893F-3938-1AD6-DA4C-FFBA0B0EFE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6303" r="1603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dirty="0">
                <a:latin typeface="Roboto Serif 20pt Medium" pitchFamily="2" charset="0"/>
                <a:cs typeface="Roboto Serif 20pt Medium" pitchFamily="2" charset="0"/>
              </a:rPr>
              <a:t>Why We Win</a:t>
            </a:r>
            <a:endParaRPr lang="en-US">
              <a:latin typeface="Roboto Serif 20pt Medium" pitchFamily="2" charset="0"/>
              <a:cs typeface="Roboto Serif 20pt Mediu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endParaRPr lang="en-US">
              <a:latin typeface="Roboto Serif 20pt Medium" pitchFamily="2" charset="0"/>
              <a:cs typeface="Roboto Serif 20pt Medium" pitchFamily="2" charset="0"/>
            </a:endParaRPr>
          </a:p>
          <a:p>
            <a:pPr>
              <a:defRPr sz="1400"/>
            </a:pPr>
            <a:r>
              <a:rPr lang="en-US">
                <a:latin typeface="Roboto Serif 20pt Medium" pitchFamily="2" charset="0"/>
                <a:cs typeface="Roboto Serif 20pt Medium" pitchFamily="2" charset="0"/>
              </a:rPr>
              <a:t>Superior Feature Set: Voice AI, memory continuity, therapist portal integration</a:t>
            </a:r>
          </a:p>
          <a:p>
            <a:pPr>
              <a:defRPr sz="1400"/>
            </a:pPr>
            <a:r>
              <a:rPr lang="en-US">
                <a:latin typeface="Roboto Serif 20pt Medium" pitchFamily="2" charset="0"/>
                <a:cs typeface="Roboto Serif 20pt Medium" pitchFamily="2" charset="0"/>
              </a:rPr>
              <a:t>Compliance-First Design: HIPAA/GDPR ready from day one, enterprise-grade security</a:t>
            </a:r>
          </a:p>
          <a:p>
            <a:pPr>
              <a:defRPr sz="1400"/>
            </a:pPr>
            <a:r>
              <a:rPr lang="en-US">
                <a:latin typeface="Roboto Serif 20pt Medium" pitchFamily="2" charset="0"/>
                <a:cs typeface="Roboto Serif 20pt Medium" pitchFamily="2" charset="0"/>
              </a:rPr>
              <a:t>Dual Market Approach: Consumer + Enterprise for diversified, scalable revenue</a:t>
            </a:r>
          </a:p>
          <a:p>
            <a:pPr>
              <a:defRPr sz="1400"/>
            </a:pPr>
            <a:r>
              <a:rPr lang="en-US">
                <a:latin typeface="Roboto Serif 20pt Medium" pitchFamily="2" charset="0"/>
                <a:cs typeface="Roboto Serif 20pt Medium" pitchFamily="2" charset="0"/>
              </a:rPr>
              <a:t>High ARR Potential: $62M+ achievable within 3 years for $500M+ valuation</a:t>
            </a:r>
          </a:p>
          <a:p>
            <a:pPr>
              <a:defRPr sz="1400"/>
            </a:pPr>
            <a:r>
              <a:rPr lang="en-US">
                <a:latin typeface="Roboto Serif 20pt Medium" pitchFamily="2" charset="0"/>
                <a:cs typeface="Roboto Serif 20pt Medium" pitchFamily="2" charset="0"/>
              </a:rPr>
              <a:t>Strategic Advantage: Outpaces </a:t>
            </a:r>
            <a:r>
              <a:rPr lang="en-US" err="1">
                <a:latin typeface="Roboto Serif 20pt Medium" pitchFamily="2" charset="0"/>
                <a:cs typeface="Roboto Serif 20pt Medium" pitchFamily="2" charset="0"/>
              </a:rPr>
              <a:t>Wysa</a:t>
            </a:r>
            <a:r>
              <a:rPr lang="en-US">
                <a:latin typeface="Roboto Serif 20pt Medium" pitchFamily="2" charset="0"/>
                <a:cs typeface="Roboto Serif 20pt Medium" pitchFamily="2" charset="0"/>
              </a:rPr>
              <a:t> &amp; </a:t>
            </a:r>
            <a:r>
              <a:rPr lang="en-US" err="1">
                <a:latin typeface="Roboto Serif 20pt Medium" pitchFamily="2" charset="0"/>
                <a:cs typeface="Roboto Serif 20pt Medium" pitchFamily="2" charset="0"/>
              </a:rPr>
              <a:t>Woebot</a:t>
            </a:r>
            <a:r>
              <a:rPr lang="en-US">
                <a:latin typeface="Roboto Serif 20pt Medium" pitchFamily="2" charset="0"/>
                <a:cs typeface="Roboto Serif 20pt Medium" pitchFamily="2" charset="0"/>
              </a:rPr>
              <a:t> in tech sophistication and versatility</a:t>
            </a:r>
          </a:p>
          <a:p>
            <a:pPr>
              <a:defRPr sz="1400"/>
            </a:pPr>
            <a:r>
              <a:rPr lang="en-US">
                <a:latin typeface="Roboto Serif 20pt Medium" pitchFamily="2" charset="0"/>
                <a:cs typeface="Roboto Serif 20pt Medium" pitchFamily="2" charset="0"/>
              </a:rPr>
              <a:t>Scalable Infrastructure: PWA architecture, offline access, ready for global adoption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B7ED3157-F843-635D-17D6-0D003C1A9F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6303" r="1603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lang="en-US" sz="3100" dirty="0">
                <a:latin typeface="Roboto Serif 20pt Medium" pitchFamily="2" charset="0"/>
                <a:cs typeface="Roboto Serif 20pt Medium" pitchFamily="2" charset="0"/>
              </a:rPr>
              <a:t>Competitor Valuation 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400"/>
            </a:pPr>
            <a:r>
              <a:rPr lang="en-US" sz="1600" dirty="0" err="1">
                <a:latin typeface="Roboto Serif 20pt Medium" pitchFamily="2" charset="0"/>
                <a:cs typeface="Roboto Serif 20pt Medium" pitchFamily="2" charset="0"/>
              </a:rPr>
              <a:t>Wysa</a:t>
            </a:r>
            <a:r>
              <a:rPr lang="en-US" sz="1600" dirty="0">
                <a:latin typeface="Roboto Serif 20pt Medium" pitchFamily="2" charset="0"/>
                <a:cs typeface="Roboto Serif 20pt Medium" pitchFamily="2" charset="0"/>
              </a:rPr>
              <a:t>: ~$80M–$120M valuation, ~$30M funding</a:t>
            </a:r>
          </a:p>
          <a:p>
            <a:pPr>
              <a:defRPr sz="1400"/>
            </a:pPr>
            <a:r>
              <a:rPr lang="en-US" sz="1600" dirty="0" err="1">
                <a:latin typeface="Roboto Serif 20pt Medium" pitchFamily="2" charset="0"/>
                <a:cs typeface="Roboto Serif 20pt Medium" pitchFamily="2" charset="0"/>
              </a:rPr>
              <a:t>Woebot</a:t>
            </a:r>
            <a:r>
              <a:rPr lang="en-US" sz="1600" dirty="0">
                <a:latin typeface="Roboto Serif 20pt Medium" pitchFamily="2" charset="0"/>
                <a:cs typeface="Roboto Serif 20pt Medium" pitchFamily="2" charset="0"/>
              </a:rPr>
              <a:t>: ~$250M–$400M valuation, ~$123M funding</a:t>
            </a:r>
          </a:p>
          <a:p>
            <a:pPr>
              <a:defRPr sz="1400"/>
            </a:pPr>
            <a:r>
              <a:rPr lang="en-US" sz="1600" dirty="0">
                <a:latin typeface="Roboto Serif 20pt Medium" pitchFamily="2" charset="0"/>
                <a:cs typeface="Roboto Serif 20pt Medium" pitchFamily="2" charset="0"/>
              </a:rPr>
              <a:t>Both focus on B2B enterprise healthcare and insurers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EC76AB82-5EC7-4AAA-407E-DB9DC4E250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6303" r="16030" b="-1"/>
          <a:stretch>
            <a:fillRect/>
          </a:stretch>
        </p:blipFill>
        <p:spPr>
          <a:xfrm>
            <a:off x="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lang="en-US" sz="3100"/>
              <a:t>ChakrAi Key Differentiators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400"/>
            </a:pPr>
            <a:r>
              <a:rPr lang="en-US" sz="1800" dirty="0"/>
              <a:t>Memory continuity + voice interaction</a:t>
            </a:r>
          </a:p>
          <a:p>
            <a:pPr>
              <a:defRPr sz="1400"/>
            </a:pPr>
            <a:r>
              <a:rPr lang="en-US" sz="1800" dirty="0"/>
              <a:t>Therapist portal integration (B2B2C model)</a:t>
            </a:r>
          </a:p>
          <a:p>
            <a:pPr>
              <a:defRPr sz="1400"/>
            </a:pPr>
            <a:r>
              <a:rPr lang="en-US" sz="1800" dirty="0"/>
              <a:t>HIPAA/GDPR compliance from the ground up</a:t>
            </a:r>
          </a:p>
          <a:p>
            <a:pPr>
              <a:defRPr sz="1400"/>
            </a:pPr>
            <a:r>
              <a:rPr lang="en-US" sz="1800" dirty="0"/>
              <a:t>Enterprise-ready architecture with offline access (PWA)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8E6C4C76-FCB1-D264-41C2-BA22069804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6303" r="1603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dirty="0">
                <a:latin typeface="Roboto Serif 20pt Medium" pitchFamily="2" charset="0"/>
                <a:cs typeface="Roboto Serif 20pt Medium" pitchFamily="2" charset="0"/>
              </a:rPr>
              <a:t>ARR &amp; Valuation Scenarios</a:t>
            </a:r>
            <a:endParaRPr lang="en-US">
              <a:latin typeface="Roboto Serif 20pt Medium" pitchFamily="2" charset="0"/>
              <a:cs typeface="Roboto Serif 20pt Mediu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Conservative: $8.45M ARR → $40M–$85M valuation</a:t>
            </a:r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Competitive: $25.35M ARR → $125M–$250M valuation</a:t>
            </a:r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Outperformer: $67.6M ARR → $340M–$675M valuation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395AA875-87C1-D74E-8301-5D18A28D6EF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6303" r="1603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lang="en-US" sz="3400">
                <a:latin typeface="Roboto Serif 20pt Medium" pitchFamily="2" charset="0"/>
                <a:cs typeface="Roboto Serif 20pt Medium" pitchFamily="2" charset="0"/>
              </a:rPr>
              <a:t>Reverse-Engineered $500M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ARR Needed: ~$62.5M (at 8× multiple)</a:t>
            </a:r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Example mix: 350k B2C subs + 3,000 B2B orgs</a:t>
            </a:r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Balanced growth over ~3 years achievable with strong sales pipeline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DA46D2B8-4FB3-B1F4-B63B-A6CC1CD170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6303" r="1603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dirty="0">
                <a:latin typeface="Roboto Serif 20pt Medium" pitchFamily="2" charset="0"/>
                <a:cs typeface="Roboto Serif 20pt Medium" pitchFamily="2" charset="0"/>
              </a:rPr>
              <a:t>Strategic Growth Notes</a:t>
            </a:r>
            <a:endParaRPr lang="en-US">
              <a:latin typeface="Roboto Serif 20pt Medium" pitchFamily="2" charset="0"/>
              <a:cs typeface="Roboto Serif 20pt Mediu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B2B contracts drive ARR faster than B2C</a:t>
            </a:r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Clinical validation raises valuation multiple</a:t>
            </a:r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Enterprise adoption accelerates market dominance</a:t>
            </a:r>
          </a:p>
          <a:p>
            <a:pPr>
              <a:defRPr sz="1400"/>
            </a:pPr>
            <a:r>
              <a:rPr lang="en-US" sz="1800" dirty="0">
                <a:latin typeface="Roboto Serif 20pt Medium" pitchFamily="2" charset="0"/>
                <a:cs typeface="Roboto Serif 20pt Medium" pitchFamily="2" charset="0"/>
              </a:rPr>
              <a:t>Strong retention is critical (B2C churn &lt; 20%, B2B churn &lt; 8%)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1" y="1380068"/>
            <a:ext cx="3544489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dirty="0"/>
              <a:t>ARR vs Valuation Range</a:t>
            </a:r>
          </a:p>
        </p:txBody>
      </p:sp>
      <p:pic>
        <p:nvPicPr>
          <p:cNvPr id="3" name="Picture 2" descr="chart_arr_vs_valu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916553"/>
            <a:ext cx="4857749" cy="381546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20E7A141-5045-9AC9-135B-C05B36D27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844" y="4772818"/>
            <a:ext cx="2962559" cy="15034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77" y="1082888"/>
            <a:ext cx="3126769" cy="26161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5100" dirty="0"/>
              <a:t>$500M Target Revenue Mix</a:t>
            </a:r>
          </a:p>
        </p:txBody>
      </p:sp>
      <p:pic>
        <p:nvPicPr>
          <p:cNvPr id="3" name="Picture 2" descr="chart_500m_mi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775" y="-4763"/>
            <a:ext cx="4908275" cy="505341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C2BE02FF-CDB4-EF6E-B165-43A3826A5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245" y="5048650"/>
            <a:ext cx="2962559" cy="15034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988" y="752689"/>
            <a:ext cx="3007775" cy="29620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6000" dirty="0"/>
              <a:t>3-Year ARR Growth Timeline</a:t>
            </a:r>
          </a:p>
        </p:txBody>
      </p:sp>
      <p:pic>
        <p:nvPicPr>
          <p:cNvPr id="3" name="Picture 2" descr="chart_growth_time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545" y="-4763"/>
            <a:ext cx="5021455" cy="523970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 descr="A blue logo with two heads and a eye">
            <a:extLst>
              <a:ext uri="{FF2B5EF4-FFF2-40B4-BE49-F238E27FC236}">
                <a16:creationId xmlns:a16="http://schemas.microsoft.com/office/drawing/2014/main" id="{CD8B7ACF-3CDC-A6A5-2994-D2BA618C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992" y="5234940"/>
            <a:ext cx="2962559" cy="15034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149</TotalTime>
  <Words>469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Roboto Serif 20pt Light</vt:lpstr>
      <vt:lpstr>Roboto Serif 20pt Medium</vt:lpstr>
      <vt:lpstr>Parallax</vt:lpstr>
      <vt:lpstr>ChakrAi Valuation Growth Map</vt:lpstr>
      <vt:lpstr>Competitor Valuation Benchmarks</vt:lpstr>
      <vt:lpstr>ChakrAi Key Differentiators</vt:lpstr>
      <vt:lpstr>ARR &amp; Valuation Scenarios</vt:lpstr>
      <vt:lpstr>Reverse-Engineered $500M Target</vt:lpstr>
      <vt:lpstr>Strategic Growth Notes</vt:lpstr>
      <vt:lpstr>ARR vs Valuation Range</vt:lpstr>
      <vt:lpstr>$500M Target Revenue Mix</vt:lpstr>
      <vt:lpstr>3-Year ARR Growth Timeline</vt:lpstr>
      <vt:lpstr>Quarter-by-Quarter Milestone Ladder</vt:lpstr>
      <vt:lpstr>Competitor Positioning Map</vt:lpstr>
      <vt:lpstr>Why We Win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Sharpe</dc:creator>
  <cp:keywords/>
  <dc:description>generated using python-pptx</dc:description>
  <cp:lastModifiedBy>Daniel Sharpe</cp:lastModifiedBy>
  <cp:revision>2</cp:revision>
  <dcterms:created xsi:type="dcterms:W3CDTF">2013-01-27T09:14:16Z</dcterms:created>
  <dcterms:modified xsi:type="dcterms:W3CDTF">2025-09-09T15:30:37Z</dcterms:modified>
  <cp:category/>
</cp:coreProperties>
</file>