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0A01F-4D47-DE97-F081-36B908E253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72FDDB-CFB3-AA20-CF87-05E4971B28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1A4326-6CE6-9CC9-6C42-8F8D11C80B7C}"/>
              </a:ext>
            </a:extLst>
          </p:cNvPr>
          <p:cNvSpPr>
            <a:spLocks noGrp="1"/>
          </p:cNvSpPr>
          <p:nvPr>
            <p:ph type="dt" sz="half" idx="10"/>
          </p:nvPr>
        </p:nvSpPr>
        <p:spPr/>
        <p:txBody>
          <a:bodyPr/>
          <a:lstStyle/>
          <a:p>
            <a:fld id="{91D9DE76-7398-404C-8BAB-E11B25B01135}" type="datetimeFigureOut">
              <a:rPr lang="en-US" smtClean="0"/>
              <a:t>2/7/2025</a:t>
            </a:fld>
            <a:endParaRPr lang="en-US"/>
          </a:p>
        </p:txBody>
      </p:sp>
      <p:sp>
        <p:nvSpPr>
          <p:cNvPr id="5" name="Footer Placeholder 4">
            <a:extLst>
              <a:ext uri="{FF2B5EF4-FFF2-40B4-BE49-F238E27FC236}">
                <a16:creationId xmlns:a16="http://schemas.microsoft.com/office/drawing/2014/main" id="{C4F2EC60-EA62-588B-0CBF-77CF04A5C2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CF9CCB-E8AB-8950-C5F2-36223D490C57}"/>
              </a:ext>
            </a:extLst>
          </p:cNvPr>
          <p:cNvSpPr>
            <a:spLocks noGrp="1"/>
          </p:cNvSpPr>
          <p:nvPr>
            <p:ph type="sldNum" sz="quarter" idx="12"/>
          </p:nvPr>
        </p:nvSpPr>
        <p:spPr/>
        <p:txBody>
          <a:bodyPr/>
          <a:lstStyle/>
          <a:p>
            <a:fld id="{11DC0903-102D-4431-AE29-846BA7EE332B}" type="slidenum">
              <a:rPr lang="en-US" smtClean="0"/>
              <a:t>‹#›</a:t>
            </a:fld>
            <a:endParaRPr lang="en-US"/>
          </a:p>
        </p:txBody>
      </p:sp>
    </p:spTree>
    <p:extLst>
      <p:ext uri="{BB962C8B-B14F-4D97-AF65-F5344CB8AC3E}">
        <p14:creationId xmlns:p14="http://schemas.microsoft.com/office/powerpoint/2010/main" val="2016065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903E8-4256-371B-17D0-C6EDDF331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4A5D8C-96AE-5689-F73C-03253135B3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026374-4810-151B-5F0C-A400BE7AE818}"/>
              </a:ext>
            </a:extLst>
          </p:cNvPr>
          <p:cNvSpPr>
            <a:spLocks noGrp="1"/>
          </p:cNvSpPr>
          <p:nvPr>
            <p:ph type="dt" sz="half" idx="10"/>
          </p:nvPr>
        </p:nvSpPr>
        <p:spPr/>
        <p:txBody>
          <a:bodyPr/>
          <a:lstStyle/>
          <a:p>
            <a:fld id="{91D9DE76-7398-404C-8BAB-E11B25B01135}" type="datetimeFigureOut">
              <a:rPr lang="en-US" smtClean="0"/>
              <a:t>2/7/2025</a:t>
            </a:fld>
            <a:endParaRPr lang="en-US"/>
          </a:p>
        </p:txBody>
      </p:sp>
      <p:sp>
        <p:nvSpPr>
          <p:cNvPr id="5" name="Footer Placeholder 4">
            <a:extLst>
              <a:ext uri="{FF2B5EF4-FFF2-40B4-BE49-F238E27FC236}">
                <a16:creationId xmlns:a16="http://schemas.microsoft.com/office/drawing/2014/main" id="{D6C93D30-8A49-F278-2637-5FB75E788D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F7A2F-2A34-4981-A295-01F38DED7C86}"/>
              </a:ext>
            </a:extLst>
          </p:cNvPr>
          <p:cNvSpPr>
            <a:spLocks noGrp="1"/>
          </p:cNvSpPr>
          <p:nvPr>
            <p:ph type="sldNum" sz="quarter" idx="12"/>
          </p:nvPr>
        </p:nvSpPr>
        <p:spPr/>
        <p:txBody>
          <a:bodyPr/>
          <a:lstStyle/>
          <a:p>
            <a:fld id="{11DC0903-102D-4431-AE29-846BA7EE332B}" type="slidenum">
              <a:rPr lang="en-US" smtClean="0"/>
              <a:t>‹#›</a:t>
            </a:fld>
            <a:endParaRPr lang="en-US"/>
          </a:p>
        </p:txBody>
      </p:sp>
    </p:spTree>
    <p:extLst>
      <p:ext uri="{BB962C8B-B14F-4D97-AF65-F5344CB8AC3E}">
        <p14:creationId xmlns:p14="http://schemas.microsoft.com/office/powerpoint/2010/main" val="3929274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FF1F41-DECC-89DE-AC3B-6763931BF3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0AE4FA-6C57-1C03-94B0-202BD5658C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CFA88-6111-B65F-B000-4B70BA162117}"/>
              </a:ext>
            </a:extLst>
          </p:cNvPr>
          <p:cNvSpPr>
            <a:spLocks noGrp="1"/>
          </p:cNvSpPr>
          <p:nvPr>
            <p:ph type="dt" sz="half" idx="10"/>
          </p:nvPr>
        </p:nvSpPr>
        <p:spPr/>
        <p:txBody>
          <a:bodyPr/>
          <a:lstStyle/>
          <a:p>
            <a:fld id="{91D9DE76-7398-404C-8BAB-E11B25B01135}" type="datetimeFigureOut">
              <a:rPr lang="en-US" smtClean="0"/>
              <a:t>2/7/2025</a:t>
            </a:fld>
            <a:endParaRPr lang="en-US"/>
          </a:p>
        </p:txBody>
      </p:sp>
      <p:sp>
        <p:nvSpPr>
          <p:cNvPr id="5" name="Footer Placeholder 4">
            <a:extLst>
              <a:ext uri="{FF2B5EF4-FFF2-40B4-BE49-F238E27FC236}">
                <a16:creationId xmlns:a16="http://schemas.microsoft.com/office/drawing/2014/main" id="{991EB88F-C642-D3F4-08AB-5896F83915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AA1E7B-AD36-5E8F-CDAA-BC1882465051}"/>
              </a:ext>
            </a:extLst>
          </p:cNvPr>
          <p:cNvSpPr>
            <a:spLocks noGrp="1"/>
          </p:cNvSpPr>
          <p:nvPr>
            <p:ph type="sldNum" sz="quarter" idx="12"/>
          </p:nvPr>
        </p:nvSpPr>
        <p:spPr/>
        <p:txBody>
          <a:bodyPr/>
          <a:lstStyle/>
          <a:p>
            <a:fld id="{11DC0903-102D-4431-AE29-846BA7EE332B}" type="slidenum">
              <a:rPr lang="en-US" smtClean="0"/>
              <a:t>‹#›</a:t>
            </a:fld>
            <a:endParaRPr lang="en-US"/>
          </a:p>
        </p:txBody>
      </p:sp>
    </p:spTree>
    <p:extLst>
      <p:ext uri="{BB962C8B-B14F-4D97-AF65-F5344CB8AC3E}">
        <p14:creationId xmlns:p14="http://schemas.microsoft.com/office/powerpoint/2010/main" val="4251278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0A017-5AC1-761C-7F0F-06577FCA62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69936E-4259-0664-F090-07531909C5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FFF03C-90E4-3828-71B9-3BCD7E2C364F}"/>
              </a:ext>
            </a:extLst>
          </p:cNvPr>
          <p:cNvSpPr>
            <a:spLocks noGrp="1"/>
          </p:cNvSpPr>
          <p:nvPr>
            <p:ph type="dt" sz="half" idx="10"/>
          </p:nvPr>
        </p:nvSpPr>
        <p:spPr/>
        <p:txBody>
          <a:bodyPr/>
          <a:lstStyle/>
          <a:p>
            <a:fld id="{91D9DE76-7398-404C-8BAB-E11B25B01135}" type="datetimeFigureOut">
              <a:rPr lang="en-US" smtClean="0"/>
              <a:t>2/7/2025</a:t>
            </a:fld>
            <a:endParaRPr lang="en-US"/>
          </a:p>
        </p:txBody>
      </p:sp>
      <p:sp>
        <p:nvSpPr>
          <p:cNvPr id="5" name="Footer Placeholder 4">
            <a:extLst>
              <a:ext uri="{FF2B5EF4-FFF2-40B4-BE49-F238E27FC236}">
                <a16:creationId xmlns:a16="http://schemas.microsoft.com/office/drawing/2014/main" id="{E4D73677-B385-3081-3405-167D630CC5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C40459-F8BD-7B71-45B5-0BE7A11D1F08}"/>
              </a:ext>
            </a:extLst>
          </p:cNvPr>
          <p:cNvSpPr>
            <a:spLocks noGrp="1"/>
          </p:cNvSpPr>
          <p:nvPr>
            <p:ph type="sldNum" sz="quarter" idx="12"/>
          </p:nvPr>
        </p:nvSpPr>
        <p:spPr/>
        <p:txBody>
          <a:bodyPr/>
          <a:lstStyle/>
          <a:p>
            <a:fld id="{11DC0903-102D-4431-AE29-846BA7EE332B}" type="slidenum">
              <a:rPr lang="en-US" smtClean="0"/>
              <a:t>‹#›</a:t>
            </a:fld>
            <a:endParaRPr lang="en-US"/>
          </a:p>
        </p:txBody>
      </p:sp>
    </p:spTree>
    <p:extLst>
      <p:ext uri="{BB962C8B-B14F-4D97-AF65-F5344CB8AC3E}">
        <p14:creationId xmlns:p14="http://schemas.microsoft.com/office/powerpoint/2010/main" val="3697011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CD7C7-6939-C302-711D-FEDA62FA7D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3FBC2E-0E7D-A630-3B13-F5927D580F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8FA745-BBF1-F97B-BFB7-F0131A1D1BA7}"/>
              </a:ext>
            </a:extLst>
          </p:cNvPr>
          <p:cNvSpPr>
            <a:spLocks noGrp="1"/>
          </p:cNvSpPr>
          <p:nvPr>
            <p:ph type="dt" sz="half" idx="10"/>
          </p:nvPr>
        </p:nvSpPr>
        <p:spPr/>
        <p:txBody>
          <a:bodyPr/>
          <a:lstStyle/>
          <a:p>
            <a:fld id="{91D9DE76-7398-404C-8BAB-E11B25B01135}" type="datetimeFigureOut">
              <a:rPr lang="en-US" smtClean="0"/>
              <a:t>2/7/2025</a:t>
            </a:fld>
            <a:endParaRPr lang="en-US"/>
          </a:p>
        </p:txBody>
      </p:sp>
      <p:sp>
        <p:nvSpPr>
          <p:cNvPr id="5" name="Footer Placeholder 4">
            <a:extLst>
              <a:ext uri="{FF2B5EF4-FFF2-40B4-BE49-F238E27FC236}">
                <a16:creationId xmlns:a16="http://schemas.microsoft.com/office/drawing/2014/main" id="{E26CDE65-5658-3CDF-C51A-89535146C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075096-BE3D-0E14-2554-690936A685D5}"/>
              </a:ext>
            </a:extLst>
          </p:cNvPr>
          <p:cNvSpPr>
            <a:spLocks noGrp="1"/>
          </p:cNvSpPr>
          <p:nvPr>
            <p:ph type="sldNum" sz="quarter" idx="12"/>
          </p:nvPr>
        </p:nvSpPr>
        <p:spPr/>
        <p:txBody>
          <a:bodyPr/>
          <a:lstStyle/>
          <a:p>
            <a:fld id="{11DC0903-102D-4431-AE29-846BA7EE332B}" type="slidenum">
              <a:rPr lang="en-US" smtClean="0"/>
              <a:t>‹#›</a:t>
            </a:fld>
            <a:endParaRPr lang="en-US"/>
          </a:p>
        </p:txBody>
      </p:sp>
    </p:spTree>
    <p:extLst>
      <p:ext uri="{BB962C8B-B14F-4D97-AF65-F5344CB8AC3E}">
        <p14:creationId xmlns:p14="http://schemas.microsoft.com/office/powerpoint/2010/main" val="3765140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C654F-EA08-883E-6486-6ADF3AE34F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BC760F-17AF-0B5A-0CAA-A39F2AA229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867BD9-14C1-8A2B-EB2D-73A23366F0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BF96B8-1610-38DA-9B98-A5EF84156C0E}"/>
              </a:ext>
            </a:extLst>
          </p:cNvPr>
          <p:cNvSpPr>
            <a:spLocks noGrp="1"/>
          </p:cNvSpPr>
          <p:nvPr>
            <p:ph type="dt" sz="half" idx="10"/>
          </p:nvPr>
        </p:nvSpPr>
        <p:spPr/>
        <p:txBody>
          <a:bodyPr/>
          <a:lstStyle/>
          <a:p>
            <a:fld id="{91D9DE76-7398-404C-8BAB-E11B25B01135}" type="datetimeFigureOut">
              <a:rPr lang="en-US" smtClean="0"/>
              <a:t>2/7/2025</a:t>
            </a:fld>
            <a:endParaRPr lang="en-US"/>
          </a:p>
        </p:txBody>
      </p:sp>
      <p:sp>
        <p:nvSpPr>
          <p:cNvPr id="6" name="Footer Placeholder 5">
            <a:extLst>
              <a:ext uri="{FF2B5EF4-FFF2-40B4-BE49-F238E27FC236}">
                <a16:creationId xmlns:a16="http://schemas.microsoft.com/office/drawing/2014/main" id="{B257C2CE-5B18-93C0-582A-CFF12D15B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FABA1C-7929-ADAB-EC77-48C6BCF9797E}"/>
              </a:ext>
            </a:extLst>
          </p:cNvPr>
          <p:cNvSpPr>
            <a:spLocks noGrp="1"/>
          </p:cNvSpPr>
          <p:nvPr>
            <p:ph type="sldNum" sz="quarter" idx="12"/>
          </p:nvPr>
        </p:nvSpPr>
        <p:spPr/>
        <p:txBody>
          <a:bodyPr/>
          <a:lstStyle/>
          <a:p>
            <a:fld id="{11DC0903-102D-4431-AE29-846BA7EE332B}" type="slidenum">
              <a:rPr lang="en-US" smtClean="0"/>
              <a:t>‹#›</a:t>
            </a:fld>
            <a:endParaRPr lang="en-US"/>
          </a:p>
        </p:txBody>
      </p:sp>
    </p:spTree>
    <p:extLst>
      <p:ext uri="{BB962C8B-B14F-4D97-AF65-F5344CB8AC3E}">
        <p14:creationId xmlns:p14="http://schemas.microsoft.com/office/powerpoint/2010/main" val="1473710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D1837-1042-0AED-D4DB-8B396C880E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AAB9B2-3AD9-0B33-D806-712EF09CB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A7132E-E7DA-1070-9C78-2595987CC7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94292B-59C7-42B0-F50A-EE24C27E64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68A923-FE33-7092-A8C3-F60D34D319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D88D1A-73A9-8553-6EF1-F296917A80F0}"/>
              </a:ext>
            </a:extLst>
          </p:cNvPr>
          <p:cNvSpPr>
            <a:spLocks noGrp="1"/>
          </p:cNvSpPr>
          <p:nvPr>
            <p:ph type="dt" sz="half" idx="10"/>
          </p:nvPr>
        </p:nvSpPr>
        <p:spPr/>
        <p:txBody>
          <a:bodyPr/>
          <a:lstStyle/>
          <a:p>
            <a:fld id="{91D9DE76-7398-404C-8BAB-E11B25B01135}" type="datetimeFigureOut">
              <a:rPr lang="en-US" smtClean="0"/>
              <a:t>2/7/2025</a:t>
            </a:fld>
            <a:endParaRPr lang="en-US"/>
          </a:p>
        </p:txBody>
      </p:sp>
      <p:sp>
        <p:nvSpPr>
          <p:cNvPr id="8" name="Footer Placeholder 7">
            <a:extLst>
              <a:ext uri="{FF2B5EF4-FFF2-40B4-BE49-F238E27FC236}">
                <a16:creationId xmlns:a16="http://schemas.microsoft.com/office/drawing/2014/main" id="{499EF40D-6931-39B0-6016-1EA4D17F47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3EB33A-BC79-F016-6354-DCBE29E85ADB}"/>
              </a:ext>
            </a:extLst>
          </p:cNvPr>
          <p:cNvSpPr>
            <a:spLocks noGrp="1"/>
          </p:cNvSpPr>
          <p:nvPr>
            <p:ph type="sldNum" sz="quarter" idx="12"/>
          </p:nvPr>
        </p:nvSpPr>
        <p:spPr/>
        <p:txBody>
          <a:bodyPr/>
          <a:lstStyle/>
          <a:p>
            <a:fld id="{11DC0903-102D-4431-AE29-846BA7EE332B}" type="slidenum">
              <a:rPr lang="en-US" smtClean="0"/>
              <a:t>‹#›</a:t>
            </a:fld>
            <a:endParaRPr lang="en-US"/>
          </a:p>
        </p:txBody>
      </p:sp>
    </p:spTree>
    <p:extLst>
      <p:ext uri="{BB962C8B-B14F-4D97-AF65-F5344CB8AC3E}">
        <p14:creationId xmlns:p14="http://schemas.microsoft.com/office/powerpoint/2010/main" val="2254488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30860-B2BC-B2FD-D1B1-BAC5FADBC1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0B1C2D-38BB-6F22-DFFF-F2EF76E00CE2}"/>
              </a:ext>
            </a:extLst>
          </p:cNvPr>
          <p:cNvSpPr>
            <a:spLocks noGrp="1"/>
          </p:cNvSpPr>
          <p:nvPr>
            <p:ph type="dt" sz="half" idx="10"/>
          </p:nvPr>
        </p:nvSpPr>
        <p:spPr/>
        <p:txBody>
          <a:bodyPr/>
          <a:lstStyle/>
          <a:p>
            <a:fld id="{91D9DE76-7398-404C-8BAB-E11B25B01135}" type="datetimeFigureOut">
              <a:rPr lang="en-US" smtClean="0"/>
              <a:t>2/7/2025</a:t>
            </a:fld>
            <a:endParaRPr lang="en-US"/>
          </a:p>
        </p:txBody>
      </p:sp>
      <p:sp>
        <p:nvSpPr>
          <p:cNvPr id="4" name="Footer Placeholder 3">
            <a:extLst>
              <a:ext uri="{FF2B5EF4-FFF2-40B4-BE49-F238E27FC236}">
                <a16:creationId xmlns:a16="http://schemas.microsoft.com/office/drawing/2014/main" id="{8AB9B2C3-9BFC-3630-AC52-0A33EFB49D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22BC74-6AC1-9CD1-13BB-270322FC9472}"/>
              </a:ext>
            </a:extLst>
          </p:cNvPr>
          <p:cNvSpPr>
            <a:spLocks noGrp="1"/>
          </p:cNvSpPr>
          <p:nvPr>
            <p:ph type="sldNum" sz="quarter" idx="12"/>
          </p:nvPr>
        </p:nvSpPr>
        <p:spPr/>
        <p:txBody>
          <a:bodyPr/>
          <a:lstStyle/>
          <a:p>
            <a:fld id="{11DC0903-102D-4431-AE29-846BA7EE332B}" type="slidenum">
              <a:rPr lang="en-US" smtClean="0"/>
              <a:t>‹#›</a:t>
            </a:fld>
            <a:endParaRPr lang="en-US"/>
          </a:p>
        </p:txBody>
      </p:sp>
    </p:spTree>
    <p:extLst>
      <p:ext uri="{BB962C8B-B14F-4D97-AF65-F5344CB8AC3E}">
        <p14:creationId xmlns:p14="http://schemas.microsoft.com/office/powerpoint/2010/main" val="688896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4624CF-742B-14D0-FE7E-EC9365D982FC}"/>
              </a:ext>
            </a:extLst>
          </p:cNvPr>
          <p:cNvSpPr>
            <a:spLocks noGrp="1"/>
          </p:cNvSpPr>
          <p:nvPr>
            <p:ph type="dt" sz="half" idx="10"/>
          </p:nvPr>
        </p:nvSpPr>
        <p:spPr/>
        <p:txBody>
          <a:bodyPr/>
          <a:lstStyle/>
          <a:p>
            <a:fld id="{91D9DE76-7398-404C-8BAB-E11B25B01135}" type="datetimeFigureOut">
              <a:rPr lang="en-US" smtClean="0"/>
              <a:t>2/7/2025</a:t>
            </a:fld>
            <a:endParaRPr lang="en-US"/>
          </a:p>
        </p:txBody>
      </p:sp>
      <p:sp>
        <p:nvSpPr>
          <p:cNvPr id="3" name="Footer Placeholder 2">
            <a:extLst>
              <a:ext uri="{FF2B5EF4-FFF2-40B4-BE49-F238E27FC236}">
                <a16:creationId xmlns:a16="http://schemas.microsoft.com/office/drawing/2014/main" id="{9FEC2371-7773-15F4-8E20-20CD52E9D2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06D95C-F979-901C-6FE4-FE4B98DB6ED5}"/>
              </a:ext>
            </a:extLst>
          </p:cNvPr>
          <p:cNvSpPr>
            <a:spLocks noGrp="1"/>
          </p:cNvSpPr>
          <p:nvPr>
            <p:ph type="sldNum" sz="quarter" idx="12"/>
          </p:nvPr>
        </p:nvSpPr>
        <p:spPr/>
        <p:txBody>
          <a:bodyPr/>
          <a:lstStyle/>
          <a:p>
            <a:fld id="{11DC0903-102D-4431-AE29-846BA7EE332B}" type="slidenum">
              <a:rPr lang="en-US" smtClean="0"/>
              <a:t>‹#›</a:t>
            </a:fld>
            <a:endParaRPr lang="en-US"/>
          </a:p>
        </p:txBody>
      </p:sp>
    </p:spTree>
    <p:extLst>
      <p:ext uri="{BB962C8B-B14F-4D97-AF65-F5344CB8AC3E}">
        <p14:creationId xmlns:p14="http://schemas.microsoft.com/office/powerpoint/2010/main" val="652436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1DD4A-E1D8-5D74-A829-274533FB86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7E8077-747A-A1A6-77D7-791636DBB8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A45DE0-9F85-8ACC-AB0D-3FFC1E9A4C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115550-AB42-D874-8289-91F42FAC9A3F}"/>
              </a:ext>
            </a:extLst>
          </p:cNvPr>
          <p:cNvSpPr>
            <a:spLocks noGrp="1"/>
          </p:cNvSpPr>
          <p:nvPr>
            <p:ph type="dt" sz="half" idx="10"/>
          </p:nvPr>
        </p:nvSpPr>
        <p:spPr/>
        <p:txBody>
          <a:bodyPr/>
          <a:lstStyle/>
          <a:p>
            <a:fld id="{91D9DE76-7398-404C-8BAB-E11B25B01135}" type="datetimeFigureOut">
              <a:rPr lang="en-US" smtClean="0"/>
              <a:t>2/7/2025</a:t>
            </a:fld>
            <a:endParaRPr lang="en-US"/>
          </a:p>
        </p:txBody>
      </p:sp>
      <p:sp>
        <p:nvSpPr>
          <p:cNvPr id="6" name="Footer Placeholder 5">
            <a:extLst>
              <a:ext uri="{FF2B5EF4-FFF2-40B4-BE49-F238E27FC236}">
                <a16:creationId xmlns:a16="http://schemas.microsoft.com/office/drawing/2014/main" id="{E94E74CD-2741-6572-C825-A8BFDD064D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74988D-775C-3539-F71B-B34BD17A9680}"/>
              </a:ext>
            </a:extLst>
          </p:cNvPr>
          <p:cNvSpPr>
            <a:spLocks noGrp="1"/>
          </p:cNvSpPr>
          <p:nvPr>
            <p:ph type="sldNum" sz="quarter" idx="12"/>
          </p:nvPr>
        </p:nvSpPr>
        <p:spPr/>
        <p:txBody>
          <a:bodyPr/>
          <a:lstStyle/>
          <a:p>
            <a:fld id="{11DC0903-102D-4431-AE29-846BA7EE332B}" type="slidenum">
              <a:rPr lang="en-US" smtClean="0"/>
              <a:t>‹#›</a:t>
            </a:fld>
            <a:endParaRPr lang="en-US"/>
          </a:p>
        </p:txBody>
      </p:sp>
    </p:spTree>
    <p:extLst>
      <p:ext uri="{BB962C8B-B14F-4D97-AF65-F5344CB8AC3E}">
        <p14:creationId xmlns:p14="http://schemas.microsoft.com/office/powerpoint/2010/main" val="1137742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BE21D-8712-D8D8-ABA2-9CCD6D9ACE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D0FF39-1B75-4FA3-90A3-9E2753E4D6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9BA0F3-6EBE-1353-84C7-C2ABAAC359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BEC6A9-7D32-4C0F-F623-9C6978385656}"/>
              </a:ext>
            </a:extLst>
          </p:cNvPr>
          <p:cNvSpPr>
            <a:spLocks noGrp="1"/>
          </p:cNvSpPr>
          <p:nvPr>
            <p:ph type="dt" sz="half" idx="10"/>
          </p:nvPr>
        </p:nvSpPr>
        <p:spPr/>
        <p:txBody>
          <a:bodyPr/>
          <a:lstStyle/>
          <a:p>
            <a:fld id="{91D9DE76-7398-404C-8BAB-E11B25B01135}" type="datetimeFigureOut">
              <a:rPr lang="en-US" smtClean="0"/>
              <a:t>2/7/2025</a:t>
            </a:fld>
            <a:endParaRPr lang="en-US"/>
          </a:p>
        </p:txBody>
      </p:sp>
      <p:sp>
        <p:nvSpPr>
          <p:cNvPr id="6" name="Footer Placeholder 5">
            <a:extLst>
              <a:ext uri="{FF2B5EF4-FFF2-40B4-BE49-F238E27FC236}">
                <a16:creationId xmlns:a16="http://schemas.microsoft.com/office/drawing/2014/main" id="{C44A01E0-29C4-D8A5-C4BB-23AE16CF03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7DC587-6EC1-80BA-40C0-4AD8DDD89618}"/>
              </a:ext>
            </a:extLst>
          </p:cNvPr>
          <p:cNvSpPr>
            <a:spLocks noGrp="1"/>
          </p:cNvSpPr>
          <p:nvPr>
            <p:ph type="sldNum" sz="quarter" idx="12"/>
          </p:nvPr>
        </p:nvSpPr>
        <p:spPr/>
        <p:txBody>
          <a:bodyPr/>
          <a:lstStyle/>
          <a:p>
            <a:fld id="{11DC0903-102D-4431-AE29-846BA7EE332B}" type="slidenum">
              <a:rPr lang="en-US" smtClean="0"/>
              <a:t>‹#›</a:t>
            </a:fld>
            <a:endParaRPr lang="en-US"/>
          </a:p>
        </p:txBody>
      </p:sp>
    </p:spTree>
    <p:extLst>
      <p:ext uri="{BB962C8B-B14F-4D97-AF65-F5344CB8AC3E}">
        <p14:creationId xmlns:p14="http://schemas.microsoft.com/office/powerpoint/2010/main" val="4048959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8F21AA-E43D-0715-2DA8-735DD1CB03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637AEB-8AAD-DB76-A333-71CFACFC9E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EFB3C7-0705-2F64-3663-FA3E7A6F54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D9DE76-7398-404C-8BAB-E11B25B01135}" type="datetimeFigureOut">
              <a:rPr lang="en-US" smtClean="0"/>
              <a:t>2/7/2025</a:t>
            </a:fld>
            <a:endParaRPr lang="en-US"/>
          </a:p>
        </p:txBody>
      </p:sp>
      <p:sp>
        <p:nvSpPr>
          <p:cNvPr id="5" name="Footer Placeholder 4">
            <a:extLst>
              <a:ext uri="{FF2B5EF4-FFF2-40B4-BE49-F238E27FC236}">
                <a16:creationId xmlns:a16="http://schemas.microsoft.com/office/drawing/2014/main" id="{A1AE28A6-6276-C1C3-1DA5-213465DCA4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28A3E4-4437-14FA-50C2-3257106616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DC0903-102D-4431-AE29-846BA7EE332B}" type="slidenum">
              <a:rPr lang="en-US" smtClean="0"/>
              <a:t>‹#›</a:t>
            </a:fld>
            <a:endParaRPr lang="en-US"/>
          </a:p>
        </p:txBody>
      </p:sp>
    </p:spTree>
    <p:extLst>
      <p:ext uri="{BB962C8B-B14F-4D97-AF65-F5344CB8AC3E}">
        <p14:creationId xmlns:p14="http://schemas.microsoft.com/office/powerpoint/2010/main" val="288246297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mailto:dantonkipngeno1@gmail.com"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18764-5A83-48E5-EDFF-3F6A0E3D79BD}"/>
              </a:ext>
            </a:extLst>
          </p:cNvPr>
          <p:cNvSpPr>
            <a:spLocks noGrp="1"/>
          </p:cNvSpPr>
          <p:nvPr>
            <p:ph type="ctrTitle"/>
          </p:nvPr>
        </p:nvSpPr>
        <p:spPr>
          <a:xfrm>
            <a:off x="413657" y="295047"/>
            <a:ext cx="11582400" cy="1294267"/>
          </a:xfrm>
        </p:spPr>
        <p:txBody>
          <a:bodyPr>
            <a:normAutofit/>
          </a:bodyPr>
          <a:lstStyle/>
          <a:p>
            <a:pPr algn="ctr"/>
            <a:r>
              <a:rPr lang="en-US" sz="2800" b="1" u="sng" dirty="0">
                <a:latin typeface="Times New Roman" panose="02020603050405020304" pitchFamily="18" charset="0"/>
                <a:cs typeface="Times New Roman" panose="02020603050405020304" pitchFamily="18" charset="0"/>
              </a:rPr>
              <a:t>RISK ASSESSMENT FOR AIRCRAFT BUSINESS EXPANSION</a:t>
            </a:r>
          </a:p>
        </p:txBody>
      </p:sp>
      <p:sp>
        <p:nvSpPr>
          <p:cNvPr id="3" name="Subtitle 2">
            <a:extLst>
              <a:ext uri="{FF2B5EF4-FFF2-40B4-BE49-F238E27FC236}">
                <a16:creationId xmlns:a16="http://schemas.microsoft.com/office/drawing/2014/main" id="{5AD7FADD-68C2-50A2-3F85-94117360E56E}"/>
              </a:ext>
            </a:extLst>
          </p:cNvPr>
          <p:cNvSpPr>
            <a:spLocks noGrp="1"/>
          </p:cNvSpPr>
          <p:nvPr>
            <p:ph type="subTitle" idx="1"/>
          </p:nvPr>
        </p:nvSpPr>
        <p:spPr>
          <a:xfrm>
            <a:off x="413657" y="2340429"/>
            <a:ext cx="11582400" cy="4222523"/>
          </a:xfrm>
        </p:spPr>
        <p:txBody>
          <a:bodyPr>
            <a:normAutofit/>
          </a:bodyPr>
          <a:lstStyle/>
          <a:p>
            <a:pPr algn="ctr"/>
            <a:r>
              <a:rPr lang="en-US" sz="2400" b="1" u="sng" dirty="0">
                <a:latin typeface="Times New Roman" panose="02020603050405020304" pitchFamily="18" charset="0"/>
                <a:cs typeface="Times New Roman" panose="02020603050405020304" pitchFamily="18" charset="0"/>
              </a:rPr>
              <a:t>Overview</a:t>
            </a:r>
          </a:p>
          <a:p>
            <a:pPr algn="l"/>
            <a:r>
              <a:rPr lang="en-US" sz="2400" cap="none" dirty="0">
                <a:latin typeface="Times New Roman" panose="02020603050405020304" pitchFamily="18" charset="0"/>
                <a:cs typeface="Times New Roman" panose="02020603050405020304" pitchFamily="18" charset="0"/>
              </a:rPr>
              <a:t>Our company is expanding into new industries to diversify its portfolio. They are interested in purchasing and operating airplanes for commercial and private enterprises, but do not know anything about the potential risks of aircraft. My task is to determine which aircraft are the lowest risk for the company. T</a:t>
            </a:r>
            <a:r>
              <a:rPr lang="en-US" sz="2400" cap="none" dirty="0"/>
              <a:t>his project will use data science techniques to analyze the NTSB aviation accident dataset up to Feb 2021 to identify the safest options for the company to start this new business endeavor</a:t>
            </a:r>
            <a:endParaRPr lang="en-US"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8204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073F4-6C1B-7433-629C-F270EB40FA71}"/>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7. Which countries or locations experience the highest number of aviation accidents?</a:t>
            </a:r>
          </a:p>
        </p:txBody>
      </p:sp>
      <p:pic>
        <p:nvPicPr>
          <p:cNvPr id="6" name="Content Placeholder 5">
            <a:extLst>
              <a:ext uri="{FF2B5EF4-FFF2-40B4-BE49-F238E27FC236}">
                <a16:creationId xmlns:a16="http://schemas.microsoft.com/office/drawing/2014/main" id="{06DEDB6C-ABD0-6810-8236-51C9794D03D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199" y="1458687"/>
            <a:ext cx="6520543" cy="5290456"/>
          </a:xfrm>
        </p:spPr>
      </p:pic>
      <p:sp>
        <p:nvSpPr>
          <p:cNvPr id="4" name="Content Placeholder 3">
            <a:extLst>
              <a:ext uri="{FF2B5EF4-FFF2-40B4-BE49-F238E27FC236}">
                <a16:creationId xmlns:a16="http://schemas.microsoft.com/office/drawing/2014/main" id="{2BEE165C-C336-4C8F-7F00-6A84A134FA41}"/>
              </a:ext>
            </a:extLst>
          </p:cNvPr>
          <p:cNvSpPr>
            <a:spLocks noGrp="1"/>
          </p:cNvSpPr>
          <p:nvPr>
            <p:ph sz="half" idx="2"/>
          </p:nvPr>
        </p:nvSpPr>
        <p:spPr>
          <a:xfrm>
            <a:off x="7826830" y="1690688"/>
            <a:ext cx="3526970" cy="4486275"/>
          </a:xfrm>
        </p:spPr>
        <p:txBody>
          <a:bodyPr/>
          <a:lstStyle/>
          <a:p>
            <a:pPr marL="0" indent="0">
              <a:buNone/>
            </a:pPr>
            <a:r>
              <a:rPr lang="en-US" dirty="0">
                <a:latin typeface="Times New Roman" panose="02020603050405020304" pitchFamily="18" charset="0"/>
                <a:cs typeface="Times New Roman" panose="02020603050405020304" pitchFamily="18" charset="0"/>
              </a:rPr>
              <a:t>As seen from the visualization above, the United states is the most dominant country in our dataset with over 90% of data.</a:t>
            </a:r>
          </a:p>
        </p:txBody>
      </p:sp>
    </p:spTree>
    <p:extLst>
      <p:ext uri="{BB962C8B-B14F-4D97-AF65-F5344CB8AC3E}">
        <p14:creationId xmlns:p14="http://schemas.microsoft.com/office/powerpoint/2010/main" val="1133840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7DA89-AC1A-61B8-1A38-EC89B09E3BCC}"/>
              </a:ext>
            </a:extLst>
          </p:cNvPr>
          <p:cNvSpPr>
            <a:spLocks noGrp="1"/>
          </p:cNvSpPr>
          <p:nvPr>
            <p:ph type="title"/>
          </p:nvPr>
        </p:nvSpPr>
        <p:spPr>
          <a:xfrm>
            <a:off x="838200" y="82097"/>
            <a:ext cx="10515600" cy="490083"/>
          </a:xfrm>
        </p:spPr>
        <p:txBody>
          <a:bodyPr>
            <a:normAutofit/>
          </a:bodyPr>
          <a:lstStyle/>
          <a:p>
            <a:pPr algn="ctr"/>
            <a:r>
              <a:rPr lang="en-US" sz="2800" b="1" dirty="0">
                <a:latin typeface="Times New Roman" panose="02020603050405020304" pitchFamily="18" charset="0"/>
                <a:cs typeface="Times New Roman" panose="02020603050405020304" pitchFamily="18" charset="0"/>
              </a:rPr>
              <a:t>Recommendation</a:t>
            </a:r>
          </a:p>
        </p:txBody>
      </p:sp>
      <p:sp>
        <p:nvSpPr>
          <p:cNvPr id="3" name="Content Placeholder 2">
            <a:extLst>
              <a:ext uri="{FF2B5EF4-FFF2-40B4-BE49-F238E27FC236}">
                <a16:creationId xmlns:a16="http://schemas.microsoft.com/office/drawing/2014/main" id="{D3048577-5595-8830-0783-48637126EF04}"/>
              </a:ext>
            </a:extLst>
          </p:cNvPr>
          <p:cNvSpPr>
            <a:spLocks noGrp="1"/>
          </p:cNvSpPr>
          <p:nvPr>
            <p:ph idx="1"/>
          </p:nvPr>
        </p:nvSpPr>
        <p:spPr>
          <a:xfrm>
            <a:off x="838200" y="572180"/>
            <a:ext cx="10515600" cy="6111649"/>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Based on the findings above, I would recommend:</a:t>
            </a:r>
          </a:p>
          <a:p>
            <a:r>
              <a:rPr lang="en-US" sz="1800" dirty="0">
                <a:latin typeface="Times New Roman" panose="02020603050405020304" pitchFamily="18" charset="0"/>
                <a:cs typeface="Times New Roman" panose="02020603050405020304" pitchFamily="18" charset="0"/>
              </a:rPr>
              <a:t>Prioritize Aircraft Maintenance and Inspection. Since personal-purpose flights have the highest accident records, likely due to poor maintenance, invest in strict and frequent maintenance schedules.</a:t>
            </a:r>
          </a:p>
          <a:p>
            <a:r>
              <a:rPr lang="en-US" sz="1800" dirty="0">
                <a:latin typeface="Times New Roman" panose="02020603050405020304" pitchFamily="18" charset="0"/>
                <a:cs typeface="Times New Roman" panose="02020603050405020304" pitchFamily="18" charset="0"/>
              </a:rPr>
              <a:t>Choose Aircraft Models with Strong Safety Records. The Cessna 152 has the highest accident count, possibly due to design flaws. Conduct a thorough risk assessment of aircraft models before purchasing or leasing. </a:t>
            </a:r>
            <a:r>
              <a:rPr lang="en-US" sz="1800" dirty="0" err="1">
                <a:latin typeface="Times New Roman" panose="02020603050405020304" pitchFamily="18" charset="0"/>
                <a:cs typeface="Times New Roman" panose="02020603050405020304" pitchFamily="18" charset="0"/>
              </a:rPr>
              <a:t>Opt</a:t>
            </a:r>
            <a:r>
              <a:rPr lang="en-US" sz="1800" dirty="0">
                <a:latin typeface="Times New Roman" panose="02020603050405020304" pitchFamily="18" charset="0"/>
                <a:cs typeface="Times New Roman" panose="02020603050405020304" pitchFamily="18" charset="0"/>
              </a:rPr>
              <a:t> for models with better safety features and lower accident rates.</a:t>
            </a:r>
          </a:p>
          <a:p>
            <a:r>
              <a:rPr lang="en-US" sz="1800" dirty="0">
                <a:latin typeface="Times New Roman" panose="02020603050405020304" pitchFamily="18" charset="0"/>
                <a:cs typeface="Times New Roman" panose="02020603050405020304" pitchFamily="18" charset="0"/>
              </a:rPr>
              <a:t>Train Pilots and Crew on Safety Best Practices. Even though most accidents happen in Visual Meteorological Conditions (VMC), pilot error is still a significant factor and Simulate adverse weather conditions training even for VMC scenarios to improve situational awareness.</a:t>
            </a:r>
          </a:p>
          <a:p>
            <a:r>
              <a:rPr lang="en-US" sz="1800" dirty="0">
                <a:latin typeface="Times New Roman" panose="02020603050405020304" pitchFamily="18" charset="0"/>
                <a:cs typeface="Times New Roman" panose="02020603050405020304" pitchFamily="18" charset="0"/>
              </a:rPr>
              <a:t>Focus on Route and Air Traffic Analysis. Since most accidents occur in the United States, analyze high-risk areas and plan routes strategically to avoid congested airspaces. Utilize advanced GIS and geospatial analytics to map accident-prone zones and create safer flight paths.</a:t>
            </a:r>
          </a:p>
          <a:p>
            <a:r>
              <a:rPr lang="en-US" sz="1800" dirty="0">
                <a:latin typeface="Times New Roman" panose="02020603050405020304" pitchFamily="18" charset="0"/>
                <a:cs typeface="Times New Roman" panose="02020603050405020304" pitchFamily="18" charset="0"/>
              </a:rPr>
              <a:t>Invest in Multi-Engine Aircraft for Enhanced Safety. Analysis shows that aircraft with fewer engines tend to have higher injury counts. If possible, invest in multi-engine aircraft, especially for longer and high-risk routes, to increase redundancy and minimize risks in case of engine failure.</a:t>
            </a:r>
          </a:p>
          <a:p>
            <a:r>
              <a:rPr lang="en-US" sz="1800" dirty="0">
                <a:latin typeface="Times New Roman" panose="02020603050405020304" pitchFamily="18" charset="0"/>
                <a:cs typeface="Times New Roman" panose="02020603050405020304" pitchFamily="18" charset="0"/>
              </a:rPr>
              <a:t>Improve Data-Driven Safety Measures. Use historical accident data to predict high-risk factors and integrate AI-powered risk assessment tools.</a:t>
            </a:r>
          </a:p>
          <a:p>
            <a:r>
              <a:rPr lang="en-US" sz="1800" dirty="0">
                <a:latin typeface="Times New Roman" panose="02020603050405020304" pitchFamily="18" charset="0"/>
                <a:cs typeface="Times New Roman" panose="02020603050405020304" pitchFamily="18" charset="0"/>
              </a:rPr>
              <a:t>Consider Insurance and Safety Protocols Given the accident trends, ensure comprehensive insurance coverage for aircraft, passengers, and crew.</a:t>
            </a:r>
          </a:p>
        </p:txBody>
      </p:sp>
    </p:spTree>
    <p:extLst>
      <p:ext uri="{BB962C8B-B14F-4D97-AF65-F5344CB8AC3E}">
        <p14:creationId xmlns:p14="http://schemas.microsoft.com/office/powerpoint/2010/main" val="842289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9169F-DEB2-7C38-28B7-4F4D5FAA7E77}"/>
              </a:ext>
            </a:extLst>
          </p:cNvPr>
          <p:cNvSpPr>
            <a:spLocks noGrp="1"/>
          </p:cNvSpPr>
          <p:nvPr>
            <p:ph type="title"/>
          </p:nvPr>
        </p:nvSpPr>
        <p:spPr>
          <a:xfrm>
            <a:off x="838200" y="365126"/>
            <a:ext cx="10515600" cy="832304"/>
          </a:xfrm>
        </p:spPr>
        <p:txBody>
          <a:bodyPr>
            <a:normAutofit/>
          </a:bodyPr>
          <a:lstStyle/>
          <a:p>
            <a:pPr algn="ctr"/>
            <a:r>
              <a:rPr lang="en-US" sz="28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69A3E242-DC5C-6D89-DE9D-7B1B8929BEA1}"/>
              </a:ext>
            </a:extLst>
          </p:cNvPr>
          <p:cNvSpPr>
            <a:spLocks noGrp="1"/>
          </p:cNvSpPr>
          <p:nvPr>
            <p:ph idx="1"/>
          </p:nvPr>
        </p:nvSpPr>
        <p:spPr>
          <a:xfrm>
            <a:off x="838200" y="1197430"/>
            <a:ext cx="10515600" cy="4979533"/>
          </a:xfrm>
        </p:spPr>
        <p:txBody>
          <a:bodyPr/>
          <a:lstStyle/>
          <a:p>
            <a:pPr marL="0" indent="0">
              <a:buNone/>
            </a:pPr>
            <a:r>
              <a:rPr lang="en-US" dirty="0">
                <a:latin typeface="Times New Roman" panose="02020603050405020304" pitchFamily="18" charset="0"/>
                <a:cs typeface="Times New Roman" panose="02020603050405020304" pitchFamily="18" charset="0"/>
              </a:rPr>
              <a:t>Our analysis of aviation accident data highlights key risk factors that must be addressed before starting the aviation business. While aviation safety has improved over the years, factors such as aircraft model choice, purpose of the aircraft maintenance practices, pilot training, and flight conditions play a critical role in accident prevention. By implementing data-driven safety measures, investing in well-maintained multi-engine aircraft, and adhering to strict operational standards, we can mitigate risks and enhance flight safety. These insights will guide strategic decisions to ensure a safe and sustainable aviation </a:t>
            </a:r>
            <a:r>
              <a:rPr lang="en-US" dirty="0" err="1">
                <a:latin typeface="Times New Roman" panose="02020603050405020304" pitchFamily="18" charset="0"/>
                <a:cs typeface="Times New Roman" panose="02020603050405020304" pitchFamily="18" charset="0"/>
              </a:rPr>
              <a:t>operatio</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57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92869-887B-AEAC-5B22-4B5E3AEBA3E2}"/>
              </a:ext>
            </a:extLst>
          </p:cNvPr>
          <p:cNvSpPr>
            <a:spLocks noGrp="1"/>
          </p:cNvSpPr>
          <p:nvPr>
            <p:ph type="title"/>
          </p:nvPr>
        </p:nvSpPr>
        <p:spPr>
          <a:xfrm>
            <a:off x="838200" y="365126"/>
            <a:ext cx="10515600" cy="1888218"/>
          </a:xfrm>
        </p:spPr>
        <p:txBody>
          <a:bodyPr/>
          <a:lstStyle/>
          <a:p>
            <a:pPr algn="ctr"/>
            <a:r>
              <a:rPr lang="en-US" dirty="0">
                <a:solidFill>
                  <a:srgbClr val="C00000"/>
                </a:solidFill>
                <a:latin typeface="Times New Roman" panose="02020603050405020304" pitchFamily="18" charset="0"/>
                <a:cs typeface="Times New Roman" panose="02020603050405020304" pitchFamily="18" charset="0"/>
              </a:rPr>
              <a:t>THANK YOU</a:t>
            </a:r>
          </a:p>
        </p:txBody>
      </p:sp>
      <p:sp>
        <p:nvSpPr>
          <p:cNvPr id="3" name="Content Placeholder 2">
            <a:extLst>
              <a:ext uri="{FF2B5EF4-FFF2-40B4-BE49-F238E27FC236}">
                <a16:creationId xmlns:a16="http://schemas.microsoft.com/office/drawing/2014/main" id="{5F753071-D85D-AE1D-0808-4BB1042AE56C}"/>
              </a:ext>
            </a:extLst>
          </p:cNvPr>
          <p:cNvSpPr>
            <a:spLocks noGrp="1"/>
          </p:cNvSpPr>
          <p:nvPr>
            <p:ph sz="half" idx="1"/>
          </p:nvPr>
        </p:nvSpPr>
        <p:spPr>
          <a:xfrm>
            <a:off x="838200" y="2560638"/>
            <a:ext cx="10515600" cy="1888218"/>
          </a:xfrm>
        </p:spPr>
        <p:txBody>
          <a:bodyPr>
            <a:normAutofit/>
          </a:bodyPr>
          <a:lstStyle/>
          <a:p>
            <a:pPr marL="0" indent="0" algn="ctr">
              <a:buNone/>
            </a:pPr>
            <a:r>
              <a:rPr lang="en-US" sz="4800" dirty="0">
                <a:solidFill>
                  <a:schemeClr val="accent1"/>
                </a:solidFill>
                <a:latin typeface="Times New Roman" panose="02020603050405020304" pitchFamily="18" charset="0"/>
                <a:cs typeface="Times New Roman" panose="02020603050405020304" pitchFamily="18" charset="0"/>
              </a:rPr>
              <a:t>I welcome any questions</a:t>
            </a:r>
          </a:p>
        </p:txBody>
      </p:sp>
      <p:sp>
        <p:nvSpPr>
          <p:cNvPr id="4" name="Content Placeholder 3">
            <a:extLst>
              <a:ext uri="{FF2B5EF4-FFF2-40B4-BE49-F238E27FC236}">
                <a16:creationId xmlns:a16="http://schemas.microsoft.com/office/drawing/2014/main" id="{DB4F5DD9-2179-FD76-11D4-1F95F6C2A602}"/>
              </a:ext>
            </a:extLst>
          </p:cNvPr>
          <p:cNvSpPr>
            <a:spLocks noGrp="1"/>
          </p:cNvSpPr>
          <p:nvPr>
            <p:ph sz="half" idx="2"/>
          </p:nvPr>
        </p:nvSpPr>
        <p:spPr>
          <a:xfrm>
            <a:off x="838200" y="4626430"/>
            <a:ext cx="10515600" cy="1877332"/>
          </a:xfrm>
        </p:spPr>
        <p:txBody>
          <a:bodyPr/>
          <a:lstStyle/>
          <a:p>
            <a:pPr marL="0" indent="0">
              <a:buNone/>
            </a:pPr>
            <a:r>
              <a:rPr lang="en-US" dirty="0">
                <a:latin typeface="Times New Roman" panose="02020603050405020304" pitchFamily="18" charset="0"/>
                <a:cs typeface="Times New Roman" panose="02020603050405020304" pitchFamily="18" charset="0"/>
              </a:rPr>
              <a:t>Reach out on </a:t>
            </a:r>
          </a:p>
          <a:p>
            <a:pPr marL="0" indent="0">
              <a:buNone/>
            </a:pPr>
            <a:r>
              <a:rPr lang="en-US" dirty="0">
                <a:latin typeface="Times New Roman" panose="02020603050405020304" pitchFamily="18" charset="0"/>
                <a:cs typeface="Times New Roman" panose="02020603050405020304" pitchFamily="18" charset="0"/>
              </a:rPr>
              <a:t>Gmail: </a:t>
            </a:r>
            <a:r>
              <a:rPr lang="en-US" dirty="0">
                <a:latin typeface="Times New Roman" panose="02020603050405020304" pitchFamily="18" charset="0"/>
                <a:cs typeface="Times New Roman" panose="02020603050405020304" pitchFamily="18" charset="0"/>
                <a:hlinkClick r:id="rId2"/>
              </a:rPr>
              <a:t>dantonkipngeno1@gmail.com</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LinkedIn: Danton kipngeno</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6179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4ACB3-8776-63B9-28AC-0FD4A2C679C8}"/>
              </a:ext>
            </a:extLst>
          </p:cNvPr>
          <p:cNvSpPr>
            <a:spLocks noGrp="1"/>
          </p:cNvSpPr>
          <p:nvPr>
            <p:ph type="title"/>
          </p:nvPr>
        </p:nvSpPr>
        <p:spPr>
          <a:xfrm>
            <a:off x="685801" y="97972"/>
            <a:ext cx="10131425" cy="1175657"/>
          </a:xfrm>
        </p:spPr>
        <p:txBody>
          <a:bodyPr>
            <a:normAutofit/>
          </a:bodyPr>
          <a:lstStyle/>
          <a:p>
            <a:pPr algn="ctr"/>
            <a:r>
              <a:rPr lang="en-US" sz="2400" b="1" u="sng" dirty="0">
                <a:latin typeface="Times New Roman" panose="02020603050405020304" pitchFamily="18" charset="0"/>
                <a:cs typeface="Times New Roman" panose="02020603050405020304" pitchFamily="18" charset="0"/>
              </a:rPr>
              <a:t>Business Understanding</a:t>
            </a:r>
          </a:p>
        </p:txBody>
      </p:sp>
      <p:sp>
        <p:nvSpPr>
          <p:cNvPr id="3" name="Content Placeholder 2">
            <a:extLst>
              <a:ext uri="{FF2B5EF4-FFF2-40B4-BE49-F238E27FC236}">
                <a16:creationId xmlns:a16="http://schemas.microsoft.com/office/drawing/2014/main" id="{389E4B59-EF19-FBDC-85F4-5FC044E1045F}"/>
              </a:ext>
            </a:extLst>
          </p:cNvPr>
          <p:cNvSpPr>
            <a:spLocks noGrp="1"/>
          </p:cNvSpPr>
          <p:nvPr>
            <p:ph idx="1"/>
          </p:nvPr>
        </p:nvSpPr>
        <p:spPr>
          <a:xfrm>
            <a:off x="685801" y="936171"/>
            <a:ext cx="10131425" cy="544285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Specifically, the company is interested in purchasing and operating airplanes for commercial and private enterprises, but do not know anything about the potential risks of aircraft. For the company to make effective decision on the business, the following  business questions should be answered:</a:t>
            </a:r>
          </a:p>
          <a:p>
            <a:r>
              <a:rPr lang="en-US" sz="2400" dirty="0">
                <a:latin typeface="Times New Roman" panose="02020603050405020304" pitchFamily="18" charset="0"/>
                <a:cs typeface="Times New Roman" panose="02020603050405020304" pitchFamily="18" charset="0"/>
              </a:rPr>
              <a:t>What are the trends in aviation accidents over time?</a:t>
            </a:r>
          </a:p>
          <a:p>
            <a:r>
              <a:rPr lang="en-US" sz="2400" dirty="0">
                <a:latin typeface="Times New Roman" panose="02020603050405020304" pitchFamily="18" charset="0"/>
                <a:cs typeface="Times New Roman" panose="02020603050405020304" pitchFamily="18" charset="0"/>
              </a:rPr>
              <a:t>What are the trends in Injuries Due to Aviation Accidents Over Time?</a:t>
            </a:r>
          </a:p>
          <a:p>
            <a:r>
              <a:rPr lang="en-US" sz="2400" dirty="0">
                <a:latin typeface="Times New Roman" panose="02020603050405020304" pitchFamily="18" charset="0"/>
                <a:cs typeface="Times New Roman" panose="02020603050405020304" pitchFamily="18" charset="0"/>
              </a:rPr>
              <a:t>Do weather conditions influence accidents?</a:t>
            </a:r>
          </a:p>
          <a:p>
            <a:r>
              <a:rPr lang="en-US" sz="2400" dirty="0">
                <a:latin typeface="Times New Roman" panose="02020603050405020304" pitchFamily="18" charset="0"/>
                <a:cs typeface="Times New Roman" panose="02020603050405020304" pitchFamily="18" charset="0"/>
              </a:rPr>
              <a:t>Are there specific aircraft models that are involved in more accidents?</a:t>
            </a:r>
          </a:p>
          <a:p>
            <a:r>
              <a:rPr lang="en-US" sz="2400" dirty="0">
                <a:latin typeface="Times New Roman" panose="02020603050405020304" pitchFamily="18" charset="0"/>
                <a:cs typeface="Times New Roman" panose="02020603050405020304" pitchFamily="18" charset="0"/>
              </a:rPr>
              <a:t>Is there a correlation between the number of engines and number of accidents?</a:t>
            </a:r>
          </a:p>
          <a:p>
            <a:r>
              <a:rPr lang="en-US" sz="2400" dirty="0">
                <a:latin typeface="Times New Roman" panose="02020603050405020304" pitchFamily="18" charset="0"/>
                <a:cs typeface="Times New Roman" panose="02020603050405020304" pitchFamily="18" charset="0"/>
              </a:rPr>
              <a:t>Is there a relationship between the purpose of the plane and the number of accidents?</a:t>
            </a:r>
          </a:p>
          <a:p>
            <a:r>
              <a:rPr lang="en-US" sz="2400" dirty="0">
                <a:latin typeface="Times New Roman" panose="02020603050405020304" pitchFamily="18" charset="0"/>
                <a:cs typeface="Times New Roman" panose="02020603050405020304" pitchFamily="18" charset="0"/>
              </a:rPr>
              <a:t>Which countries or locations experience the highest number of aviation accidents?</a:t>
            </a:r>
          </a:p>
        </p:txBody>
      </p:sp>
    </p:spTree>
    <p:extLst>
      <p:ext uri="{BB962C8B-B14F-4D97-AF65-F5344CB8AC3E}">
        <p14:creationId xmlns:p14="http://schemas.microsoft.com/office/powerpoint/2010/main" val="2651169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3E40E-8997-CAED-E562-24FECF20C172}"/>
              </a:ext>
            </a:extLst>
          </p:cNvPr>
          <p:cNvSpPr>
            <a:spLocks noGrp="1"/>
          </p:cNvSpPr>
          <p:nvPr>
            <p:ph type="title"/>
          </p:nvPr>
        </p:nvSpPr>
        <p:spPr>
          <a:xfrm>
            <a:off x="685801" y="108857"/>
            <a:ext cx="10131425" cy="1099457"/>
          </a:xfrm>
        </p:spPr>
        <p:txBody>
          <a:bodyPr>
            <a:normAutofit/>
          </a:bodyPr>
          <a:lstStyle/>
          <a:p>
            <a:pPr algn="ctr"/>
            <a:r>
              <a:rPr lang="en-US" sz="2400" b="1" u="sng" dirty="0">
                <a:latin typeface="Times New Roman" panose="02020603050405020304" pitchFamily="18" charset="0"/>
                <a:cs typeface="Times New Roman" panose="02020603050405020304" pitchFamily="18" charset="0"/>
              </a:rPr>
              <a:t>Data Understanding</a:t>
            </a:r>
          </a:p>
        </p:txBody>
      </p:sp>
      <p:sp>
        <p:nvSpPr>
          <p:cNvPr id="3" name="Content Placeholder 2">
            <a:extLst>
              <a:ext uri="{FF2B5EF4-FFF2-40B4-BE49-F238E27FC236}">
                <a16:creationId xmlns:a16="http://schemas.microsoft.com/office/drawing/2014/main" id="{8950A6EF-D2BD-3BEB-7FE7-C21E134B31C0}"/>
              </a:ext>
            </a:extLst>
          </p:cNvPr>
          <p:cNvSpPr>
            <a:spLocks noGrp="1"/>
          </p:cNvSpPr>
          <p:nvPr>
            <p:ph idx="1"/>
          </p:nvPr>
        </p:nvSpPr>
        <p:spPr>
          <a:xfrm>
            <a:off x="685801" y="1055915"/>
            <a:ext cx="10131425" cy="473528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dataset, sourced from the National Transportation Safety Board (NTSB), contains 88,889 records of civil aviation accidents spanning from 1962 to 2023. It includes 31 attributes, covering accident details such as date, location, aircraft make/model, injury severity, weather conditions, and phase of flight. While rich in insights, the dataset has missing values in key fields like latitude/longitude, aircraft category, and injury counts, which may impact analysis. The data provides an opportunity to explore accident trends, risk factors, human and operational influences, and regulatory impacts, helping to enhance aviation safety and decision-making.</a:t>
            </a:r>
          </a:p>
        </p:txBody>
      </p:sp>
    </p:spTree>
    <p:extLst>
      <p:ext uri="{BB962C8B-B14F-4D97-AF65-F5344CB8AC3E}">
        <p14:creationId xmlns:p14="http://schemas.microsoft.com/office/powerpoint/2010/main" val="2215175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DF494-0720-3F09-D130-F544DAE00935}"/>
              </a:ext>
            </a:extLst>
          </p:cNvPr>
          <p:cNvSpPr>
            <a:spLocks noGrp="1"/>
          </p:cNvSpPr>
          <p:nvPr>
            <p:ph type="title"/>
          </p:nvPr>
        </p:nvSpPr>
        <p:spPr>
          <a:xfrm>
            <a:off x="685800" y="1"/>
            <a:ext cx="10131425" cy="685800"/>
          </a:xfrm>
        </p:spPr>
        <p:txBody>
          <a:bodyPr>
            <a:normAutofit/>
          </a:bodyPr>
          <a:lstStyle/>
          <a:p>
            <a:pPr algn="ctr"/>
            <a:r>
              <a:rPr lang="en-US" sz="2400" u="sng" dirty="0">
                <a:latin typeface="Times New Roman" panose="02020603050405020304" pitchFamily="18" charset="0"/>
                <a:cs typeface="Times New Roman" panose="02020603050405020304" pitchFamily="18" charset="0"/>
              </a:rPr>
              <a:t>Data Analysis</a:t>
            </a:r>
          </a:p>
        </p:txBody>
      </p:sp>
      <p:sp>
        <p:nvSpPr>
          <p:cNvPr id="3" name="Content Placeholder 2">
            <a:extLst>
              <a:ext uri="{FF2B5EF4-FFF2-40B4-BE49-F238E27FC236}">
                <a16:creationId xmlns:a16="http://schemas.microsoft.com/office/drawing/2014/main" id="{811DA63B-66C0-0E07-5F0C-B7F34110EF3F}"/>
              </a:ext>
            </a:extLst>
          </p:cNvPr>
          <p:cNvSpPr>
            <a:spLocks noGrp="1"/>
          </p:cNvSpPr>
          <p:nvPr>
            <p:ph idx="1"/>
          </p:nvPr>
        </p:nvSpPr>
        <p:spPr>
          <a:xfrm>
            <a:off x="152400" y="576944"/>
            <a:ext cx="11789229" cy="267788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This section will display the results of answering the business questions.</a:t>
            </a:r>
          </a:p>
          <a:p>
            <a:pPr marL="457200" indent="-457200">
              <a:buAutoNum type="arabicPeriod"/>
            </a:pPr>
            <a:r>
              <a:rPr lang="en-US" sz="2400" b="1" dirty="0">
                <a:latin typeface="Times New Roman" panose="02020603050405020304" pitchFamily="18" charset="0"/>
                <a:cs typeface="Times New Roman" panose="02020603050405020304" pitchFamily="18" charset="0"/>
              </a:rPr>
              <a:t>What are the trends in aviation accidents over time?</a:t>
            </a:r>
          </a:p>
          <a:p>
            <a:pPr marL="0" indent="0">
              <a:buNone/>
            </a:pPr>
            <a:r>
              <a:rPr lang="en-US" sz="2400" dirty="0">
                <a:latin typeface="Times New Roman" panose="02020603050405020304" pitchFamily="18" charset="0"/>
                <a:cs typeface="Times New Roman" panose="02020603050405020304" pitchFamily="18" charset="0"/>
              </a:rPr>
              <a:t>We can observe that there has been an overall drop of aviation accidents from 1982 to the year 2023. In the year 1982 we had the highest record of aviation accidents and 2020 having the lowest as the current lowest aviation accident recorded. From the year 1963 to 1981 we had the lowest aviation accidents recorded.</a:t>
            </a:r>
          </a:p>
          <a:p>
            <a:pPr marL="457200" indent="-457200">
              <a:buAutoNum type="arabicPeriod"/>
            </a:pPr>
            <a:endParaRPr lang="en-US" sz="24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CEA3F7D-CB67-9E89-A2B5-9F5868BD61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580" y="2862943"/>
            <a:ext cx="8259864" cy="3995057"/>
          </a:xfrm>
          <a:prstGeom prst="rect">
            <a:avLst/>
          </a:prstGeom>
        </p:spPr>
      </p:pic>
    </p:spTree>
    <p:extLst>
      <p:ext uri="{BB962C8B-B14F-4D97-AF65-F5344CB8AC3E}">
        <p14:creationId xmlns:p14="http://schemas.microsoft.com/office/powerpoint/2010/main" val="908360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087017-2EE3-3C76-E2F4-21379089F3BD}"/>
              </a:ext>
            </a:extLst>
          </p:cNvPr>
          <p:cNvSpPr>
            <a:spLocks noGrp="1"/>
          </p:cNvSpPr>
          <p:nvPr>
            <p:ph idx="1"/>
          </p:nvPr>
        </p:nvSpPr>
        <p:spPr>
          <a:xfrm>
            <a:off x="359229" y="206829"/>
            <a:ext cx="10994571" cy="6313714"/>
          </a:xfrm>
        </p:spPr>
        <p:txBody>
          <a:bodyPr/>
          <a:lstStyle/>
          <a:p>
            <a:pPr marL="0" indent="0">
              <a:buNone/>
            </a:pPr>
            <a:r>
              <a:rPr lang="en-US" sz="2400" dirty="0"/>
              <a:t>2</a:t>
            </a:r>
            <a:r>
              <a:rPr lang="en-US" dirty="0"/>
              <a:t>. </a:t>
            </a:r>
            <a:r>
              <a:rPr lang="en-US" b="1" dirty="0">
                <a:latin typeface="Times New Roman" panose="02020603050405020304" pitchFamily="18" charset="0"/>
                <a:cs typeface="Times New Roman" panose="02020603050405020304" pitchFamily="18" charset="0"/>
              </a:rPr>
              <a:t>What are the trends in Injuries Due to Aviation Accidents Over Time?</a:t>
            </a:r>
          </a:p>
          <a:p>
            <a:pPr marL="0" indent="0">
              <a:buNone/>
            </a:pPr>
            <a:r>
              <a:rPr lang="en-US" dirty="0">
                <a:latin typeface="Times New Roman" panose="02020603050405020304" pitchFamily="18" charset="0"/>
                <a:cs typeface="Times New Roman" panose="02020603050405020304" pitchFamily="18" charset="0"/>
              </a:rPr>
              <a:t>From the line plot we can observe that we have high records of fatal accidents followed by the minor injuries and finally serious injuries until the year 2008 where serious injuries are higher than minor injuries </a:t>
            </a:r>
            <a:r>
              <a:rPr lang="en-US" dirty="0" err="1">
                <a:latin typeface="Times New Roman" panose="02020603050405020304" pitchFamily="18" charset="0"/>
                <a:cs typeface="Times New Roman" panose="02020603050405020304" pitchFamily="18" charset="0"/>
              </a:rPr>
              <a:t>untill</a:t>
            </a:r>
            <a:r>
              <a:rPr lang="en-US" dirty="0">
                <a:latin typeface="Times New Roman" panose="02020603050405020304" pitchFamily="18" charset="0"/>
                <a:cs typeface="Times New Roman" panose="02020603050405020304" pitchFamily="18" charset="0"/>
              </a:rPr>
              <a:t> the year 2023.</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A4F7DB3-137C-2C19-5509-81A50C9BA3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003" y="2333482"/>
            <a:ext cx="9307936" cy="4524518"/>
          </a:xfrm>
          <a:prstGeom prst="rect">
            <a:avLst/>
          </a:prstGeom>
        </p:spPr>
      </p:pic>
    </p:spTree>
    <p:extLst>
      <p:ext uri="{BB962C8B-B14F-4D97-AF65-F5344CB8AC3E}">
        <p14:creationId xmlns:p14="http://schemas.microsoft.com/office/powerpoint/2010/main" val="551480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C9946-B519-6189-539E-3751E5C67D9C}"/>
              </a:ext>
            </a:extLst>
          </p:cNvPr>
          <p:cNvSpPr>
            <a:spLocks noGrp="1"/>
          </p:cNvSpPr>
          <p:nvPr>
            <p:ph type="title"/>
          </p:nvPr>
        </p:nvSpPr>
        <p:spPr>
          <a:xfrm>
            <a:off x="762000" y="158297"/>
            <a:ext cx="10515600" cy="734332"/>
          </a:xfrm>
        </p:spPr>
        <p:txBody>
          <a:bodyPr>
            <a:normAutofit/>
          </a:bodyPr>
          <a:lstStyle/>
          <a:p>
            <a:r>
              <a:rPr lang="en-US" sz="2800" b="1" dirty="0">
                <a:latin typeface="Times New Roman" panose="02020603050405020304" pitchFamily="18" charset="0"/>
                <a:cs typeface="Times New Roman" panose="02020603050405020304" pitchFamily="18" charset="0"/>
              </a:rPr>
              <a:t>3. Do weather conditions influence accidents?</a:t>
            </a:r>
          </a:p>
        </p:txBody>
      </p:sp>
      <p:pic>
        <p:nvPicPr>
          <p:cNvPr id="6" name="Content Placeholder 5">
            <a:extLst>
              <a:ext uri="{FF2B5EF4-FFF2-40B4-BE49-F238E27FC236}">
                <a16:creationId xmlns:a16="http://schemas.microsoft.com/office/drawing/2014/main" id="{F58C6D35-B55E-CAA7-7696-5D1E3B57187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9071" y="892629"/>
            <a:ext cx="7064375" cy="5170714"/>
          </a:xfrm>
        </p:spPr>
      </p:pic>
      <p:sp>
        <p:nvSpPr>
          <p:cNvPr id="4" name="Content Placeholder 3">
            <a:extLst>
              <a:ext uri="{FF2B5EF4-FFF2-40B4-BE49-F238E27FC236}">
                <a16:creationId xmlns:a16="http://schemas.microsoft.com/office/drawing/2014/main" id="{B918F12C-3519-5E64-870B-6EF4CEB04B75}"/>
              </a:ext>
            </a:extLst>
          </p:cNvPr>
          <p:cNvSpPr>
            <a:spLocks noGrp="1"/>
          </p:cNvSpPr>
          <p:nvPr>
            <p:ph sz="half" idx="2"/>
          </p:nvPr>
        </p:nvSpPr>
        <p:spPr>
          <a:xfrm>
            <a:off x="8120742" y="1251857"/>
            <a:ext cx="3233057" cy="4925106"/>
          </a:xfrm>
        </p:spPr>
        <p:txBody>
          <a:bodyPr>
            <a:normAutofit fontScale="92500" lnSpcReduction="10000"/>
          </a:bodyPr>
          <a:lstStyle/>
          <a:p>
            <a:pPr marL="0" indent="0">
              <a:buNone/>
            </a:pPr>
            <a:r>
              <a:rPr lang="en-US" dirty="0">
                <a:latin typeface="Times New Roman" panose="02020603050405020304" pitchFamily="18" charset="0"/>
                <a:cs typeface="Times New Roman" panose="02020603050405020304" pitchFamily="18" charset="0"/>
              </a:rPr>
              <a:t>It turns out that accidents are mainly experienced during visual meteorological conditions (VMC) compared to instrument meteorological conditions (IMC) which might seem counterintuitive as one might expect more accidents in poorer visibility conditions</a:t>
            </a:r>
          </a:p>
        </p:txBody>
      </p:sp>
    </p:spTree>
    <p:extLst>
      <p:ext uri="{BB962C8B-B14F-4D97-AF65-F5344CB8AC3E}">
        <p14:creationId xmlns:p14="http://schemas.microsoft.com/office/powerpoint/2010/main" val="2345724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9F131-155C-24AA-4818-F97CA7BE5E56}"/>
              </a:ext>
            </a:extLst>
          </p:cNvPr>
          <p:cNvSpPr>
            <a:spLocks noGrp="1"/>
          </p:cNvSpPr>
          <p:nvPr>
            <p:ph type="title"/>
          </p:nvPr>
        </p:nvSpPr>
        <p:spPr>
          <a:xfrm>
            <a:off x="838200" y="65316"/>
            <a:ext cx="10515600" cy="1055914"/>
          </a:xfrm>
        </p:spPr>
        <p:txBody>
          <a:bodyPr>
            <a:normAutofit/>
          </a:bodyPr>
          <a:lstStyle/>
          <a:p>
            <a:r>
              <a:rPr lang="en-US" sz="3100" b="1" dirty="0">
                <a:latin typeface="Times New Roman" panose="02020603050405020304" pitchFamily="18" charset="0"/>
                <a:cs typeface="Times New Roman" panose="02020603050405020304" pitchFamily="18" charset="0"/>
              </a:rPr>
              <a:t>4. Are there specific aircraft models that are involved in more accidents?</a:t>
            </a:r>
            <a:endParaRPr lang="en-US"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B8B47770-AE24-71A1-7606-2E7A90F25A6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066800"/>
            <a:ext cx="7315200" cy="5425848"/>
          </a:xfrm>
        </p:spPr>
      </p:pic>
      <p:sp>
        <p:nvSpPr>
          <p:cNvPr id="4" name="Content Placeholder 3">
            <a:extLst>
              <a:ext uri="{FF2B5EF4-FFF2-40B4-BE49-F238E27FC236}">
                <a16:creationId xmlns:a16="http://schemas.microsoft.com/office/drawing/2014/main" id="{44F3AB1D-B17D-E346-EF7B-E45E1768977A}"/>
              </a:ext>
            </a:extLst>
          </p:cNvPr>
          <p:cNvSpPr>
            <a:spLocks noGrp="1"/>
          </p:cNvSpPr>
          <p:nvPr>
            <p:ph sz="half" idx="2"/>
          </p:nvPr>
        </p:nvSpPr>
        <p:spPr>
          <a:xfrm>
            <a:off x="8153400" y="1066800"/>
            <a:ext cx="3200400" cy="5110163"/>
          </a:xfrm>
        </p:spPr>
        <p:txBody>
          <a:bodyPr>
            <a:normAutofit fontScale="92500" lnSpcReduction="20000"/>
          </a:bodyPr>
          <a:lstStyle/>
          <a:p>
            <a:pPr marL="0" indent="0">
              <a:buNone/>
            </a:pPr>
            <a:r>
              <a:rPr lang="en-US" dirty="0">
                <a:latin typeface="Times New Roman" panose="02020603050405020304" pitchFamily="18" charset="0"/>
                <a:cs typeface="Times New Roman" panose="02020603050405020304" pitchFamily="18" charset="0"/>
              </a:rPr>
              <a:t>The aircraft model 152 has the highest accident count, with just over 2000 accidents. This is significantly higher than any other model listed on the graph. Followed by model 172 with accidents over 1500 recorded. This shows that models with high accident records like 152, 172 and 172N are likely to be in an accident compared to other models.</a:t>
            </a:r>
          </a:p>
        </p:txBody>
      </p:sp>
    </p:spTree>
    <p:extLst>
      <p:ext uri="{BB962C8B-B14F-4D97-AF65-F5344CB8AC3E}">
        <p14:creationId xmlns:p14="http://schemas.microsoft.com/office/powerpoint/2010/main" val="311175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87864-BA03-189C-768C-C043959EEABD}"/>
              </a:ext>
            </a:extLst>
          </p:cNvPr>
          <p:cNvSpPr>
            <a:spLocks noGrp="1"/>
          </p:cNvSpPr>
          <p:nvPr>
            <p:ph type="title"/>
          </p:nvPr>
        </p:nvSpPr>
        <p:spPr>
          <a:xfrm>
            <a:off x="838200" y="365126"/>
            <a:ext cx="10515600" cy="1137104"/>
          </a:xfrm>
        </p:spPr>
        <p:txBody>
          <a:bodyPr>
            <a:normAutofit/>
          </a:bodyPr>
          <a:lstStyle/>
          <a:p>
            <a:r>
              <a:rPr lang="en-US" sz="2800" b="1" dirty="0">
                <a:latin typeface="Times New Roman" panose="02020603050405020304" pitchFamily="18" charset="0"/>
                <a:cs typeface="Times New Roman" panose="02020603050405020304" pitchFamily="18" charset="0"/>
              </a:rPr>
              <a:t>5. Is there a correlation between the number of engines and number of accidents?</a:t>
            </a:r>
            <a:endParaRPr lang="en-US" b="1" dirty="0">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C0F11FC5-788E-B24B-32B1-57453EDDFCC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502230"/>
            <a:ext cx="7261225" cy="4822369"/>
          </a:xfrm>
        </p:spPr>
      </p:pic>
      <p:sp>
        <p:nvSpPr>
          <p:cNvPr id="4" name="Content Placeholder 3">
            <a:extLst>
              <a:ext uri="{FF2B5EF4-FFF2-40B4-BE49-F238E27FC236}">
                <a16:creationId xmlns:a16="http://schemas.microsoft.com/office/drawing/2014/main" id="{177CFE8D-9A6A-E3E6-B7FF-86B6361E1935}"/>
              </a:ext>
            </a:extLst>
          </p:cNvPr>
          <p:cNvSpPr>
            <a:spLocks noGrp="1"/>
          </p:cNvSpPr>
          <p:nvPr>
            <p:ph sz="half" idx="2"/>
          </p:nvPr>
        </p:nvSpPr>
        <p:spPr>
          <a:xfrm>
            <a:off x="8099425" y="1502230"/>
            <a:ext cx="3537403" cy="4674733"/>
          </a:xfrm>
        </p:spPr>
        <p:txBody>
          <a:bodyPr/>
          <a:lstStyle/>
          <a:p>
            <a:pPr marL="0" indent="0">
              <a:buNone/>
            </a:pPr>
            <a:r>
              <a:rPr lang="en-US" dirty="0">
                <a:latin typeface="Times New Roman" panose="02020603050405020304" pitchFamily="18" charset="0"/>
                <a:cs typeface="Times New Roman" panose="02020603050405020304" pitchFamily="18" charset="0"/>
              </a:rPr>
              <a:t>We can also observe that Correlation between Number of accidents and Number of engines is a weak negative correlation of -0.42925333836 hence does not influence the number of accidents.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5793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757CC-F34D-41DF-8745-431A3BAF8614}"/>
              </a:ext>
            </a:extLst>
          </p:cNvPr>
          <p:cNvSpPr>
            <a:spLocks noGrp="1"/>
          </p:cNvSpPr>
          <p:nvPr>
            <p:ph type="title"/>
          </p:nvPr>
        </p:nvSpPr>
        <p:spPr>
          <a:xfrm>
            <a:off x="838200" y="97971"/>
            <a:ext cx="10515600" cy="1088573"/>
          </a:xfrm>
        </p:spPr>
        <p:txBody>
          <a:bodyPr>
            <a:normAutofit/>
          </a:bodyPr>
          <a:lstStyle/>
          <a:p>
            <a:r>
              <a:rPr lang="en-US" sz="2800" b="1" dirty="0">
                <a:latin typeface="Times New Roman" panose="02020603050405020304" pitchFamily="18" charset="0"/>
                <a:cs typeface="Times New Roman" panose="02020603050405020304" pitchFamily="18" charset="0"/>
              </a:rPr>
              <a:t>6. Is there a relationship between the purpose of the plane and the number of accidents?</a:t>
            </a:r>
          </a:p>
        </p:txBody>
      </p:sp>
      <p:pic>
        <p:nvPicPr>
          <p:cNvPr id="6" name="Content Placeholder 5">
            <a:extLst>
              <a:ext uri="{FF2B5EF4-FFF2-40B4-BE49-F238E27FC236}">
                <a16:creationId xmlns:a16="http://schemas.microsoft.com/office/drawing/2014/main" id="{B64A67E3-628F-622B-12FB-8A6BFEF2270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186544"/>
            <a:ext cx="7620000" cy="5127170"/>
          </a:xfrm>
        </p:spPr>
      </p:pic>
      <p:sp>
        <p:nvSpPr>
          <p:cNvPr id="4" name="Content Placeholder 3">
            <a:extLst>
              <a:ext uri="{FF2B5EF4-FFF2-40B4-BE49-F238E27FC236}">
                <a16:creationId xmlns:a16="http://schemas.microsoft.com/office/drawing/2014/main" id="{9A17918E-2D8F-851D-8FBC-DFED7068D344}"/>
              </a:ext>
            </a:extLst>
          </p:cNvPr>
          <p:cNvSpPr>
            <a:spLocks noGrp="1"/>
          </p:cNvSpPr>
          <p:nvPr>
            <p:ph sz="half" idx="2"/>
          </p:nvPr>
        </p:nvSpPr>
        <p:spPr>
          <a:xfrm>
            <a:off x="8556170" y="1186544"/>
            <a:ext cx="2797629" cy="4990419"/>
          </a:xfrm>
        </p:spPr>
        <p:txBody>
          <a:bodyPr>
            <a:normAutofit fontScale="92500" lnSpcReduction="10000"/>
          </a:bodyPr>
          <a:lstStyle/>
          <a:p>
            <a:pPr marL="0" indent="0">
              <a:buNone/>
            </a:pPr>
            <a:r>
              <a:rPr lang="en-US" dirty="0">
                <a:latin typeface="Times New Roman" panose="02020603050405020304" pitchFamily="18" charset="0"/>
                <a:cs typeface="Times New Roman" panose="02020603050405020304" pitchFamily="18" charset="0"/>
              </a:rPr>
              <a:t>From this visualization we can observe that personal flights have the highest record of number of accidents of over 4000.</a:t>
            </a:r>
          </a:p>
          <a:p>
            <a:pPr marL="0" indent="0">
              <a:buNone/>
            </a:pPr>
            <a:r>
              <a:rPr lang="en-US" dirty="0">
                <a:latin typeface="Times New Roman" panose="02020603050405020304" pitchFamily="18" charset="0"/>
                <a:cs typeface="Times New Roman" panose="02020603050405020304" pitchFamily="18" charset="0"/>
              </a:rPr>
              <a:t>For the other purposes of flight each has a records of less than 2000 with flight test with the least.</a:t>
            </a:r>
          </a:p>
        </p:txBody>
      </p:sp>
    </p:spTree>
    <p:extLst>
      <p:ext uri="{BB962C8B-B14F-4D97-AF65-F5344CB8AC3E}">
        <p14:creationId xmlns:p14="http://schemas.microsoft.com/office/powerpoint/2010/main" val="1650547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808</TotalTime>
  <Words>1139</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RISK ASSESSMENT FOR AIRCRAFT BUSINESS EXPANSION</vt:lpstr>
      <vt:lpstr>Business Understanding</vt:lpstr>
      <vt:lpstr>Data Understanding</vt:lpstr>
      <vt:lpstr>Data Analysis</vt:lpstr>
      <vt:lpstr>PowerPoint Presentation</vt:lpstr>
      <vt:lpstr>3. Do weather conditions influence accidents?</vt:lpstr>
      <vt:lpstr>4. Are there specific aircraft models that are involved in more accidents?</vt:lpstr>
      <vt:lpstr>5. Is there a correlation between the number of engines and number of accidents?</vt:lpstr>
      <vt:lpstr>6. Is there a relationship between the purpose of the plane and the number of accidents?</vt:lpstr>
      <vt:lpstr>7. Which countries or locations experience the highest number of aviation accidents?</vt:lpstr>
      <vt:lpstr>Recommendation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Danton kipngeno</dc:creator>
  <cp:lastModifiedBy>Danton kipngeno</cp:lastModifiedBy>
  <cp:revision>7</cp:revision>
  <dcterms:created xsi:type="dcterms:W3CDTF">2025-02-04T11:19:53Z</dcterms:created>
  <dcterms:modified xsi:type="dcterms:W3CDTF">2025-02-07T11:04:56Z</dcterms:modified>
</cp:coreProperties>
</file>