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3" r:id="rId8"/>
    <p:sldId id="260"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8" autoAdjust="0"/>
    <p:restoredTop sz="94660"/>
  </p:normalViewPr>
  <p:slideViewPr>
    <p:cSldViewPr snapToGrid="0">
      <p:cViewPr varScale="1">
        <p:scale>
          <a:sx n="45" d="100"/>
          <a:sy n="45" d="100"/>
        </p:scale>
        <p:origin x="4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54F5-0C88-98FD-A4C9-9B62EA4ED7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A62B95-4B1C-982B-26AC-B35A9A31A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846EE-89F5-6BAB-1706-1E3187477C27}"/>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5" name="Footer Placeholder 4">
            <a:extLst>
              <a:ext uri="{FF2B5EF4-FFF2-40B4-BE49-F238E27FC236}">
                <a16:creationId xmlns:a16="http://schemas.microsoft.com/office/drawing/2014/main" id="{9F46BC5F-4FC1-895E-1337-246C84920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5F659-959D-F6FF-F8D2-2E7209B7921B}"/>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164188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043F1-22B7-B003-BC2B-3C60FF80B5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9B95AD-5557-D3EB-49E4-A02ACB00C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53D24-763A-AE8E-994A-D9D9C39F0D67}"/>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5" name="Footer Placeholder 4">
            <a:extLst>
              <a:ext uri="{FF2B5EF4-FFF2-40B4-BE49-F238E27FC236}">
                <a16:creationId xmlns:a16="http://schemas.microsoft.com/office/drawing/2014/main" id="{B665B965-CA80-94A8-3574-AAB6749693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62D76B-1FE4-1D73-B229-B5AD01733B51}"/>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229841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F67E47-B645-7949-CB48-DBBE662FE3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B5DC21-386F-A32D-67F4-EC7E0297F6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7F905-D32E-0CF9-6D16-9AA4FB8178B8}"/>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5" name="Footer Placeholder 4">
            <a:extLst>
              <a:ext uri="{FF2B5EF4-FFF2-40B4-BE49-F238E27FC236}">
                <a16:creationId xmlns:a16="http://schemas.microsoft.com/office/drawing/2014/main" id="{AB5EA156-6290-56DC-32E7-AF640C576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B53199-7607-3BE7-5BE0-09D2EC3F4B8C}"/>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22436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7F1C-171F-F068-287B-0E4DD97112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A978E-3C22-9DD4-7C54-8D3AD785D9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35E0B-091B-C014-EAD4-641EA1660A02}"/>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5" name="Footer Placeholder 4">
            <a:extLst>
              <a:ext uri="{FF2B5EF4-FFF2-40B4-BE49-F238E27FC236}">
                <a16:creationId xmlns:a16="http://schemas.microsoft.com/office/drawing/2014/main" id="{2FA127AF-0C0B-62BA-CD7E-F2A398048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DB8986-1D28-87F2-D523-45F0CFF9F185}"/>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7915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DEB55-0D8C-1671-D8BE-032C04EDD8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228EBD-4EFB-180D-BCF9-8AEB327626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C5DB23-1B17-DEE8-D036-D1657AEF8EC0}"/>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5" name="Footer Placeholder 4">
            <a:extLst>
              <a:ext uri="{FF2B5EF4-FFF2-40B4-BE49-F238E27FC236}">
                <a16:creationId xmlns:a16="http://schemas.microsoft.com/office/drawing/2014/main" id="{F65A2310-7536-8EC7-C2D7-A80670F3F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BEAF1-5D0C-4F4F-E5E1-882F23FA17E3}"/>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1012630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BCED-03C6-8452-D5A8-229B2B8E86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0A63A3-D979-B5F5-0DA3-313637C2D1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6F48C-425F-DB00-70FD-3803102F17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0A9BB7-5038-6533-4AAE-B8F202C8477B}"/>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6" name="Footer Placeholder 5">
            <a:extLst>
              <a:ext uri="{FF2B5EF4-FFF2-40B4-BE49-F238E27FC236}">
                <a16:creationId xmlns:a16="http://schemas.microsoft.com/office/drawing/2014/main" id="{9E36B713-D16C-3CD7-9E0D-C43C06F2CF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871BB-072C-8C62-8C3B-940F36522124}"/>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159636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3F6D3-E186-BE54-4352-B037E42D67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38454E-F07B-0A58-CC20-2C25859F8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7F783-4948-8202-7828-7EDC672AAF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6E8E0B-1920-8AF7-F077-EE4D595F37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CE4DCB-E37F-6EE8-30BD-B8C548853D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BB1A2-12A8-7C42-7DEF-E9CFBBFCEF60}"/>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8" name="Footer Placeholder 7">
            <a:extLst>
              <a:ext uri="{FF2B5EF4-FFF2-40B4-BE49-F238E27FC236}">
                <a16:creationId xmlns:a16="http://schemas.microsoft.com/office/drawing/2014/main" id="{B381B62F-E481-F072-1A0C-7A51FEA69E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553B14-4B29-72FB-2E34-18572A300A01}"/>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810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7626B-CE02-4EAD-F408-60D2C0CACD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52C40C-FA0A-2A1D-186A-3FE1DA738127}"/>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4" name="Footer Placeholder 3">
            <a:extLst>
              <a:ext uri="{FF2B5EF4-FFF2-40B4-BE49-F238E27FC236}">
                <a16:creationId xmlns:a16="http://schemas.microsoft.com/office/drawing/2014/main" id="{F83BC58B-F978-5F83-F764-6C3C09AC31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714FA4-F68E-0577-93E8-3BFB537C2215}"/>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311761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BD2E-62C6-DC14-01A6-F6721AD94BCB}"/>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3" name="Footer Placeholder 2">
            <a:extLst>
              <a:ext uri="{FF2B5EF4-FFF2-40B4-BE49-F238E27FC236}">
                <a16:creationId xmlns:a16="http://schemas.microsoft.com/office/drawing/2014/main" id="{025DF508-84D8-FDB7-C8B2-7955389A0D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78D2D2-4B8D-B395-F2D3-400077D60B95}"/>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17285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93DE-567B-3FEC-6B0C-11925C0437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ED91D7-92CD-EFB1-7D65-01AEB6A135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469EFA-B520-5EE0-9001-1F548D38EF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6044B8-C8D8-7B31-CA0B-FCE32ABD9378}"/>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6" name="Footer Placeholder 5">
            <a:extLst>
              <a:ext uri="{FF2B5EF4-FFF2-40B4-BE49-F238E27FC236}">
                <a16:creationId xmlns:a16="http://schemas.microsoft.com/office/drawing/2014/main" id="{A0247160-52C3-0D79-E716-ECE342A9AB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37D8B-0BDC-6E29-4C89-6FF5BF82D7BA}"/>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473419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15AD-98EA-2662-57E8-7FF7EF3D5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67CBB3-DF55-8ECC-1692-60243918A8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B5BB8-0E50-672B-56DE-E2F2859CF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C285F9-A3E7-0B5E-B049-CF9F4B37CDAB}"/>
              </a:ext>
            </a:extLst>
          </p:cNvPr>
          <p:cNvSpPr>
            <a:spLocks noGrp="1"/>
          </p:cNvSpPr>
          <p:nvPr>
            <p:ph type="dt" sz="half" idx="10"/>
          </p:nvPr>
        </p:nvSpPr>
        <p:spPr/>
        <p:txBody>
          <a:bodyPr/>
          <a:lstStyle/>
          <a:p>
            <a:fld id="{49D2D585-A80D-4B8E-88E6-A84401DC6E60}" type="datetimeFigureOut">
              <a:rPr lang="en-US" smtClean="0"/>
              <a:t>5/9/2025</a:t>
            </a:fld>
            <a:endParaRPr lang="en-US"/>
          </a:p>
        </p:txBody>
      </p:sp>
      <p:sp>
        <p:nvSpPr>
          <p:cNvPr id="6" name="Footer Placeholder 5">
            <a:extLst>
              <a:ext uri="{FF2B5EF4-FFF2-40B4-BE49-F238E27FC236}">
                <a16:creationId xmlns:a16="http://schemas.microsoft.com/office/drawing/2014/main" id="{61DA23E7-5DF4-67B0-89C7-00CC667FE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AE335-4523-0ACE-7EFA-6BC63E664C7A}"/>
              </a:ext>
            </a:extLst>
          </p:cNvPr>
          <p:cNvSpPr>
            <a:spLocks noGrp="1"/>
          </p:cNvSpPr>
          <p:nvPr>
            <p:ph type="sldNum" sz="quarter" idx="12"/>
          </p:nvPr>
        </p:nvSpPr>
        <p:spPr/>
        <p:txBody>
          <a:bodyPr/>
          <a:lstStyle/>
          <a:p>
            <a:fld id="{F6EC75C0-2C82-4B97-8B36-F268B6C7662E}" type="slidenum">
              <a:rPr lang="en-US" smtClean="0"/>
              <a:t>‹#›</a:t>
            </a:fld>
            <a:endParaRPr lang="en-US"/>
          </a:p>
        </p:txBody>
      </p:sp>
    </p:spTree>
    <p:extLst>
      <p:ext uri="{BB962C8B-B14F-4D97-AF65-F5344CB8AC3E}">
        <p14:creationId xmlns:p14="http://schemas.microsoft.com/office/powerpoint/2010/main" val="286995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234120-E629-003C-4C06-05778D13B6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BF853D-D1C5-7D31-2172-55B2F687F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C029D6-65B4-D6F2-1467-FAB524EFE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2D585-A80D-4B8E-88E6-A84401DC6E60}" type="datetimeFigureOut">
              <a:rPr lang="en-US" smtClean="0"/>
              <a:t>5/9/2025</a:t>
            </a:fld>
            <a:endParaRPr lang="en-US"/>
          </a:p>
        </p:txBody>
      </p:sp>
      <p:sp>
        <p:nvSpPr>
          <p:cNvPr id="5" name="Footer Placeholder 4">
            <a:extLst>
              <a:ext uri="{FF2B5EF4-FFF2-40B4-BE49-F238E27FC236}">
                <a16:creationId xmlns:a16="http://schemas.microsoft.com/office/drawing/2014/main" id="{FBEE5BDA-9AB5-9AC0-0D7B-2ABA8E550D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9556AF-2EFA-A713-8417-C194CB8BF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EC75C0-2C82-4B97-8B36-F268B6C7662E}" type="slidenum">
              <a:rPr lang="en-US" smtClean="0"/>
              <a:t>‹#›</a:t>
            </a:fld>
            <a:endParaRPr lang="en-US"/>
          </a:p>
        </p:txBody>
      </p:sp>
    </p:spTree>
    <p:extLst>
      <p:ext uri="{BB962C8B-B14F-4D97-AF65-F5344CB8AC3E}">
        <p14:creationId xmlns:p14="http://schemas.microsoft.com/office/powerpoint/2010/main" val="2122969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618F136-4CA5-02B3-EE67-38D1B6F03FA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8939C99-4D85-B558-54B3-BA2D61ABFAF5}"/>
              </a:ext>
            </a:extLst>
          </p:cNvPr>
          <p:cNvSpPr>
            <a:spLocks noGrp="1"/>
          </p:cNvSpPr>
          <p:nvPr>
            <p:ph type="ctrTitle"/>
          </p:nvPr>
        </p:nvSpPr>
        <p:spPr>
          <a:xfrm>
            <a:off x="1524000" y="91440"/>
            <a:ext cx="9144000" cy="3418523"/>
          </a:xfrm>
        </p:spPr>
        <p:txBody>
          <a:bodyPr>
            <a:normAutofit/>
          </a:bodyPr>
          <a:lstStyle/>
          <a:p>
            <a:r>
              <a:rPr lang="en-US" b="1" dirty="0"/>
              <a:t>Churn Prediction in Telecommunications Using Logistic Regression and Decision Trees</a:t>
            </a:r>
          </a:p>
        </p:txBody>
      </p:sp>
      <p:sp>
        <p:nvSpPr>
          <p:cNvPr id="3" name="Subtitle 2">
            <a:extLst>
              <a:ext uri="{FF2B5EF4-FFF2-40B4-BE49-F238E27FC236}">
                <a16:creationId xmlns:a16="http://schemas.microsoft.com/office/drawing/2014/main" id="{DC260FBF-00BE-7E09-7549-9494D0ABDB17}"/>
              </a:ext>
            </a:extLst>
          </p:cNvPr>
          <p:cNvSpPr>
            <a:spLocks noGrp="1"/>
          </p:cNvSpPr>
          <p:nvPr>
            <p:ph type="subTitle" idx="1"/>
          </p:nvPr>
        </p:nvSpPr>
        <p:spPr/>
        <p:txBody>
          <a:bodyPr>
            <a:normAutofit/>
          </a:bodyPr>
          <a:lstStyle/>
          <a:p>
            <a:r>
              <a:rPr lang="en-US" sz="3200" dirty="0"/>
              <a:t>PHASE 3 Project</a:t>
            </a:r>
          </a:p>
          <a:p>
            <a:r>
              <a:rPr lang="en-US" sz="3200" dirty="0"/>
              <a:t>Author: Danton Kipngeno</a:t>
            </a:r>
          </a:p>
        </p:txBody>
      </p:sp>
    </p:spTree>
    <p:extLst>
      <p:ext uri="{BB962C8B-B14F-4D97-AF65-F5344CB8AC3E}">
        <p14:creationId xmlns:p14="http://schemas.microsoft.com/office/powerpoint/2010/main" val="188874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CDAB54-DD4D-6B10-B903-DADEA8762E4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280F67-355F-835C-E384-FA76FD2A1D5D}"/>
              </a:ext>
            </a:extLst>
          </p:cNvPr>
          <p:cNvSpPr>
            <a:spLocks noGrp="1"/>
          </p:cNvSpPr>
          <p:nvPr>
            <p:ph type="title"/>
          </p:nvPr>
        </p:nvSpPr>
        <p:spPr>
          <a:xfrm>
            <a:off x="838200" y="90805"/>
            <a:ext cx="10515600" cy="935355"/>
          </a:xfrm>
        </p:spPr>
        <p:txBody>
          <a:bodyPr/>
          <a:lstStyle/>
          <a:p>
            <a:r>
              <a:rPr lang="en-US" b="1" dirty="0"/>
              <a:t>Hyperparameter Tuning</a:t>
            </a:r>
          </a:p>
        </p:txBody>
      </p:sp>
      <p:sp>
        <p:nvSpPr>
          <p:cNvPr id="3" name="Content Placeholder 2">
            <a:extLst>
              <a:ext uri="{FF2B5EF4-FFF2-40B4-BE49-F238E27FC236}">
                <a16:creationId xmlns:a16="http://schemas.microsoft.com/office/drawing/2014/main" id="{89D979C5-3420-0640-E6C2-6A14D5A31BB7}"/>
              </a:ext>
            </a:extLst>
          </p:cNvPr>
          <p:cNvSpPr>
            <a:spLocks noGrp="1"/>
          </p:cNvSpPr>
          <p:nvPr>
            <p:ph idx="1"/>
          </p:nvPr>
        </p:nvSpPr>
        <p:spPr>
          <a:xfrm>
            <a:off x="838200" y="1026160"/>
            <a:ext cx="10515600" cy="5598160"/>
          </a:xfrm>
        </p:spPr>
        <p:txBody>
          <a:bodyPr/>
          <a:lstStyle/>
          <a:p>
            <a:r>
              <a:rPr lang="en-US" dirty="0" err="1"/>
              <a:t>GridSearchCV</a:t>
            </a:r>
            <a:r>
              <a:rPr lang="en-US" dirty="0"/>
              <a:t> used to find optimal tree parameters: </a:t>
            </a:r>
            <a:r>
              <a:rPr lang="en-US" dirty="0" err="1"/>
              <a:t>max_depth</a:t>
            </a:r>
            <a:r>
              <a:rPr lang="en-US" dirty="0"/>
              <a:t>, </a:t>
            </a:r>
            <a:r>
              <a:rPr lang="en-US" dirty="0" err="1"/>
              <a:t>min_samples_split</a:t>
            </a:r>
            <a:r>
              <a:rPr lang="en-US" dirty="0"/>
              <a:t>, </a:t>
            </a:r>
            <a:r>
              <a:rPr lang="en-US" dirty="0" err="1"/>
              <a:t>min_samples_leaf</a:t>
            </a:r>
            <a:r>
              <a:rPr lang="en-US" dirty="0"/>
              <a:t>, </a:t>
            </a:r>
            <a:r>
              <a:rPr lang="en-US" dirty="0" err="1"/>
              <a:t>max_leaf_nodes</a:t>
            </a:r>
            <a:r>
              <a:rPr lang="en-US" dirty="0"/>
              <a:t>. </a:t>
            </a:r>
          </a:p>
          <a:p>
            <a:r>
              <a:rPr lang="en-US" dirty="0"/>
              <a:t>Used 5-fold cross-validation for robustness.</a:t>
            </a:r>
          </a:p>
          <a:p>
            <a:r>
              <a:rPr lang="en-US" dirty="0"/>
              <a:t>After tuning we got Best AUC Score of 0.936 (Cross-validated)</a:t>
            </a:r>
          </a:p>
          <a:p>
            <a:r>
              <a:rPr lang="en-US" dirty="0"/>
              <a:t>This shows that tuned model shows excellent class separation and avoids overfitting.</a:t>
            </a:r>
          </a:p>
        </p:txBody>
      </p:sp>
    </p:spTree>
    <p:extLst>
      <p:ext uri="{BB962C8B-B14F-4D97-AF65-F5344CB8AC3E}">
        <p14:creationId xmlns:p14="http://schemas.microsoft.com/office/powerpoint/2010/main" val="751898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71CD227-A1C0-9EB2-A712-3275CE99DCB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1EC67E1-5DDE-3511-CC2B-92F5FA480352}"/>
              </a:ext>
            </a:extLst>
          </p:cNvPr>
          <p:cNvSpPr>
            <a:spLocks noGrp="1"/>
          </p:cNvSpPr>
          <p:nvPr>
            <p:ph type="title"/>
          </p:nvPr>
        </p:nvSpPr>
        <p:spPr>
          <a:xfrm>
            <a:off x="838200" y="34925"/>
            <a:ext cx="10515600" cy="701675"/>
          </a:xfrm>
        </p:spPr>
        <p:txBody>
          <a:bodyPr/>
          <a:lstStyle/>
          <a:p>
            <a:r>
              <a:rPr lang="en-US" b="1" dirty="0"/>
              <a:t>Evaluation</a:t>
            </a:r>
          </a:p>
        </p:txBody>
      </p:sp>
      <p:sp>
        <p:nvSpPr>
          <p:cNvPr id="3" name="Content Placeholder 2">
            <a:extLst>
              <a:ext uri="{FF2B5EF4-FFF2-40B4-BE49-F238E27FC236}">
                <a16:creationId xmlns:a16="http://schemas.microsoft.com/office/drawing/2014/main" id="{0C239977-CD4F-CE6B-B41C-6A3975FA50E8}"/>
              </a:ext>
            </a:extLst>
          </p:cNvPr>
          <p:cNvSpPr>
            <a:spLocks noGrp="1"/>
          </p:cNvSpPr>
          <p:nvPr>
            <p:ph idx="1"/>
          </p:nvPr>
        </p:nvSpPr>
        <p:spPr>
          <a:xfrm>
            <a:off x="838200" y="736600"/>
            <a:ext cx="10515600" cy="5928360"/>
          </a:xfrm>
        </p:spPr>
        <p:txBody>
          <a:bodyPr/>
          <a:lstStyle/>
          <a:p>
            <a:pPr algn="l">
              <a:buFont typeface="Arial" panose="020B0604020202020204" pitchFamily="34" charset="0"/>
              <a:buChar char="•"/>
            </a:pPr>
            <a:r>
              <a:rPr lang="en-US" b="0" i="0" dirty="0">
                <a:effectLst/>
                <a:latin typeface="-apple-system"/>
              </a:rPr>
              <a:t>We can observe an Accuracy of 0.88 which is Strong overall performance.</a:t>
            </a:r>
          </a:p>
          <a:p>
            <a:pPr algn="l">
              <a:buFont typeface="Arial" panose="020B0604020202020204" pitchFamily="34" charset="0"/>
              <a:buChar char="•"/>
            </a:pPr>
            <a:r>
              <a:rPr lang="en-US" b="0" i="0" dirty="0">
                <a:effectLst/>
                <a:latin typeface="-apple-system"/>
              </a:rPr>
              <a:t>AUC Score of 0.83 which shows Good ability to distinguish between churners and non-churners.</a:t>
            </a:r>
          </a:p>
          <a:p>
            <a:pPr algn="l">
              <a:buFont typeface="Arial" panose="020B0604020202020204" pitchFamily="34" charset="0"/>
              <a:buChar char="•"/>
            </a:pPr>
            <a:r>
              <a:rPr lang="en-US" b="0" i="0" dirty="0">
                <a:effectLst/>
                <a:latin typeface="-apple-system"/>
              </a:rPr>
              <a:t>Class 0 (No Churn) has excellent performance (high precision &amp; recall).</a:t>
            </a:r>
          </a:p>
          <a:p>
            <a:pPr algn="l">
              <a:buFont typeface="Arial" panose="020B0604020202020204" pitchFamily="34" charset="0"/>
              <a:buChar char="•"/>
            </a:pPr>
            <a:r>
              <a:rPr lang="en-US" b="0" i="0" dirty="0">
                <a:effectLst/>
                <a:latin typeface="-apple-system"/>
              </a:rPr>
              <a:t>Class 1 (Churn) has Performance improved significantly after tuning recall is now 0.72, meaning the model captures 72% of actual churners (up from 66%).</a:t>
            </a:r>
          </a:p>
          <a:p>
            <a:pPr>
              <a:buNone/>
            </a:pPr>
            <a:br>
              <a:rPr lang="en-US" dirty="0"/>
            </a:br>
            <a:endParaRPr lang="en-US" dirty="0"/>
          </a:p>
        </p:txBody>
      </p:sp>
      <p:pic>
        <p:nvPicPr>
          <p:cNvPr id="6" name="Picture 5">
            <a:extLst>
              <a:ext uri="{FF2B5EF4-FFF2-40B4-BE49-F238E27FC236}">
                <a16:creationId xmlns:a16="http://schemas.microsoft.com/office/drawing/2014/main" id="{3C994A19-9FBF-75A2-CFD2-05118BF89C8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198881" y="4592320"/>
            <a:ext cx="3463398" cy="1529080"/>
          </a:xfrm>
          <a:prstGeom prst="rect">
            <a:avLst/>
          </a:prstGeom>
        </p:spPr>
      </p:pic>
    </p:spTree>
    <p:extLst>
      <p:ext uri="{BB962C8B-B14F-4D97-AF65-F5344CB8AC3E}">
        <p14:creationId xmlns:p14="http://schemas.microsoft.com/office/powerpoint/2010/main" val="4942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FA52D96-944E-0CC3-6B08-276AACCBC5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8E102C5-2D5F-2A33-43A1-0D7862D9B12C}"/>
              </a:ext>
            </a:extLst>
          </p:cNvPr>
          <p:cNvSpPr>
            <a:spLocks noGrp="1"/>
          </p:cNvSpPr>
          <p:nvPr>
            <p:ph type="title"/>
          </p:nvPr>
        </p:nvSpPr>
        <p:spPr>
          <a:xfrm>
            <a:off x="838200" y="182245"/>
            <a:ext cx="10515600" cy="711835"/>
          </a:xfrm>
        </p:spPr>
        <p:txBody>
          <a:bodyPr/>
          <a:lstStyle/>
          <a:p>
            <a:r>
              <a:rPr lang="en-US" b="1" dirty="0"/>
              <a:t>Conclusion</a:t>
            </a:r>
          </a:p>
        </p:txBody>
      </p:sp>
      <p:sp>
        <p:nvSpPr>
          <p:cNvPr id="3" name="Content Placeholder 2">
            <a:extLst>
              <a:ext uri="{FF2B5EF4-FFF2-40B4-BE49-F238E27FC236}">
                <a16:creationId xmlns:a16="http://schemas.microsoft.com/office/drawing/2014/main" id="{CFCA12DC-D665-416D-B590-8AD0612B9CEC}"/>
              </a:ext>
            </a:extLst>
          </p:cNvPr>
          <p:cNvSpPr>
            <a:spLocks noGrp="1"/>
          </p:cNvSpPr>
          <p:nvPr>
            <p:ph idx="1"/>
          </p:nvPr>
        </p:nvSpPr>
        <p:spPr>
          <a:xfrm>
            <a:off x="838200" y="894080"/>
            <a:ext cx="10515600" cy="5882640"/>
          </a:xfrm>
        </p:spPr>
        <p:txBody>
          <a:bodyPr/>
          <a:lstStyle/>
          <a:p>
            <a:r>
              <a:rPr lang="en-US" dirty="0"/>
              <a:t>Feature importance analysis revealed that "total day minutes," "total day charge," "number of customer service calls," and international plan subscription were among the most predictive features of churn.</a:t>
            </a:r>
          </a:p>
          <a:p>
            <a:r>
              <a:rPr lang="en-US" dirty="0"/>
              <a:t>The analysis showed that some customers characteristics were likely to contribute to churn. People who use their mobile phones during the day for many minutes and charges, often calling the customer service </a:t>
            </a:r>
            <a:r>
              <a:rPr lang="en-US" dirty="0" err="1"/>
              <a:t>centre</a:t>
            </a:r>
            <a:r>
              <a:rPr lang="en-US" dirty="0"/>
              <a:t> or using an international plan are likely to cancel their service.</a:t>
            </a:r>
          </a:p>
          <a:p>
            <a:r>
              <a:rPr lang="en-US" dirty="0"/>
              <a:t>We were even able to build a machine learning model that we could use to predict customers most likely to churn. To summarize, there is a high accuracy after re tuning with Decision Tree model particularly in identifying the churners with the recall rate of 72%. </a:t>
            </a:r>
          </a:p>
          <a:p>
            <a:r>
              <a:rPr lang="en-US" dirty="0"/>
              <a:t>Model can be incorporated in the customer management system to alert the firm when customers are considering to leave the firm</a:t>
            </a:r>
          </a:p>
          <a:p>
            <a:endParaRPr lang="en-US" dirty="0"/>
          </a:p>
        </p:txBody>
      </p:sp>
    </p:spTree>
    <p:extLst>
      <p:ext uri="{BB962C8B-B14F-4D97-AF65-F5344CB8AC3E}">
        <p14:creationId xmlns:p14="http://schemas.microsoft.com/office/powerpoint/2010/main" val="2809488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314B22-6350-F7B2-A813-4CDA13CD79C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0934E87-2320-AAA4-F316-E13364EF3AFE}"/>
              </a:ext>
            </a:extLst>
          </p:cNvPr>
          <p:cNvSpPr>
            <a:spLocks noGrp="1"/>
          </p:cNvSpPr>
          <p:nvPr>
            <p:ph type="title"/>
          </p:nvPr>
        </p:nvSpPr>
        <p:spPr/>
        <p:txBody>
          <a:bodyPr/>
          <a:lstStyle/>
          <a:p>
            <a:r>
              <a:rPr lang="en-US" b="1" dirty="0"/>
              <a:t>Recommendation</a:t>
            </a:r>
          </a:p>
        </p:txBody>
      </p:sp>
      <p:sp>
        <p:nvSpPr>
          <p:cNvPr id="3" name="Content Placeholder 2">
            <a:extLst>
              <a:ext uri="{FF2B5EF4-FFF2-40B4-BE49-F238E27FC236}">
                <a16:creationId xmlns:a16="http://schemas.microsoft.com/office/drawing/2014/main" id="{277FD086-9DB8-8261-B69F-C524BF37C653}"/>
              </a:ext>
            </a:extLst>
          </p:cNvPr>
          <p:cNvSpPr>
            <a:spLocks noGrp="1"/>
          </p:cNvSpPr>
          <p:nvPr>
            <p:ph idx="1"/>
          </p:nvPr>
        </p:nvSpPr>
        <p:spPr/>
        <p:txBody>
          <a:bodyPr/>
          <a:lstStyle/>
          <a:p>
            <a:r>
              <a:rPr lang="en-US" dirty="0"/>
              <a:t>Deploy the model in </a:t>
            </a:r>
            <a:r>
              <a:rPr lang="en-US" dirty="0" err="1"/>
              <a:t>SyriaTel’s</a:t>
            </a:r>
            <a:r>
              <a:rPr lang="en-US" dirty="0"/>
              <a:t> operational systems to flag high-risk customers monthly or weekly.</a:t>
            </a:r>
          </a:p>
          <a:p>
            <a:r>
              <a:rPr lang="en-US" dirty="0"/>
              <a:t>Train support teams to handle frequent callers with care, as they are more likely to churn.</a:t>
            </a:r>
          </a:p>
          <a:p>
            <a:r>
              <a:rPr lang="en-US" dirty="0"/>
              <a:t>Direct retention incentives toward customers with high day-time usage or those on international plans</a:t>
            </a:r>
          </a:p>
          <a:p>
            <a:r>
              <a:rPr lang="en-US" dirty="0"/>
              <a:t>Continuous Monitoring: Regularly retrain the model with updated data to maintain performance as customer behavior evolves.</a:t>
            </a:r>
          </a:p>
        </p:txBody>
      </p:sp>
    </p:spTree>
    <p:extLst>
      <p:ext uri="{BB962C8B-B14F-4D97-AF65-F5344CB8AC3E}">
        <p14:creationId xmlns:p14="http://schemas.microsoft.com/office/powerpoint/2010/main" val="356997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8ED6A9-E4F8-2FF6-C29A-3840B3E5707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294926E-7D8D-46F0-950D-6C6FE8C53172}"/>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26234E56-C7C3-DD68-C4CE-6E4AAF594CEE}"/>
              </a:ext>
            </a:extLst>
          </p:cNvPr>
          <p:cNvSpPr>
            <a:spLocks noGrp="1"/>
          </p:cNvSpPr>
          <p:nvPr>
            <p:ph idx="1"/>
          </p:nvPr>
        </p:nvSpPr>
        <p:spPr/>
        <p:txBody>
          <a:bodyPr/>
          <a:lstStyle/>
          <a:p>
            <a:r>
              <a:rPr lang="en-US" dirty="0"/>
              <a:t>This project applies exploratory data analysis and machine learning to address customer churn at </a:t>
            </a:r>
            <a:r>
              <a:rPr lang="en-US" dirty="0" err="1"/>
              <a:t>SyriaTel</a:t>
            </a:r>
            <a:r>
              <a:rPr lang="en-US" dirty="0"/>
              <a:t>, a leading telecommunications provider. By uncovering behavioral patterns and key risk indicators in customer data, the project builds a predictive model that identifies users likely to discontinue service. These insights enable </a:t>
            </a:r>
            <a:r>
              <a:rPr lang="en-US" dirty="0" err="1"/>
              <a:t>SyriaTel</a:t>
            </a:r>
            <a:r>
              <a:rPr lang="en-US" dirty="0"/>
              <a:t> to implement proactive retention strategies, reduce revenue loss, and enhance long-term customer satisfaction.</a:t>
            </a:r>
          </a:p>
        </p:txBody>
      </p:sp>
    </p:spTree>
    <p:extLst>
      <p:ext uri="{BB962C8B-B14F-4D97-AF65-F5344CB8AC3E}">
        <p14:creationId xmlns:p14="http://schemas.microsoft.com/office/powerpoint/2010/main" val="30273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85CB91-EB93-86E9-3CA1-F176FC5CEE2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D9E365E-F17E-646E-25F5-0755CD227983}"/>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31EECF66-B3DB-2D08-EEDA-B596891FF393}"/>
              </a:ext>
            </a:extLst>
          </p:cNvPr>
          <p:cNvSpPr>
            <a:spLocks noGrp="1"/>
          </p:cNvSpPr>
          <p:nvPr>
            <p:ph idx="1"/>
          </p:nvPr>
        </p:nvSpPr>
        <p:spPr/>
        <p:txBody>
          <a:bodyPr/>
          <a:lstStyle/>
          <a:p>
            <a:r>
              <a:rPr lang="en-US" dirty="0" err="1"/>
              <a:t>SyriaTel</a:t>
            </a:r>
            <a:r>
              <a:rPr lang="en-US" dirty="0"/>
              <a:t> faces rising customer churn, which can impact long-term profitability. </a:t>
            </a:r>
          </a:p>
          <a:p>
            <a:r>
              <a:rPr lang="en-US" dirty="0"/>
              <a:t>Understanding the drivers behind churn and identifying churn-prone customers allows </a:t>
            </a:r>
            <a:r>
              <a:rPr lang="en-US" dirty="0" err="1"/>
              <a:t>SyriaTel</a:t>
            </a:r>
            <a:r>
              <a:rPr lang="en-US" dirty="0"/>
              <a:t> to implement targeted retention strategies.</a:t>
            </a:r>
          </a:p>
          <a:p>
            <a:endParaRPr lang="en-US" dirty="0"/>
          </a:p>
        </p:txBody>
      </p:sp>
    </p:spTree>
    <p:extLst>
      <p:ext uri="{BB962C8B-B14F-4D97-AF65-F5344CB8AC3E}">
        <p14:creationId xmlns:p14="http://schemas.microsoft.com/office/powerpoint/2010/main" val="2532971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3364A8-CE10-B0E0-012B-2B5F0D2A32A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AEA78B-F144-3F38-82A8-434E3F47A2AA}"/>
              </a:ext>
            </a:extLst>
          </p:cNvPr>
          <p:cNvSpPr>
            <a:spLocks noGrp="1"/>
          </p:cNvSpPr>
          <p:nvPr>
            <p:ph type="title"/>
          </p:nvPr>
        </p:nvSpPr>
        <p:spPr/>
        <p:txBody>
          <a:bodyPr/>
          <a:lstStyle/>
          <a:p>
            <a:pPr algn="ctr"/>
            <a:r>
              <a:rPr lang="en-US" b="1" dirty="0"/>
              <a:t>Key Business questions</a:t>
            </a:r>
          </a:p>
        </p:txBody>
      </p:sp>
      <p:sp>
        <p:nvSpPr>
          <p:cNvPr id="3" name="Content Placeholder 2">
            <a:extLst>
              <a:ext uri="{FF2B5EF4-FFF2-40B4-BE49-F238E27FC236}">
                <a16:creationId xmlns:a16="http://schemas.microsoft.com/office/drawing/2014/main" id="{5475A2D7-0DB0-FC56-6F3D-E6FBBEAD8215}"/>
              </a:ext>
            </a:extLst>
          </p:cNvPr>
          <p:cNvSpPr>
            <a:spLocks noGrp="1"/>
          </p:cNvSpPr>
          <p:nvPr>
            <p:ph idx="1"/>
          </p:nvPr>
        </p:nvSpPr>
        <p:spPr/>
        <p:txBody>
          <a:bodyPr/>
          <a:lstStyle/>
          <a:p>
            <a:r>
              <a:rPr lang="en-US" dirty="0"/>
              <a:t>What customer attributes are most predictive of churn?</a:t>
            </a:r>
          </a:p>
          <a:p>
            <a:endParaRPr lang="en-US" dirty="0"/>
          </a:p>
          <a:p>
            <a:r>
              <a:rPr lang="en-US" dirty="0"/>
              <a:t>Are there usage behaviors that indicate higher churn risk?</a:t>
            </a:r>
          </a:p>
          <a:p>
            <a:endParaRPr lang="en-US" dirty="0"/>
          </a:p>
          <a:p>
            <a:r>
              <a:rPr lang="en-US" dirty="0"/>
              <a:t>Can we build a model that accurately identifies customers who are likely to churn?</a:t>
            </a:r>
          </a:p>
          <a:p>
            <a:endParaRPr lang="en-US" dirty="0"/>
          </a:p>
          <a:p>
            <a:r>
              <a:rPr lang="en-US" dirty="0"/>
              <a:t>How can </a:t>
            </a:r>
            <a:r>
              <a:rPr lang="en-US" dirty="0" err="1"/>
              <a:t>SyriaTel</a:t>
            </a:r>
            <a:r>
              <a:rPr lang="en-US" dirty="0"/>
              <a:t> use this model to intervene and retain at-risk customers?</a:t>
            </a:r>
          </a:p>
          <a:p>
            <a:endParaRPr lang="en-US" dirty="0"/>
          </a:p>
        </p:txBody>
      </p:sp>
    </p:spTree>
    <p:extLst>
      <p:ext uri="{BB962C8B-B14F-4D97-AF65-F5344CB8AC3E}">
        <p14:creationId xmlns:p14="http://schemas.microsoft.com/office/powerpoint/2010/main" val="2503069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918DC-1AC6-5EEA-9B6B-0D6E6A9CA85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5DC68F2-0FD5-6D9F-B1D8-828AA055E85A}"/>
              </a:ext>
            </a:extLst>
          </p:cNvPr>
          <p:cNvSpPr>
            <a:spLocks noGrp="1"/>
          </p:cNvSpPr>
          <p:nvPr>
            <p:ph type="title"/>
          </p:nvPr>
        </p:nvSpPr>
        <p:spPr>
          <a:xfrm>
            <a:off x="838200" y="18255"/>
            <a:ext cx="10515600" cy="1126333"/>
          </a:xfrm>
        </p:spPr>
        <p:txBody>
          <a:bodyPr/>
          <a:lstStyle/>
          <a:p>
            <a:pPr algn="ctr"/>
            <a:r>
              <a:rPr lang="en-US" b="1" dirty="0"/>
              <a:t>Data Overview</a:t>
            </a:r>
          </a:p>
        </p:txBody>
      </p:sp>
      <p:sp>
        <p:nvSpPr>
          <p:cNvPr id="3" name="Content Placeholder 2">
            <a:extLst>
              <a:ext uri="{FF2B5EF4-FFF2-40B4-BE49-F238E27FC236}">
                <a16:creationId xmlns:a16="http://schemas.microsoft.com/office/drawing/2014/main" id="{951003C4-DFAC-44E9-E6F9-A17501DA92E0}"/>
              </a:ext>
            </a:extLst>
          </p:cNvPr>
          <p:cNvSpPr>
            <a:spLocks noGrp="1"/>
          </p:cNvSpPr>
          <p:nvPr>
            <p:ph idx="1"/>
          </p:nvPr>
        </p:nvSpPr>
        <p:spPr>
          <a:xfrm>
            <a:off x="838200" y="1162843"/>
            <a:ext cx="10515600" cy="5495132"/>
          </a:xfrm>
        </p:spPr>
        <p:txBody>
          <a:bodyPr/>
          <a:lstStyle/>
          <a:p>
            <a:r>
              <a:rPr lang="en-US" dirty="0"/>
              <a:t>The </a:t>
            </a:r>
            <a:r>
              <a:rPr lang="en-US" dirty="0" err="1"/>
              <a:t>SyriaTel</a:t>
            </a:r>
            <a:r>
              <a:rPr lang="en-US" dirty="0"/>
              <a:t> Customer Churn dataset contains 3,333 records and 20 features, with Churn as the binary target variable. </a:t>
            </a:r>
          </a:p>
          <a:p>
            <a:r>
              <a:rPr lang="en-US" dirty="0"/>
              <a:t>After removing non-informative columns (Phone Number, State, Area Code), the data was cleaned and found to have no missing values. Key categorical features (e.g., International Plan, Voice Mail Plan) were encoded, and numerical features were standardized.</a:t>
            </a:r>
          </a:p>
          <a:p>
            <a:r>
              <a:rPr lang="en-US" dirty="0"/>
              <a:t> Outliers were identified in Customer Service Calls, Total International Calls, and Total International Charge. </a:t>
            </a:r>
          </a:p>
          <a:p>
            <a:r>
              <a:rPr lang="en-US" dirty="0"/>
              <a:t>The dataset is imbalanced, with only 14.5% churned cases, addressed using SMOTE and class weighting. An 80/20 train-test split was used for model evaluation.</a:t>
            </a:r>
          </a:p>
        </p:txBody>
      </p:sp>
    </p:spTree>
    <p:extLst>
      <p:ext uri="{BB962C8B-B14F-4D97-AF65-F5344CB8AC3E}">
        <p14:creationId xmlns:p14="http://schemas.microsoft.com/office/powerpoint/2010/main" val="277061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E6B7473-ED6F-1B76-9592-A2B63ADBFF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A6183E9-0DC8-67EC-1E5E-97870423AF4C}"/>
              </a:ext>
            </a:extLst>
          </p:cNvPr>
          <p:cNvSpPr>
            <a:spLocks noGrp="1"/>
          </p:cNvSpPr>
          <p:nvPr>
            <p:ph type="title"/>
          </p:nvPr>
        </p:nvSpPr>
        <p:spPr>
          <a:xfrm>
            <a:off x="919480" y="1"/>
            <a:ext cx="10515600" cy="647317"/>
          </a:xfrm>
        </p:spPr>
        <p:txBody>
          <a:bodyPr>
            <a:normAutofit fontScale="90000"/>
          </a:bodyPr>
          <a:lstStyle/>
          <a:p>
            <a:r>
              <a:rPr lang="en-US" b="1" dirty="0"/>
              <a:t>Feature Selection &amp; Engineering</a:t>
            </a:r>
          </a:p>
        </p:txBody>
      </p:sp>
      <p:sp>
        <p:nvSpPr>
          <p:cNvPr id="3" name="Content Placeholder 2">
            <a:extLst>
              <a:ext uri="{FF2B5EF4-FFF2-40B4-BE49-F238E27FC236}">
                <a16:creationId xmlns:a16="http://schemas.microsoft.com/office/drawing/2014/main" id="{6DCB6E63-298E-F05C-FE42-995D0F3B4102}"/>
              </a:ext>
            </a:extLst>
          </p:cNvPr>
          <p:cNvSpPr>
            <a:spLocks noGrp="1"/>
          </p:cNvSpPr>
          <p:nvPr>
            <p:ph idx="1"/>
          </p:nvPr>
        </p:nvSpPr>
        <p:spPr>
          <a:xfrm>
            <a:off x="919480" y="508000"/>
            <a:ext cx="10515600" cy="6055359"/>
          </a:xfrm>
        </p:spPr>
        <p:txBody>
          <a:bodyPr/>
          <a:lstStyle/>
          <a:p>
            <a:pPr>
              <a:buFont typeface="Wingdings" panose="05000000000000000000" pitchFamily="2" charset="2"/>
              <a:buChar char="Ø"/>
            </a:pPr>
            <a:r>
              <a:rPr lang="en-US" dirty="0"/>
              <a:t>Identifying the Most Predictive Features:</a:t>
            </a:r>
          </a:p>
          <a:p>
            <a:pPr marL="514350" indent="-514350">
              <a:buFont typeface="+mj-lt"/>
              <a:buAutoNum type="alphaLcPeriod"/>
            </a:pPr>
            <a:r>
              <a:rPr lang="en-US" b="1" dirty="0"/>
              <a:t>Correlation Analysis</a:t>
            </a:r>
          </a:p>
          <a:p>
            <a:r>
              <a:rPr lang="en-US" dirty="0"/>
              <a:t>Numeric features were selected for analysis using </a:t>
            </a:r>
            <a:r>
              <a:rPr lang="en-US" dirty="0" err="1"/>
              <a:t>select_dtypes</a:t>
            </a:r>
            <a:r>
              <a:rPr lang="en-US" dirty="0"/>
              <a:t>.</a:t>
            </a:r>
          </a:p>
          <a:p>
            <a:r>
              <a:rPr lang="en-US" dirty="0"/>
              <a:t>Pearson correlation was calculated to examine linear relationships with the churn variable. Heatmap plotted to visualize correlation strengths.</a:t>
            </a:r>
          </a:p>
          <a:p>
            <a:endParaRPr lang="en-US" dirty="0"/>
          </a:p>
        </p:txBody>
      </p:sp>
      <p:pic>
        <p:nvPicPr>
          <p:cNvPr id="5" name="Picture 4">
            <a:extLst>
              <a:ext uri="{FF2B5EF4-FFF2-40B4-BE49-F238E27FC236}">
                <a16:creationId xmlns:a16="http://schemas.microsoft.com/office/drawing/2014/main" id="{2685AD6C-901B-DB29-C09C-76E56B69B9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9651" y="3429000"/>
            <a:ext cx="6005229" cy="3060317"/>
          </a:xfrm>
          <a:prstGeom prst="rect">
            <a:avLst/>
          </a:prstGeom>
        </p:spPr>
      </p:pic>
    </p:spTree>
    <p:extLst>
      <p:ext uri="{BB962C8B-B14F-4D97-AF65-F5344CB8AC3E}">
        <p14:creationId xmlns:p14="http://schemas.microsoft.com/office/powerpoint/2010/main" val="339744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F4BE28-E7B2-32E9-E448-B2988D701A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60E3ADB-0DC9-5453-133A-121532759BCA}"/>
              </a:ext>
            </a:extLst>
          </p:cNvPr>
          <p:cNvSpPr>
            <a:spLocks noGrp="1"/>
          </p:cNvSpPr>
          <p:nvPr>
            <p:ph type="title"/>
          </p:nvPr>
        </p:nvSpPr>
        <p:spPr>
          <a:xfrm>
            <a:off x="838200" y="0"/>
            <a:ext cx="10515600" cy="779463"/>
          </a:xfrm>
        </p:spPr>
        <p:txBody>
          <a:bodyPr/>
          <a:lstStyle/>
          <a:p>
            <a:r>
              <a:rPr lang="en-US" b="1" dirty="0"/>
              <a:t>Feature Importance using Tree-based Model</a:t>
            </a:r>
          </a:p>
        </p:txBody>
      </p:sp>
      <p:sp>
        <p:nvSpPr>
          <p:cNvPr id="3" name="Content Placeholder 2">
            <a:extLst>
              <a:ext uri="{FF2B5EF4-FFF2-40B4-BE49-F238E27FC236}">
                <a16:creationId xmlns:a16="http://schemas.microsoft.com/office/drawing/2014/main" id="{ED35C8A1-B698-6761-36C7-BB002A9FBD22}"/>
              </a:ext>
            </a:extLst>
          </p:cNvPr>
          <p:cNvSpPr>
            <a:spLocks noGrp="1"/>
          </p:cNvSpPr>
          <p:nvPr>
            <p:ph idx="1"/>
          </p:nvPr>
        </p:nvSpPr>
        <p:spPr>
          <a:xfrm>
            <a:off x="838200" y="779462"/>
            <a:ext cx="10515600" cy="5834697"/>
          </a:xfrm>
        </p:spPr>
        <p:txBody>
          <a:bodyPr/>
          <a:lstStyle/>
          <a:p>
            <a:r>
              <a:rPr lang="en-US" dirty="0"/>
              <a:t>Random Forest model was trained to identify feature importance.</a:t>
            </a:r>
          </a:p>
          <a:p>
            <a:r>
              <a:rPr lang="en-US" dirty="0"/>
              <a:t>Feature importance scores reflect how much each variable reduces impurity in tree splits.</a:t>
            </a:r>
          </a:p>
          <a:p>
            <a:r>
              <a:rPr lang="en-US" dirty="0"/>
              <a:t>Top Features Identified include: Total day minutes, Total day charge, Customer service calls</a:t>
            </a:r>
          </a:p>
        </p:txBody>
      </p:sp>
      <p:pic>
        <p:nvPicPr>
          <p:cNvPr id="6" name="Picture 5">
            <a:extLst>
              <a:ext uri="{FF2B5EF4-FFF2-40B4-BE49-F238E27FC236}">
                <a16:creationId xmlns:a16="http://schemas.microsoft.com/office/drawing/2014/main" id="{947E8E16-826B-FEF9-B247-F93705450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239" y="3165100"/>
            <a:ext cx="6069841" cy="3352381"/>
          </a:xfrm>
          <a:prstGeom prst="rect">
            <a:avLst/>
          </a:prstGeom>
        </p:spPr>
      </p:pic>
    </p:spTree>
    <p:extLst>
      <p:ext uri="{BB962C8B-B14F-4D97-AF65-F5344CB8AC3E}">
        <p14:creationId xmlns:p14="http://schemas.microsoft.com/office/powerpoint/2010/main" val="30759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B99453-4BDA-6C47-3AEB-257B0CF3E03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A01667D-2995-CD5D-6EAF-51B166488D7E}"/>
              </a:ext>
            </a:extLst>
          </p:cNvPr>
          <p:cNvSpPr>
            <a:spLocks noGrp="1"/>
          </p:cNvSpPr>
          <p:nvPr>
            <p:ph type="title"/>
          </p:nvPr>
        </p:nvSpPr>
        <p:spPr>
          <a:xfrm>
            <a:off x="838200" y="49609"/>
            <a:ext cx="10515600" cy="784623"/>
          </a:xfrm>
        </p:spPr>
        <p:txBody>
          <a:bodyPr/>
          <a:lstStyle/>
          <a:p>
            <a:r>
              <a:rPr lang="en-US" b="1" dirty="0"/>
              <a:t>Modelling approach</a:t>
            </a:r>
          </a:p>
        </p:txBody>
      </p:sp>
      <p:sp>
        <p:nvSpPr>
          <p:cNvPr id="3" name="Content Placeholder 2">
            <a:extLst>
              <a:ext uri="{FF2B5EF4-FFF2-40B4-BE49-F238E27FC236}">
                <a16:creationId xmlns:a16="http://schemas.microsoft.com/office/drawing/2014/main" id="{E19AB1DF-E5E8-8535-6D38-29C2F67E8EFE}"/>
              </a:ext>
            </a:extLst>
          </p:cNvPr>
          <p:cNvSpPr>
            <a:spLocks noGrp="1"/>
          </p:cNvSpPr>
          <p:nvPr>
            <p:ph idx="1"/>
          </p:nvPr>
        </p:nvSpPr>
        <p:spPr>
          <a:xfrm>
            <a:off x="838200" y="834232"/>
            <a:ext cx="10515600" cy="5809456"/>
          </a:xfrm>
        </p:spPr>
        <p:txBody>
          <a:bodyPr/>
          <a:lstStyle/>
          <a:p>
            <a:pPr marL="0" indent="0">
              <a:buNone/>
            </a:pPr>
            <a:r>
              <a:rPr lang="en-US" b="1" dirty="0"/>
              <a:t>Models Used</a:t>
            </a:r>
          </a:p>
          <a:p>
            <a:r>
              <a:rPr lang="en-US" dirty="0"/>
              <a:t>Logistic Regression (baseline)</a:t>
            </a:r>
          </a:p>
          <a:p>
            <a:r>
              <a:rPr lang="en-US" dirty="0"/>
              <a:t>Decision Tree Classifier (tuned)</a:t>
            </a:r>
          </a:p>
          <a:p>
            <a:pPr marL="0" indent="0">
              <a:buNone/>
            </a:pPr>
            <a:r>
              <a:rPr lang="en-US" b="1" dirty="0"/>
              <a:t>Model Performance Evaluation</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r>
              <a:rPr lang="en-US" dirty="0"/>
              <a:t>Both models detect churners equally.</a:t>
            </a:r>
          </a:p>
          <a:p>
            <a:r>
              <a:rPr lang="en-US" dirty="0"/>
              <a:t>Decision Tree is more precise and accurate.</a:t>
            </a:r>
          </a:p>
          <a:p>
            <a:r>
              <a:rPr lang="en-US" dirty="0"/>
              <a:t>AUC curve confirms superior class distinction by Decision Tree.</a:t>
            </a:r>
          </a:p>
        </p:txBody>
      </p:sp>
      <p:graphicFrame>
        <p:nvGraphicFramePr>
          <p:cNvPr id="8" name="Table 7">
            <a:extLst>
              <a:ext uri="{FF2B5EF4-FFF2-40B4-BE49-F238E27FC236}">
                <a16:creationId xmlns:a16="http://schemas.microsoft.com/office/drawing/2014/main" id="{3DA4DBEC-9AC0-B472-8BC7-710F85E05F54}"/>
              </a:ext>
            </a:extLst>
          </p:cNvPr>
          <p:cNvGraphicFramePr>
            <a:graphicFrameLocks noGrp="1"/>
          </p:cNvGraphicFramePr>
          <p:nvPr>
            <p:extLst>
              <p:ext uri="{D42A27DB-BD31-4B8C-83A1-F6EECF244321}">
                <p14:modId xmlns:p14="http://schemas.microsoft.com/office/powerpoint/2010/main" val="3117983596"/>
              </p:ext>
            </p:extLst>
          </p:nvPr>
        </p:nvGraphicFramePr>
        <p:xfrm>
          <a:off x="919481" y="2811860"/>
          <a:ext cx="5633718" cy="2123440"/>
        </p:xfrm>
        <a:graphic>
          <a:graphicData uri="http://schemas.openxmlformats.org/drawingml/2006/table">
            <a:tbl>
              <a:tblPr firstRow="1" bandRow="1">
                <a:tableStyleId>{5C22544A-7EE6-4342-B048-85BDC9FD1C3A}</a:tableStyleId>
              </a:tblPr>
              <a:tblGrid>
                <a:gridCol w="1877906">
                  <a:extLst>
                    <a:ext uri="{9D8B030D-6E8A-4147-A177-3AD203B41FA5}">
                      <a16:colId xmlns:a16="http://schemas.microsoft.com/office/drawing/2014/main" val="1776551681"/>
                    </a:ext>
                  </a:extLst>
                </a:gridCol>
                <a:gridCol w="1877906">
                  <a:extLst>
                    <a:ext uri="{9D8B030D-6E8A-4147-A177-3AD203B41FA5}">
                      <a16:colId xmlns:a16="http://schemas.microsoft.com/office/drawing/2014/main" val="3780426266"/>
                    </a:ext>
                  </a:extLst>
                </a:gridCol>
                <a:gridCol w="1877906">
                  <a:extLst>
                    <a:ext uri="{9D8B030D-6E8A-4147-A177-3AD203B41FA5}">
                      <a16:colId xmlns:a16="http://schemas.microsoft.com/office/drawing/2014/main" val="1287351164"/>
                    </a:ext>
                  </a:extLst>
                </a:gridCol>
              </a:tblGrid>
              <a:tr h="370840">
                <a:tc>
                  <a:txBody>
                    <a:bodyPr/>
                    <a:lstStyle/>
                    <a:p>
                      <a:r>
                        <a:rPr lang="en-US" b="1" dirty="0"/>
                        <a:t> Metric </a:t>
                      </a:r>
                      <a:endParaRPr lang="en-US" dirty="0"/>
                    </a:p>
                  </a:txBody>
                  <a:tcPr/>
                </a:tc>
                <a:tc>
                  <a:txBody>
                    <a:bodyPr/>
                    <a:lstStyle/>
                    <a:p>
                      <a:r>
                        <a:rPr lang="en-US" b="1" dirty="0"/>
                        <a:t>Logistic Regression </a:t>
                      </a:r>
                      <a:endParaRPr lang="en-US" dirty="0"/>
                    </a:p>
                  </a:txBody>
                  <a:tcPr/>
                </a:tc>
                <a:tc>
                  <a:txBody>
                    <a:bodyPr/>
                    <a:lstStyle/>
                    <a:p>
                      <a:r>
                        <a:rPr lang="en-US" b="1" dirty="0"/>
                        <a:t>Decision Tree </a:t>
                      </a:r>
                      <a:endParaRPr lang="en-US" dirty="0"/>
                    </a:p>
                  </a:txBody>
                  <a:tcPr/>
                </a:tc>
                <a:extLst>
                  <a:ext uri="{0D108BD9-81ED-4DB2-BD59-A6C34878D82A}">
                    <a16:rowId xmlns:a16="http://schemas.microsoft.com/office/drawing/2014/main" val="4140900077"/>
                  </a:ext>
                </a:extLst>
              </a:tr>
              <a:tr h="370840">
                <a:tc>
                  <a:txBody>
                    <a:bodyPr/>
                    <a:lstStyle/>
                    <a:p>
                      <a:r>
                        <a:rPr lang="en-US" b="1" dirty="0"/>
                        <a:t>Accuracy</a:t>
                      </a:r>
                      <a:endParaRPr lang="en-US" dirty="0"/>
                    </a:p>
                  </a:txBody>
                  <a:tcPr/>
                </a:tc>
                <a:tc>
                  <a:txBody>
                    <a:bodyPr/>
                    <a:lstStyle/>
                    <a:p>
                      <a:r>
                        <a:rPr lang="en-US" b="1" dirty="0"/>
                        <a:t>66%</a:t>
                      </a:r>
                      <a:endParaRPr lang="en-US" dirty="0"/>
                    </a:p>
                  </a:txBody>
                  <a:tcPr/>
                </a:tc>
                <a:tc>
                  <a:txBody>
                    <a:bodyPr/>
                    <a:lstStyle/>
                    <a:p>
                      <a:r>
                        <a:rPr lang="en-US" b="1" dirty="0"/>
                        <a:t>84%</a:t>
                      </a:r>
                      <a:endParaRPr lang="en-US" dirty="0"/>
                    </a:p>
                  </a:txBody>
                  <a:tcPr/>
                </a:tc>
                <a:extLst>
                  <a:ext uri="{0D108BD9-81ED-4DB2-BD59-A6C34878D82A}">
                    <a16:rowId xmlns:a16="http://schemas.microsoft.com/office/drawing/2014/main" val="1690246772"/>
                  </a:ext>
                </a:extLst>
              </a:tr>
              <a:tr h="370840">
                <a:tc>
                  <a:txBody>
                    <a:bodyPr/>
                    <a:lstStyle/>
                    <a:p>
                      <a:r>
                        <a:rPr lang="en-US" b="1" dirty="0"/>
                        <a:t>Recall (Churn)</a:t>
                      </a:r>
                      <a:endParaRPr lang="en-US" dirty="0"/>
                    </a:p>
                  </a:txBody>
                  <a:tcPr/>
                </a:tc>
                <a:tc>
                  <a:txBody>
                    <a:bodyPr/>
                    <a:lstStyle/>
                    <a:p>
                      <a:r>
                        <a:rPr lang="en-US" b="1" dirty="0"/>
                        <a:t>0.67</a:t>
                      </a:r>
                      <a:endParaRPr lang="en-US" dirty="0"/>
                    </a:p>
                  </a:txBody>
                  <a:tcPr/>
                </a:tc>
                <a:tc>
                  <a:txBody>
                    <a:bodyPr/>
                    <a:lstStyle/>
                    <a:p>
                      <a:r>
                        <a:rPr lang="en-US" b="1" dirty="0"/>
                        <a:t>0.67</a:t>
                      </a:r>
                      <a:endParaRPr lang="en-US" dirty="0"/>
                    </a:p>
                  </a:txBody>
                  <a:tcPr/>
                </a:tc>
                <a:extLst>
                  <a:ext uri="{0D108BD9-81ED-4DB2-BD59-A6C34878D82A}">
                    <a16:rowId xmlns:a16="http://schemas.microsoft.com/office/drawing/2014/main" val="1592438365"/>
                  </a:ext>
                </a:extLst>
              </a:tr>
              <a:tr h="370840">
                <a:tc>
                  <a:txBody>
                    <a:bodyPr/>
                    <a:lstStyle/>
                    <a:p>
                      <a:r>
                        <a:rPr lang="en-US" b="1" dirty="0"/>
                        <a:t>Precision (Churn)</a:t>
                      </a:r>
                      <a:endParaRPr lang="en-US" dirty="0"/>
                    </a:p>
                  </a:txBody>
                  <a:tcPr/>
                </a:tc>
                <a:tc>
                  <a:txBody>
                    <a:bodyPr/>
                    <a:lstStyle/>
                    <a:p>
                      <a:r>
                        <a:rPr lang="en-US" b="1" dirty="0"/>
                        <a:t>0.25 </a:t>
                      </a:r>
                      <a:endParaRPr lang="en-US" dirty="0"/>
                    </a:p>
                  </a:txBody>
                  <a:tcPr/>
                </a:tc>
                <a:tc>
                  <a:txBody>
                    <a:bodyPr/>
                    <a:lstStyle/>
                    <a:p>
                      <a:r>
                        <a:rPr lang="en-US" b="1" dirty="0"/>
                        <a:t>0.47 </a:t>
                      </a:r>
                      <a:endParaRPr lang="en-US" dirty="0"/>
                    </a:p>
                  </a:txBody>
                  <a:tcPr/>
                </a:tc>
                <a:extLst>
                  <a:ext uri="{0D108BD9-81ED-4DB2-BD59-A6C34878D82A}">
                    <a16:rowId xmlns:a16="http://schemas.microsoft.com/office/drawing/2014/main" val="983104373"/>
                  </a:ext>
                </a:extLst>
              </a:tr>
              <a:tr h="370840">
                <a:tc>
                  <a:txBody>
                    <a:bodyPr/>
                    <a:lstStyle/>
                    <a:p>
                      <a:r>
                        <a:rPr lang="en-US" b="1" dirty="0"/>
                        <a:t>AUC Score</a:t>
                      </a:r>
                      <a:endParaRPr lang="en-US" dirty="0"/>
                    </a:p>
                  </a:txBody>
                  <a:tcPr/>
                </a:tc>
                <a:tc>
                  <a:txBody>
                    <a:bodyPr/>
                    <a:lstStyle/>
                    <a:p>
                      <a:r>
                        <a:rPr lang="en-US" b="1" dirty="0"/>
                        <a:t>0.72 </a:t>
                      </a:r>
                      <a:endParaRPr lang="en-US" dirty="0"/>
                    </a:p>
                  </a:txBody>
                  <a:tcPr/>
                </a:tc>
                <a:tc>
                  <a:txBody>
                    <a:bodyPr/>
                    <a:lstStyle/>
                    <a:p>
                      <a:r>
                        <a:rPr lang="en-US" b="1" dirty="0"/>
                        <a:t>0.77 </a:t>
                      </a:r>
                      <a:endParaRPr lang="en-US" dirty="0"/>
                    </a:p>
                  </a:txBody>
                  <a:tcPr/>
                </a:tc>
                <a:extLst>
                  <a:ext uri="{0D108BD9-81ED-4DB2-BD59-A6C34878D82A}">
                    <a16:rowId xmlns:a16="http://schemas.microsoft.com/office/drawing/2014/main" val="3480113317"/>
                  </a:ext>
                </a:extLst>
              </a:tr>
            </a:tbl>
          </a:graphicData>
        </a:graphic>
      </p:graphicFrame>
      <p:pic>
        <p:nvPicPr>
          <p:cNvPr id="11" name="Picture 10">
            <a:extLst>
              <a:ext uri="{FF2B5EF4-FFF2-40B4-BE49-F238E27FC236}">
                <a16:creationId xmlns:a16="http://schemas.microsoft.com/office/drawing/2014/main" id="{B5E37020-C28A-8E4A-C7B6-3644548B7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199" y="49609"/>
            <a:ext cx="5476241" cy="4914286"/>
          </a:xfrm>
          <a:prstGeom prst="rect">
            <a:avLst/>
          </a:prstGeom>
        </p:spPr>
      </p:pic>
    </p:spTree>
    <p:extLst>
      <p:ext uri="{BB962C8B-B14F-4D97-AF65-F5344CB8AC3E}">
        <p14:creationId xmlns:p14="http://schemas.microsoft.com/office/powerpoint/2010/main" val="114627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B82057-52AE-C7E1-9CBE-857599135AC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64000" contrast="-72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1291DEA-4B4E-4339-4BE2-2F4F54BD8FDD}"/>
              </a:ext>
            </a:extLst>
          </p:cNvPr>
          <p:cNvSpPr>
            <a:spLocks noGrp="1"/>
          </p:cNvSpPr>
          <p:nvPr>
            <p:ph type="title"/>
          </p:nvPr>
        </p:nvSpPr>
        <p:spPr>
          <a:xfrm>
            <a:off x="838200" y="263525"/>
            <a:ext cx="10515600" cy="986155"/>
          </a:xfrm>
        </p:spPr>
        <p:txBody>
          <a:bodyPr/>
          <a:lstStyle/>
          <a:p>
            <a:r>
              <a:rPr lang="en-US" b="1" dirty="0"/>
              <a:t>Overfitting Assessment</a:t>
            </a:r>
          </a:p>
        </p:txBody>
      </p:sp>
      <p:sp>
        <p:nvSpPr>
          <p:cNvPr id="3" name="Content Placeholder 2">
            <a:extLst>
              <a:ext uri="{FF2B5EF4-FFF2-40B4-BE49-F238E27FC236}">
                <a16:creationId xmlns:a16="http://schemas.microsoft.com/office/drawing/2014/main" id="{1DCC3CB2-87E7-D1F3-01A7-BFD44BF56FF9}"/>
              </a:ext>
            </a:extLst>
          </p:cNvPr>
          <p:cNvSpPr>
            <a:spLocks noGrp="1"/>
          </p:cNvSpPr>
          <p:nvPr>
            <p:ph idx="1"/>
          </p:nvPr>
        </p:nvSpPr>
        <p:spPr>
          <a:xfrm>
            <a:off x="838200" y="1168400"/>
            <a:ext cx="10515600" cy="5577840"/>
          </a:xfrm>
        </p:spPr>
        <p:txBody>
          <a:bodyPr/>
          <a:lstStyle/>
          <a:p>
            <a:pPr>
              <a:buFont typeface="Arial" panose="020B0604020202020204" pitchFamily="34" charset="0"/>
              <a:buChar char="•"/>
            </a:pPr>
            <a:r>
              <a:rPr lang="en-US" b="1" dirty="0"/>
              <a:t>Training Set Performance</a:t>
            </a:r>
            <a:r>
              <a:rPr lang="en-US" dirty="0"/>
              <a:t> (Decision Tree): Accuracy of </a:t>
            </a:r>
            <a:r>
              <a:rPr lang="en-US" b="1" dirty="0"/>
              <a:t>100% </a:t>
            </a:r>
            <a:r>
              <a:rPr lang="en-US" dirty="0"/>
              <a:t>and</a:t>
            </a:r>
            <a:r>
              <a:rPr lang="en-US" b="1" dirty="0"/>
              <a:t> </a:t>
            </a:r>
            <a:r>
              <a:rPr lang="en-US" dirty="0"/>
              <a:t>AUC of </a:t>
            </a:r>
            <a:r>
              <a:rPr lang="en-US" b="1" dirty="0"/>
              <a:t>1.0</a:t>
            </a:r>
            <a:endParaRPr lang="en-US" dirty="0"/>
          </a:p>
          <a:p>
            <a:pPr>
              <a:buFont typeface="Arial" panose="020B0604020202020204" pitchFamily="34" charset="0"/>
              <a:buChar char="•"/>
            </a:pPr>
            <a:r>
              <a:rPr lang="en-US" b="1" dirty="0"/>
              <a:t>Test Set Performance</a:t>
            </a:r>
            <a:r>
              <a:rPr lang="en-US" dirty="0"/>
              <a:t>: Accuracy of </a:t>
            </a:r>
            <a:r>
              <a:rPr lang="en-US" b="1" dirty="0"/>
              <a:t>90% </a:t>
            </a:r>
            <a:r>
              <a:rPr lang="en-US" dirty="0"/>
              <a:t>and</a:t>
            </a:r>
            <a:r>
              <a:rPr lang="en-US" b="1" dirty="0"/>
              <a:t> </a:t>
            </a:r>
            <a:r>
              <a:rPr lang="en-US" dirty="0"/>
              <a:t>AUC: </a:t>
            </a:r>
            <a:r>
              <a:rPr lang="en-US" b="1" dirty="0"/>
              <a:t>0.87</a:t>
            </a:r>
            <a:endParaRPr lang="en-US" dirty="0"/>
          </a:p>
          <a:p>
            <a:pPr>
              <a:buFont typeface="Arial" panose="020B0604020202020204" pitchFamily="34" charset="0"/>
              <a:buChar char="•"/>
            </a:pPr>
            <a:r>
              <a:rPr lang="en-US" dirty="0"/>
              <a:t>This showed that Overfitting was Detected since we have perfect training performance but a notable drop on test set.</a:t>
            </a:r>
          </a:p>
          <a:p>
            <a:pPr>
              <a:buFont typeface="Arial" panose="020B0604020202020204" pitchFamily="34" charset="0"/>
              <a:buChar char="•"/>
            </a:pPr>
            <a:r>
              <a:rPr lang="en-US" dirty="0"/>
              <a:t>Model memorized training data; needs tuning to generalize better.</a:t>
            </a:r>
          </a:p>
          <a:p>
            <a:endParaRPr lang="en-US" dirty="0"/>
          </a:p>
        </p:txBody>
      </p:sp>
      <p:pic>
        <p:nvPicPr>
          <p:cNvPr id="6" name="Picture 5">
            <a:extLst>
              <a:ext uri="{FF2B5EF4-FFF2-40B4-BE49-F238E27FC236}">
                <a16:creationId xmlns:a16="http://schemas.microsoft.com/office/drawing/2014/main" id="{74EE5849-6FD0-08DD-962D-2CB4963067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186" y="3921760"/>
            <a:ext cx="3841947" cy="2824480"/>
          </a:xfrm>
          <a:prstGeom prst="rect">
            <a:avLst/>
          </a:prstGeom>
        </p:spPr>
      </p:pic>
    </p:spTree>
    <p:extLst>
      <p:ext uri="{BB962C8B-B14F-4D97-AF65-F5344CB8AC3E}">
        <p14:creationId xmlns:p14="http://schemas.microsoft.com/office/powerpoint/2010/main" val="905767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858</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Wingdings</vt:lpstr>
      <vt:lpstr>Office Theme</vt:lpstr>
      <vt:lpstr>Churn Prediction in Telecommunications Using Logistic Regression and Decision Trees</vt:lpstr>
      <vt:lpstr>Introduction</vt:lpstr>
      <vt:lpstr>Business problem</vt:lpstr>
      <vt:lpstr>Key Business questions</vt:lpstr>
      <vt:lpstr>Data Overview</vt:lpstr>
      <vt:lpstr>Feature Selection &amp; Engineering</vt:lpstr>
      <vt:lpstr>Feature Importance using Tree-based Model</vt:lpstr>
      <vt:lpstr>Modelling approach</vt:lpstr>
      <vt:lpstr>Overfitting Assessment</vt:lpstr>
      <vt:lpstr>Hyperparameter Tuning</vt:lpstr>
      <vt:lpstr>Evaluation</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Danton kipngeno</dc:creator>
  <cp:lastModifiedBy>Danton kipngeno</cp:lastModifiedBy>
  <cp:revision>24</cp:revision>
  <dcterms:created xsi:type="dcterms:W3CDTF">2025-05-08T12:44:46Z</dcterms:created>
  <dcterms:modified xsi:type="dcterms:W3CDTF">2025-05-09T06:05:41Z</dcterms:modified>
</cp:coreProperties>
</file>