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CDCB08-25CC-4EDD-BDE4-2A4850EC04BA}">
  <a:tblStyle styleId="{B3CDCB08-25CC-4EDD-BDE4-2A4850EC04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5.xml"/><Relationship Id="rId22" Type="http://schemas.openxmlformats.org/officeDocument/2006/relationships/font" Target="fonts/Merriweather-boldItalic.fntdata"/><Relationship Id="rId10" Type="http://schemas.openxmlformats.org/officeDocument/2006/relationships/slide" Target="slides/slide4.xml"/><Relationship Id="rId21"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slide" Target="slides/slide8.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19" Type="http://schemas.openxmlformats.org/officeDocument/2006/relationships/font" Target="fonts/Merriweather-regular.fntdata"/><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e5c57b3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e5c57b3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e5f9824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e5f9824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c42374d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c42374d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a6ff0f4156f38e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a6ff0f4156f38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e5c57b34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e5c57b3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c42374df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c42374df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7a6ff0f4156f38e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7a6ff0f4156f38e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800"/>
              <a:t>Caso semestral: EduTech Innovators SPA</a:t>
            </a:r>
            <a:endParaRPr sz="3800"/>
          </a:p>
        </p:txBody>
      </p:sp>
      <p:sp>
        <p:nvSpPr>
          <p:cNvPr id="65" name="Google Shape;65;p13"/>
          <p:cNvSpPr txBox="1"/>
          <p:nvPr>
            <p:ph idx="1" type="subTitle"/>
          </p:nvPr>
        </p:nvSpPr>
        <p:spPr>
          <a:xfrm>
            <a:off x="311700" y="1822235"/>
            <a:ext cx="42426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Integrantes: </a:t>
            </a:r>
            <a:r>
              <a:rPr lang="es"/>
              <a:t>Martín</a:t>
            </a:r>
            <a:r>
              <a:rPr lang="es"/>
              <a:t> Cofré</a:t>
            </a:r>
            <a:endParaRPr/>
          </a:p>
          <a:p>
            <a:pPr indent="0" lvl="0" marL="0" rtl="0" algn="l">
              <a:spcBef>
                <a:spcPts val="0"/>
              </a:spcBef>
              <a:spcAft>
                <a:spcPts val="0"/>
              </a:spcAft>
              <a:buNone/>
            </a:pPr>
            <a:r>
              <a:rPr lang="es"/>
              <a:t>		  Joaquín Molina</a:t>
            </a:r>
            <a:endParaRPr/>
          </a:p>
          <a:p>
            <a:pPr indent="0" lvl="0" marL="0" rtl="0" algn="l">
              <a:spcBef>
                <a:spcPts val="0"/>
              </a:spcBef>
              <a:spcAft>
                <a:spcPts val="0"/>
              </a:spcAft>
              <a:buNone/>
            </a:pPr>
            <a:r>
              <a:rPr lang="es"/>
              <a:t>		  Dantte Garcia</a:t>
            </a:r>
            <a:endParaRPr/>
          </a:p>
        </p:txBody>
      </p:sp>
      <p:sp>
        <p:nvSpPr>
          <p:cNvPr id="66" name="Google Shape;66;p13"/>
          <p:cNvSpPr txBox="1"/>
          <p:nvPr/>
        </p:nvSpPr>
        <p:spPr>
          <a:xfrm>
            <a:off x="311700" y="4455950"/>
            <a:ext cx="4480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solidFill>
                  <a:schemeClr val="lt1"/>
                </a:solidFill>
                <a:latin typeface="Roboto"/>
                <a:ea typeface="Roboto"/>
                <a:cs typeface="Roboto"/>
                <a:sym typeface="Roboto"/>
              </a:rPr>
              <a:t>Docente: Eduardo Antonio Baez Escobar</a:t>
            </a:r>
            <a:endParaRPr sz="13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9225" y="111395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Presentación del caso</a:t>
            </a:r>
            <a:endParaRPr/>
          </a:p>
        </p:txBody>
      </p:sp>
      <p:sp>
        <p:nvSpPr>
          <p:cNvPr id="72" name="Google Shape;72;p14"/>
          <p:cNvSpPr txBox="1"/>
          <p:nvPr>
            <p:ph idx="1" type="body"/>
          </p:nvPr>
        </p:nvSpPr>
        <p:spPr>
          <a:xfrm>
            <a:off x="4644675" y="1431600"/>
            <a:ext cx="4166400" cy="22803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s" sz="1200">
                <a:solidFill>
                  <a:srgbClr val="000000"/>
                </a:solidFill>
                <a:latin typeface="Times New Roman"/>
                <a:ea typeface="Times New Roman"/>
                <a:cs typeface="Times New Roman"/>
                <a:sym typeface="Times New Roman"/>
              </a:rPr>
              <a:t>EduTech Innovators SPA es una empresa emergente chilena especializada en plataformas educativas en línea. Su rápido crecimiento y expansión a distintas regiones han evidenciado las limitaciones de su sistema monolítico actual, el cual presenta problemas de rendimiento y disponibilidad. Esto afecta la operatividad diaria, la satisfacción del cliente y la continuidad del negocio. Para resolver esta problemática, se propone la transición hacia una arquitectura de microservicios con MySQL como motor de base de datos, lo que permitirá una mejor escalabilidad, modularidad y disponibilidad del sistema</a:t>
            </a:r>
            <a:endParaRPr/>
          </a:p>
        </p:txBody>
      </p:sp>
      <p:pic>
        <p:nvPicPr>
          <p:cNvPr descr="Fotos gratis : en línea, biblioteca, educación, libro, estudiar ..." id="73" name="Google Shape;73;p14"/>
          <p:cNvPicPr preferRelativeResize="0"/>
          <p:nvPr/>
        </p:nvPicPr>
        <p:blipFill>
          <a:blip r:embed="rId3">
            <a:alphaModFix/>
          </a:blip>
          <a:stretch>
            <a:fillRect/>
          </a:stretch>
        </p:blipFill>
        <p:spPr>
          <a:xfrm>
            <a:off x="753713" y="2571750"/>
            <a:ext cx="2837524" cy="18288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9225" y="1113950"/>
            <a:ext cx="3706500" cy="2508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Problemática</a:t>
            </a:r>
            <a:endParaRPr/>
          </a:p>
          <a:p>
            <a:pPr indent="0" lvl="0" marL="0" rtl="0" algn="ctr">
              <a:spcBef>
                <a:spcPts val="0"/>
              </a:spcBef>
              <a:spcAft>
                <a:spcPts val="0"/>
              </a:spcAft>
              <a:buNone/>
            </a:pPr>
            <a:r>
              <a:rPr lang="es"/>
              <a:t>del caso</a:t>
            </a:r>
            <a:endParaRPr/>
          </a:p>
        </p:txBody>
      </p:sp>
      <p:sp>
        <p:nvSpPr>
          <p:cNvPr id="79" name="Google Shape;79;p15"/>
          <p:cNvSpPr txBox="1"/>
          <p:nvPr>
            <p:ph idx="1" type="body"/>
          </p:nvPr>
        </p:nvSpPr>
        <p:spPr>
          <a:xfrm>
            <a:off x="4572000" y="508700"/>
            <a:ext cx="4166400" cy="3719400"/>
          </a:xfrm>
          <a:prstGeom prst="rect">
            <a:avLst/>
          </a:prstGeom>
        </p:spPr>
        <p:txBody>
          <a:bodyPr anchorCtr="0" anchor="t" bIns="91425" lIns="91425" spcFirstLastPara="1" rIns="91425" wrap="square" tIns="91425">
            <a:noAutofit/>
          </a:bodyPr>
          <a:lstStyle/>
          <a:p>
            <a:pPr indent="0" lvl="0" marL="0" rtl="0" algn="just">
              <a:lnSpc>
                <a:spcPct val="105000"/>
              </a:lnSpc>
              <a:spcBef>
                <a:spcPts val="1200"/>
              </a:spcBef>
              <a:spcAft>
                <a:spcPts val="0"/>
              </a:spcAft>
              <a:buSzPts val="770"/>
              <a:buNone/>
            </a:pPr>
            <a:r>
              <a:rPr lang="es" sz="1140">
                <a:solidFill>
                  <a:srgbClr val="000000"/>
                </a:solidFill>
                <a:latin typeface="Times New Roman"/>
                <a:ea typeface="Times New Roman"/>
                <a:cs typeface="Times New Roman"/>
                <a:sym typeface="Times New Roman"/>
              </a:rPr>
              <a:t>Actualmente, EduTech Innovators SPA opera con un sistema </a:t>
            </a:r>
            <a:r>
              <a:rPr b="1" lang="es" sz="1140">
                <a:solidFill>
                  <a:srgbClr val="000000"/>
                </a:solidFill>
                <a:latin typeface="Times New Roman"/>
                <a:ea typeface="Times New Roman"/>
                <a:cs typeface="Times New Roman"/>
                <a:sym typeface="Times New Roman"/>
              </a:rPr>
              <a:t>monolítico</a:t>
            </a:r>
            <a:r>
              <a:rPr lang="es" sz="1140">
                <a:solidFill>
                  <a:srgbClr val="000000"/>
                </a:solidFill>
                <a:latin typeface="Times New Roman"/>
                <a:ea typeface="Times New Roman"/>
                <a:cs typeface="Times New Roman"/>
                <a:sym typeface="Times New Roman"/>
              </a:rPr>
              <a:t> que centraliza todas sus funcionalidades en una sola aplicación. </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rPr lang="es" sz="1140">
                <a:solidFill>
                  <a:srgbClr val="000000"/>
                </a:solidFill>
                <a:latin typeface="Times New Roman"/>
                <a:ea typeface="Times New Roman"/>
                <a:cs typeface="Times New Roman"/>
                <a:sym typeface="Times New Roman"/>
              </a:rPr>
              <a:t>Sistema </a:t>
            </a:r>
            <a:r>
              <a:rPr b="1" lang="es" sz="1140">
                <a:solidFill>
                  <a:srgbClr val="000000"/>
                </a:solidFill>
                <a:latin typeface="Times New Roman"/>
                <a:ea typeface="Times New Roman"/>
                <a:cs typeface="Times New Roman"/>
                <a:sym typeface="Times New Roman"/>
              </a:rPr>
              <a:t>monolítico</a:t>
            </a:r>
            <a:r>
              <a:rPr lang="es" sz="1140">
                <a:solidFill>
                  <a:srgbClr val="000000"/>
                </a:solidFill>
                <a:latin typeface="Times New Roman"/>
                <a:ea typeface="Times New Roman"/>
                <a:cs typeface="Times New Roman"/>
                <a:sym typeface="Times New Roman"/>
              </a:rPr>
              <a:t> actual presenta:</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rPr lang="es" sz="1140">
                <a:solidFill>
                  <a:srgbClr val="000000"/>
                </a:solidFill>
                <a:latin typeface="Times New Roman"/>
                <a:ea typeface="Times New Roman"/>
                <a:cs typeface="Times New Roman"/>
                <a:sym typeface="Times New Roman"/>
              </a:rPr>
              <a:t>	•	Caídas frecuentes.</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rPr lang="es" sz="1140">
                <a:solidFill>
                  <a:srgbClr val="000000"/>
                </a:solidFill>
                <a:latin typeface="Times New Roman"/>
                <a:ea typeface="Times New Roman"/>
                <a:cs typeface="Times New Roman"/>
                <a:sym typeface="Times New Roman"/>
              </a:rPr>
              <a:t>	•	Baja escalabilidad.</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rPr lang="es" sz="1140">
                <a:solidFill>
                  <a:srgbClr val="000000"/>
                </a:solidFill>
                <a:latin typeface="Times New Roman"/>
                <a:ea typeface="Times New Roman"/>
                <a:cs typeface="Times New Roman"/>
                <a:sym typeface="Times New Roman"/>
              </a:rPr>
              <a:t>	•	Tiempo de respuesta deficiente.</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rPr lang="es" sz="1140">
                <a:solidFill>
                  <a:srgbClr val="000000"/>
                </a:solidFill>
                <a:latin typeface="Times New Roman"/>
                <a:ea typeface="Times New Roman"/>
                <a:cs typeface="Times New Roman"/>
                <a:sym typeface="Times New Roman"/>
              </a:rPr>
              <a:t>	•	Dificultad en mantenimiento y actualizaciones.</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rPr b="1" lang="es" sz="1140">
                <a:solidFill>
                  <a:srgbClr val="000000"/>
                </a:solidFill>
                <a:latin typeface="Times New Roman"/>
                <a:ea typeface="Times New Roman"/>
                <a:cs typeface="Times New Roman"/>
                <a:sym typeface="Times New Roman"/>
              </a:rPr>
              <a:t>Impacto</a:t>
            </a:r>
            <a:r>
              <a:rPr lang="es" sz="1140">
                <a:solidFill>
                  <a:srgbClr val="000000"/>
                </a:solidFill>
                <a:latin typeface="Times New Roman"/>
                <a:ea typeface="Times New Roman"/>
                <a:cs typeface="Times New Roman"/>
                <a:sym typeface="Times New Roman"/>
              </a:rPr>
              <a:t>:</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rPr lang="es" sz="1140">
                <a:solidFill>
                  <a:srgbClr val="000000"/>
                </a:solidFill>
                <a:latin typeface="Times New Roman"/>
                <a:ea typeface="Times New Roman"/>
                <a:cs typeface="Times New Roman"/>
                <a:sym typeface="Times New Roman"/>
              </a:rPr>
              <a:t>	•	Disminuye la satisfacción de usuarios.</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rPr lang="es" sz="1140">
                <a:solidFill>
                  <a:srgbClr val="000000"/>
                </a:solidFill>
                <a:latin typeface="Times New Roman"/>
                <a:ea typeface="Times New Roman"/>
                <a:cs typeface="Times New Roman"/>
                <a:sym typeface="Times New Roman"/>
              </a:rPr>
              <a:t>	•	Ralentiza el crecimiento del negocio.</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770"/>
              <a:buNone/>
            </a:pPr>
            <a:r>
              <a:rPr lang="es" sz="1140">
                <a:solidFill>
                  <a:srgbClr val="000000"/>
                </a:solidFill>
                <a:latin typeface="Times New Roman"/>
                <a:ea typeface="Times New Roman"/>
                <a:cs typeface="Times New Roman"/>
                <a:sym typeface="Times New Roman"/>
              </a:rPr>
              <a:t>	•	Riegos en continuidad operativa.</a:t>
            </a:r>
            <a:endParaRPr sz="1140">
              <a:solidFill>
                <a:srgbClr val="000000"/>
              </a:solidFill>
              <a:latin typeface="Times New Roman"/>
              <a:ea typeface="Times New Roman"/>
              <a:cs typeface="Times New Roman"/>
              <a:sym typeface="Times New Roman"/>
            </a:endParaRPr>
          </a:p>
          <a:p>
            <a:pPr indent="0" lvl="0" marL="0" rtl="0" algn="just">
              <a:lnSpc>
                <a:spcPct val="105000"/>
              </a:lnSpc>
              <a:spcBef>
                <a:spcPts val="1200"/>
              </a:spcBef>
              <a:spcAft>
                <a:spcPts val="1200"/>
              </a:spcAft>
              <a:buSzPts val="770"/>
              <a:buNone/>
            </a:pPr>
            <a:r>
              <a:t/>
            </a:r>
            <a:endParaRPr sz="1140">
              <a:solidFill>
                <a:srgbClr val="000000"/>
              </a:solidFill>
              <a:latin typeface="Times New Roman"/>
              <a:ea typeface="Times New Roman"/>
              <a:cs typeface="Times New Roman"/>
              <a:sym typeface="Times New Roman"/>
            </a:endParaRPr>
          </a:p>
        </p:txBody>
      </p:sp>
      <p:pic>
        <p:nvPicPr>
          <p:cNvPr descr="comercio electrónico, dropshipping, concepto, oberlo, shopify ..." id="80" name="Google Shape;80;p15"/>
          <p:cNvPicPr preferRelativeResize="0"/>
          <p:nvPr/>
        </p:nvPicPr>
        <p:blipFill>
          <a:blip r:embed="rId3">
            <a:alphaModFix/>
          </a:blip>
          <a:stretch>
            <a:fillRect/>
          </a:stretch>
        </p:blipFill>
        <p:spPr>
          <a:xfrm>
            <a:off x="599487" y="2310100"/>
            <a:ext cx="3145975" cy="2392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Estrategia a utilizar</a:t>
            </a:r>
            <a:endParaRPr/>
          </a:p>
        </p:txBody>
      </p:sp>
      <p:sp>
        <p:nvSpPr>
          <p:cNvPr id="86" name="Google Shape;86;p16"/>
          <p:cNvSpPr txBox="1"/>
          <p:nvPr/>
        </p:nvSpPr>
        <p:spPr>
          <a:xfrm>
            <a:off x="549475" y="1742245"/>
            <a:ext cx="8045100" cy="23604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rPr lang="es" sz="1100">
                <a:latin typeface="Times New Roman"/>
                <a:ea typeface="Times New Roman"/>
                <a:cs typeface="Times New Roman"/>
                <a:sym typeface="Times New Roman"/>
              </a:rPr>
              <a:t>La arquitectura propuesta sigue el enfoque de </a:t>
            </a:r>
            <a:r>
              <a:rPr b="1" lang="es" sz="1100" u="sng">
                <a:latin typeface="Times New Roman"/>
                <a:ea typeface="Times New Roman"/>
                <a:cs typeface="Times New Roman"/>
                <a:sym typeface="Times New Roman"/>
              </a:rPr>
              <a:t>microservicios</a:t>
            </a:r>
            <a:r>
              <a:rPr lang="es" sz="1100">
                <a:latin typeface="Times New Roman"/>
                <a:ea typeface="Times New Roman"/>
                <a:cs typeface="Times New Roman"/>
                <a:sym typeface="Times New Roman"/>
              </a:rPr>
              <a:t>, donde cada módulo del sistema representa un servicio independiente que se comunica con los demás a través de APIs REST y, en algunos casos, mediante mensajes asíncronos.</a:t>
            </a:r>
            <a:endParaRPr sz="1100">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s" sz="1100">
                <a:latin typeface="Times New Roman"/>
                <a:ea typeface="Times New Roman"/>
                <a:cs typeface="Times New Roman"/>
                <a:sym typeface="Times New Roman"/>
              </a:rPr>
              <a:t>El sistema contará con los siguientes componentes principales:</a:t>
            </a:r>
            <a:endParaRPr sz="1100">
              <a:latin typeface="Times New Roman"/>
              <a:ea typeface="Times New Roman"/>
              <a:cs typeface="Times New Roman"/>
              <a:sym typeface="Times New Roman"/>
            </a:endParaRPr>
          </a:p>
          <a:p>
            <a:pPr indent="-298450" lvl="0" marL="457200" rtl="0" algn="just">
              <a:lnSpc>
                <a:spcPct val="115000"/>
              </a:lnSpc>
              <a:spcBef>
                <a:spcPts val="1200"/>
              </a:spcBef>
              <a:spcAft>
                <a:spcPts val="0"/>
              </a:spcAft>
              <a:buSzPts val="1100"/>
              <a:buFont typeface="Times New Roman"/>
              <a:buChar char="●"/>
            </a:pPr>
            <a:r>
              <a:rPr b="1" lang="es" sz="1100">
                <a:latin typeface="Times New Roman"/>
                <a:ea typeface="Times New Roman"/>
                <a:cs typeface="Times New Roman"/>
                <a:sym typeface="Times New Roman"/>
              </a:rPr>
              <a:t>Separación por dominio de negocio</a:t>
            </a:r>
            <a:r>
              <a:rPr lang="es" sz="1100">
                <a:latin typeface="Times New Roman"/>
                <a:ea typeface="Times New Roman"/>
                <a:cs typeface="Times New Roman"/>
                <a:sym typeface="Times New Roman"/>
              </a:rPr>
              <a:t>: Gestión de usuarios, cursos, pagos, notificaciones, contenidos y soporte.</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Font typeface="Times New Roman"/>
              <a:buChar char="●"/>
            </a:pPr>
            <a:r>
              <a:rPr b="1" lang="es" sz="1100">
                <a:latin typeface="Times New Roman"/>
                <a:ea typeface="Times New Roman"/>
                <a:cs typeface="Times New Roman"/>
                <a:sym typeface="Times New Roman"/>
              </a:rPr>
              <a:t>API Gateway</a:t>
            </a:r>
            <a:r>
              <a:rPr lang="es" sz="1100">
                <a:latin typeface="Times New Roman"/>
                <a:ea typeface="Times New Roman"/>
                <a:cs typeface="Times New Roman"/>
                <a:sym typeface="Times New Roman"/>
              </a:rPr>
              <a:t>: Encargado de recibir todas las solicitudes y distribuirlas a los microservicios correspondientes.</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Font typeface="Times New Roman"/>
              <a:buChar char="●"/>
            </a:pPr>
            <a:r>
              <a:rPr b="1" lang="es" sz="1100">
                <a:latin typeface="Times New Roman"/>
                <a:ea typeface="Times New Roman"/>
                <a:cs typeface="Times New Roman"/>
                <a:sym typeface="Times New Roman"/>
              </a:rPr>
              <a:t>Base de datos</a:t>
            </a:r>
            <a:r>
              <a:rPr lang="es" sz="1100">
                <a:latin typeface="Times New Roman"/>
                <a:ea typeface="Times New Roman"/>
                <a:cs typeface="Times New Roman"/>
                <a:sym typeface="Times New Roman"/>
              </a:rPr>
              <a:t>: Se utilizará un modelo de base de datos centralizada con MySQL, con la opción de segmentar datos en el futuro.</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Font typeface="Times New Roman"/>
              <a:buChar char="●"/>
            </a:pPr>
            <a:r>
              <a:rPr b="1" lang="es" sz="1100">
                <a:latin typeface="Times New Roman"/>
                <a:ea typeface="Times New Roman"/>
                <a:cs typeface="Times New Roman"/>
                <a:sym typeface="Times New Roman"/>
              </a:rPr>
              <a:t>Comunicación entre servicios</a:t>
            </a:r>
            <a:r>
              <a:rPr lang="es" sz="1100">
                <a:latin typeface="Times New Roman"/>
                <a:ea typeface="Times New Roman"/>
                <a:cs typeface="Times New Roman"/>
                <a:sym typeface="Times New Roman"/>
              </a:rPr>
              <a:t>: Uso de APIs REST para la mayoría de las interacciones y WebSockets para notificaciones en tiempo real.</a:t>
            </a:r>
            <a:endParaRPr sz="1100">
              <a:latin typeface="Times New Roman"/>
              <a:ea typeface="Times New Roman"/>
              <a:cs typeface="Times New Roman"/>
              <a:sym typeface="Times New Roman"/>
            </a:endParaRPr>
          </a:p>
          <a:p>
            <a:pPr indent="-298450" lvl="0" marL="457200" rtl="0" algn="just">
              <a:lnSpc>
                <a:spcPct val="115000"/>
              </a:lnSpc>
              <a:spcBef>
                <a:spcPts val="0"/>
              </a:spcBef>
              <a:spcAft>
                <a:spcPts val="0"/>
              </a:spcAft>
              <a:buSzPts val="1100"/>
              <a:buFont typeface="Times New Roman"/>
              <a:buChar char="●"/>
            </a:pPr>
            <a:r>
              <a:rPr b="1" lang="es" sz="1100">
                <a:latin typeface="Times New Roman"/>
                <a:ea typeface="Times New Roman"/>
                <a:cs typeface="Times New Roman"/>
                <a:sym typeface="Times New Roman"/>
              </a:rPr>
              <a:t>Despliegue y monitoreo:</a:t>
            </a:r>
            <a:r>
              <a:rPr lang="es" sz="1100">
                <a:latin typeface="Times New Roman"/>
                <a:ea typeface="Times New Roman"/>
                <a:cs typeface="Times New Roman"/>
                <a:sym typeface="Times New Roman"/>
              </a:rPr>
              <a:t> Uso de Docker para la administración de servicios y herramientas básicas de monitoreo.</a:t>
            </a:r>
            <a:endParaRPr sz="11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Herramientas a utilizar</a:t>
            </a:r>
            <a:endParaRPr/>
          </a:p>
        </p:txBody>
      </p:sp>
      <p:graphicFrame>
        <p:nvGraphicFramePr>
          <p:cNvPr id="92" name="Google Shape;92;p17"/>
          <p:cNvGraphicFramePr/>
          <p:nvPr/>
        </p:nvGraphicFramePr>
        <p:xfrm>
          <a:off x="952500" y="1426906"/>
          <a:ext cx="3000000" cy="3000000"/>
        </p:xfrm>
        <a:graphic>
          <a:graphicData uri="http://schemas.openxmlformats.org/drawingml/2006/table">
            <a:tbl>
              <a:tblPr>
                <a:noFill/>
                <a:tableStyleId>{B3CDCB08-25CC-4EDD-BDE4-2A4850EC04BA}</a:tableStyleId>
              </a:tblPr>
              <a:tblGrid>
                <a:gridCol w="2413000"/>
                <a:gridCol w="2413000"/>
                <a:gridCol w="2413000"/>
              </a:tblGrid>
              <a:tr h="381000">
                <a:tc>
                  <a:txBody>
                    <a:bodyPr/>
                    <a:lstStyle/>
                    <a:p>
                      <a:pPr indent="0" lvl="0" marL="0" rtl="0" algn="ctr">
                        <a:spcBef>
                          <a:spcPts val="0"/>
                        </a:spcBef>
                        <a:spcAft>
                          <a:spcPts val="0"/>
                        </a:spcAft>
                        <a:buNone/>
                      </a:pPr>
                      <a:r>
                        <a:rPr b="1" lang="es"/>
                        <a:t>Herramienta</a:t>
                      </a:r>
                      <a:endParaRPr b="1"/>
                    </a:p>
                  </a:txBody>
                  <a:tcPr marT="91425" marB="91425" marR="91425" marL="91425"/>
                </a:tc>
                <a:tc>
                  <a:txBody>
                    <a:bodyPr/>
                    <a:lstStyle/>
                    <a:p>
                      <a:pPr indent="0" lvl="0" marL="0" rtl="0" algn="ctr">
                        <a:spcBef>
                          <a:spcPts val="0"/>
                        </a:spcBef>
                        <a:spcAft>
                          <a:spcPts val="0"/>
                        </a:spcAft>
                        <a:buNone/>
                      </a:pPr>
                      <a:r>
                        <a:rPr b="1" lang="es"/>
                        <a:t>Función principal</a:t>
                      </a:r>
                      <a:endParaRPr b="1"/>
                    </a:p>
                  </a:txBody>
                  <a:tcPr marT="91425" marB="91425" marR="91425" marL="91425"/>
                </a:tc>
                <a:tc>
                  <a:txBody>
                    <a:bodyPr/>
                    <a:lstStyle/>
                    <a:p>
                      <a:pPr indent="0" lvl="0" marL="0" rtl="0" algn="ctr">
                        <a:spcBef>
                          <a:spcPts val="0"/>
                        </a:spcBef>
                        <a:spcAft>
                          <a:spcPts val="0"/>
                        </a:spcAft>
                        <a:buNone/>
                      </a:pPr>
                      <a:r>
                        <a:rPr b="1" lang="es"/>
                        <a:t>Justificación </a:t>
                      </a:r>
                      <a:endParaRPr b="1"/>
                    </a:p>
                  </a:txBody>
                  <a:tcPr marT="91425" marB="91425" marR="91425" marL="91425"/>
                </a:tc>
              </a:tr>
              <a:tr h="381000">
                <a:tc>
                  <a:txBody>
                    <a:bodyPr/>
                    <a:lstStyle/>
                    <a:p>
                      <a:pPr indent="0" lvl="0" marL="0" rtl="0" algn="l">
                        <a:spcBef>
                          <a:spcPts val="0"/>
                        </a:spcBef>
                        <a:spcAft>
                          <a:spcPts val="0"/>
                        </a:spcAft>
                        <a:buNone/>
                      </a:pPr>
                      <a:r>
                        <a:rPr lang="es"/>
                        <a:t>Spring Boot</a:t>
                      </a:r>
                      <a:endParaRPr/>
                    </a:p>
                  </a:txBody>
                  <a:tcPr marT="91425" marB="91425" marR="91425" marL="91425"/>
                </a:tc>
                <a:tc>
                  <a:txBody>
                    <a:bodyPr/>
                    <a:lstStyle/>
                    <a:p>
                      <a:pPr indent="0" lvl="0" marL="0" rtl="0" algn="ctr">
                        <a:spcBef>
                          <a:spcPts val="0"/>
                        </a:spcBef>
                        <a:spcAft>
                          <a:spcPts val="0"/>
                        </a:spcAft>
                        <a:buNone/>
                      </a:pPr>
                      <a:r>
                        <a:rPr lang="es"/>
                        <a:t>Desarrollo de microservicios en Java</a:t>
                      </a:r>
                      <a:endParaRPr/>
                    </a:p>
                  </a:txBody>
                  <a:tcPr marT="91425" marB="91425" marR="91425" marL="91425"/>
                </a:tc>
                <a:tc>
                  <a:txBody>
                    <a:bodyPr/>
                    <a:lstStyle/>
                    <a:p>
                      <a:pPr indent="0" lvl="0" marL="0" rtl="0" algn="ctr">
                        <a:spcBef>
                          <a:spcPts val="0"/>
                        </a:spcBef>
                        <a:spcAft>
                          <a:spcPts val="0"/>
                        </a:spcAft>
                        <a:buNone/>
                      </a:pPr>
                      <a:r>
                        <a:rPr lang="es"/>
                        <a:t>Modular, robusto, fácil integración</a:t>
                      </a:r>
                      <a:endParaRPr/>
                    </a:p>
                  </a:txBody>
                  <a:tcPr marT="91425" marB="91425" marR="91425" marL="91425"/>
                </a:tc>
              </a:tr>
              <a:tr h="381000">
                <a:tc>
                  <a:txBody>
                    <a:bodyPr/>
                    <a:lstStyle/>
                    <a:p>
                      <a:pPr indent="0" lvl="0" marL="0" rtl="0" algn="l">
                        <a:spcBef>
                          <a:spcPts val="0"/>
                        </a:spcBef>
                        <a:spcAft>
                          <a:spcPts val="0"/>
                        </a:spcAft>
                        <a:buNone/>
                      </a:pPr>
                      <a:r>
                        <a:rPr lang="es"/>
                        <a:t>Spring Cloud Gateway</a:t>
                      </a:r>
                      <a:endParaRPr/>
                    </a:p>
                  </a:txBody>
                  <a:tcPr marT="91425" marB="91425" marR="91425" marL="91425"/>
                </a:tc>
                <a:tc>
                  <a:txBody>
                    <a:bodyPr/>
                    <a:lstStyle/>
                    <a:p>
                      <a:pPr indent="0" lvl="0" marL="0" rtl="0" algn="ctr">
                        <a:spcBef>
                          <a:spcPts val="0"/>
                        </a:spcBef>
                        <a:spcAft>
                          <a:spcPts val="0"/>
                        </a:spcAft>
                        <a:buNone/>
                      </a:pPr>
                      <a:r>
                        <a:rPr lang="es"/>
                        <a:t>API Gateway para enrutar solicitudes</a:t>
                      </a:r>
                      <a:endParaRPr/>
                    </a:p>
                  </a:txBody>
                  <a:tcPr marT="91425" marB="91425" marR="91425" marL="91425"/>
                </a:tc>
                <a:tc>
                  <a:txBody>
                    <a:bodyPr/>
                    <a:lstStyle/>
                    <a:p>
                      <a:pPr indent="0" lvl="0" marL="0" rtl="0" algn="ctr">
                        <a:spcBef>
                          <a:spcPts val="0"/>
                        </a:spcBef>
                        <a:spcAft>
                          <a:spcPts val="0"/>
                        </a:spcAft>
                        <a:buNone/>
                      </a:pPr>
                      <a:r>
                        <a:rPr lang="es"/>
                        <a:t>Gestión centralizada y segura</a:t>
                      </a:r>
                      <a:endParaRPr/>
                    </a:p>
                  </a:txBody>
                  <a:tcPr marT="91425" marB="91425" marR="91425" marL="91425"/>
                </a:tc>
              </a:tr>
              <a:tr h="381000">
                <a:tc>
                  <a:txBody>
                    <a:bodyPr/>
                    <a:lstStyle/>
                    <a:p>
                      <a:pPr indent="0" lvl="0" marL="0" rtl="0" algn="l">
                        <a:spcBef>
                          <a:spcPts val="0"/>
                        </a:spcBef>
                        <a:spcAft>
                          <a:spcPts val="0"/>
                        </a:spcAft>
                        <a:buNone/>
                      </a:pPr>
                      <a:r>
                        <a:rPr lang="es"/>
                        <a:t>PostgreSQL</a:t>
                      </a:r>
                      <a:endParaRPr/>
                    </a:p>
                  </a:txBody>
                  <a:tcPr marT="91425" marB="91425" marR="91425" marL="91425"/>
                </a:tc>
                <a:tc>
                  <a:txBody>
                    <a:bodyPr/>
                    <a:lstStyle/>
                    <a:p>
                      <a:pPr indent="0" lvl="0" marL="0" rtl="0" algn="ctr">
                        <a:spcBef>
                          <a:spcPts val="0"/>
                        </a:spcBef>
                        <a:spcAft>
                          <a:spcPts val="0"/>
                        </a:spcAft>
                        <a:buNone/>
                      </a:pPr>
                      <a:r>
                        <a:rPr lang="es"/>
                        <a:t>Almacenamiento de datos</a:t>
                      </a:r>
                      <a:endParaRPr/>
                    </a:p>
                  </a:txBody>
                  <a:tcPr marT="91425" marB="91425" marR="91425" marL="91425"/>
                </a:tc>
                <a:tc>
                  <a:txBody>
                    <a:bodyPr/>
                    <a:lstStyle/>
                    <a:p>
                      <a:pPr indent="0" lvl="0" marL="0" rtl="0" algn="ctr">
                        <a:spcBef>
                          <a:spcPts val="0"/>
                        </a:spcBef>
                        <a:spcAft>
                          <a:spcPts val="0"/>
                        </a:spcAft>
                        <a:buNone/>
                      </a:pPr>
                      <a:r>
                        <a:rPr lang="es"/>
                        <a:t>Escalable, confiable y ampliamente usado</a:t>
                      </a:r>
                      <a:endParaRPr/>
                    </a:p>
                  </a:txBody>
                  <a:tcPr marT="91425" marB="91425" marR="91425" marL="91425"/>
                </a:tc>
              </a:tr>
              <a:tr h="381000">
                <a:tc>
                  <a:txBody>
                    <a:bodyPr/>
                    <a:lstStyle/>
                    <a:p>
                      <a:pPr indent="0" lvl="0" marL="0" rtl="0" algn="l">
                        <a:spcBef>
                          <a:spcPts val="0"/>
                        </a:spcBef>
                        <a:spcAft>
                          <a:spcPts val="0"/>
                        </a:spcAft>
                        <a:buNone/>
                      </a:pPr>
                      <a:r>
                        <a:rPr lang="es"/>
                        <a:t>JWT</a:t>
                      </a:r>
                      <a:endParaRPr/>
                    </a:p>
                  </a:txBody>
                  <a:tcPr marT="91425" marB="91425" marR="91425" marL="91425"/>
                </a:tc>
                <a:tc>
                  <a:txBody>
                    <a:bodyPr/>
                    <a:lstStyle/>
                    <a:p>
                      <a:pPr indent="0" lvl="0" marL="0" rtl="0" algn="ctr">
                        <a:spcBef>
                          <a:spcPts val="0"/>
                        </a:spcBef>
                        <a:spcAft>
                          <a:spcPts val="0"/>
                        </a:spcAft>
                        <a:buNone/>
                      </a:pPr>
                      <a:r>
                        <a:rPr lang="es"/>
                        <a:t>Autenticación segura</a:t>
                      </a:r>
                      <a:endParaRPr/>
                    </a:p>
                  </a:txBody>
                  <a:tcPr marT="91425" marB="91425" marR="91425" marL="91425"/>
                </a:tc>
                <a:tc>
                  <a:txBody>
                    <a:bodyPr/>
                    <a:lstStyle/>
                    <a:p>
                      <a:pPr indent="0" lvl="0" marL="0" rtl="0" algn="ctr">
                        <a:spcBef>
                          <a:spcPts val="0"/>
                        </a:spcBef>
                        <a:spcAft>
                          <a:spcPts val="0"/>
                        </a:spcAft>
                        <a:buNone/>
                      </a:pPr>
                      <a:r>
                        <a:rPr lang="es"/>
                        <a:t>Token sin estado, ideal para microservicios</a:t>
                      </a:r>
                      <a:endParaRPr/>
                    </a:p>
                  </a:txBody>
                  <a:tcPr marT="91425" marB="91425" marR="91425" marL="91425"/>
                </a:tc>
              </a:tr>
              <a:tr h="381000">
                <a:tc>
                  <a:txBody>
                    <a:bodyPr/>
                    <a:lstStyle/>
                    <a:p>
                      <a:pPr indent="0" lvl="0" marL="0" rtl="0" algn="l">
                        <a:spcBef>
                          <a:spcPts val="0"/>
                        </a:spcBef>
                        <a:spcAft>
                          <a:spcPts val="0"/>
                        </a:spcAft>
                        <a:buNone/>
                      </a:pPr>
                      <a:r>
                        <a:rPr lang="es"/>
                        <a:t>Docker </a:t>
                      </a:r>
                      <a:endParaRPr/>
                    </a:p>
                  </a:txBody>
                  <a:tcPr marT="91425" marB="91425" marR="91425" marL="91425"/>
                </a:tc>
                <a:tc>
                  <a:txBody>
                    <a:bodyPr/>
                    <a:lstStyle/>
                    <a:p>
                      <a:pPr indent="0" lvl="0" marL="0" rtl="0" algn="ctr">
                        <a:spcBef>
                          <a:spcPts val="0"/>
                        </a:spcBef>
                        <a:spcAft>
                          <a:spcPts val="0"/>
                        </a:spcAft>
                        <a:buNone/>
                      </a:pPr>
                      <a:r>
                        <a:rPr lang="es"/>
                        <a:t>Contenerización y despliegue</a:t>
                      </a:r>
                      <a:endParaRPr/>
                    </a:p>
                  </a:txBody>
                  <a:tcPr marT="91425" marB="91425" marR="91425" marL="91425"/>
                </a:tc>
                <a:tc>
                  <a:txBody>
                    <a:bodyPr/>
                    <a:lstStyle/>
                    <a:p>
                      <a:pPr indent="0" lvl="0" marL="0" rtl="0" algn="ctr">
                        <a:spcBef>
                          <a:spcPts val="0"/>
                        </a:spcBef>
                        <a:spcAft>
                          <a:spcPts val="0"/>
                        </a:spcAft>
                        <a:buNone/>
                      </a:pPr>
                      <a:r>
                        <a:rPr lang="es"/>
                        <a:t>Portabilidad, fácil orquestación</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87291" y="2236725"/>
            <a:ext cx="3706500" cy="62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Trabajo colaborativo</a:t>
            </a:r>
            <a:endParaRPr/>
          </a:p>
        </p:txBody>
      </p:sp>
      <p:sp>
        <p:nvSpPr>
          <p:cNvPr id="98" name="Google Shape;98;p18"/>
          <p:cNvSpPr txBox="1"/>
          <p:nvPr>
            <p:ph idx="1" type="body"/>
          </p:nvPr>
        </p:nvSpPr>
        <p:spPr>
          <a:xfrm>
            <a:off x="4644675" y="500925"/>
            <a:ext cx="4367400" cy="4098600"/>
          </a:xfrm>
          <a:prstGeom prst="rect">
            <a:avLst/>
          </a:prstGeom>
        </p:spPr>
        <p:txBody>
          <a:bodyPr anchorCtr="0" anchor="t" bIns="91425" lIns="91425" spcFirstLastPara="1" rIns="91425" wrap="square" tIns="91425">
            <a:normAutofit fontScale="32500" lnSpcReduction="20000"/>
          </a:bodyPr>
          <a:lstStyle/>
          <a:p>
            <a:pPr indent="-300831" lvl="0" marL="457200" rtl="0" algn="just">
              <a:spcBef>
                <a:spcPts val="0"/>
              </a:spcBef>
              <a:spcAft>
                <a:spcPts val="0"/>
              </a:spcAft>
              <a:buClr>
                <a:srgbClr val="000000"/>
              </a:buClr>
              <a:buSzPct val="100000"/>
              <a:buFont typeface="Times New Roman"/>
              <a:buChar char="●"/>
            </a:pPr>
            <a:r>
              <a:rPr b="1" lang="es" sz="3500">
                <a:solidFill>
                  <a:srgbClr val="000000"/>
                </a:solidFill>
                <a:latin typeface="Times New Roman"/>
                <a:ea typeface="Times New Roman"/>
                <a:cs typeface="Times New Roman"/>
                <a:sym typeface="Times New Roman"/>
              </a:rPr>
              <a:t>Trello</a:t>
            </a:r>
            <a:r>
              <a:rPr lang="es" sz="3500">
                <a:solidFill>
                  <a:srgbClr val="000000"/>
                </a:solidFill>
                <a:latin typeface="Times New Roman"/>
                <a:ea typeface="Times New Roman"/>
                <a:cs typeface="Times New Roman"/>
                <a:sym typeface="Times New Roman"/>
              </a:rPr>
              <a:t>: Gestión de tareas (to-do / doing / done).</a:t>
            </a:r>
            <a:endParaRPr sz="3500">
              <a:solidFill>
                <a:srgbClr val="000000"/>
              </a:solidFill>
              <a:latin typeface="Times New Roman"/>
              <a:ea typeface="Times New Roman"/>
              <a:cs typeface="Times New Roman"/>
              <a:sym typeface="Times New Roman"/>
            </a:endParaRPr>
          </a:p>
          <a:p>
            <a:pPr indent="-300831" lvl="0" marL="457200" rtl="0" algn="just">
              <a:spcBef>
                <a:spcPts val="0"/>
              </a:spcBef>
              <a:spcAft>
                <a:spcPts val="0"/>
              </a:spcAft>
              <a:buClr>
                <a:srgbClr val="000000"/>
              </a:buClr>
              <a:buSzPct val="100000"/>
              <a:buFont typeface="Times New Roman"/>
              <a:buChar char="●"/>
            </a:pPr>
            <a:r>
              <a:rPr b="1" lang="es" sz="3500">
                <a:solidFill>
                  <a:srgbClr val="000000"/>
                </a:solidFill>
                <a:latin typeface="Times New Roman"/>
                <a:ea typeface="Times New Roman"/>
                <a:cs typeface="Times New Roman"/>
                <a:sym typeface="Times New Roman"/>
              </a:rPr>
              <a:t>Jira</a:t>
            </a:r>
            <a:r>
              <a:rPr lang="es" sz="3500">
                <a:solidFill>
                  <a:srgbClr val="000000"/>
                </a:solidFill>
                <a:latin typeface="Times New Roman"/>
                <a:ea typeface="Times New Roman"/>
                <a:cs typeface="Times New Roman"/>
                <a:sym typeface="Times New Roman"/>
              </a:rPr>
              <a:t>: Sprints y seguimiento ágil (historias de usuario).</a:t>
            </a:r>
            <a:endParaRPr sz="3500">
              <a:solidFill>
                <a:srgbClr val="000000"/>
              </a:solidFill>
              <a:latin typeface="Times New Roman"/>
              <a:ea typeface="Times New Roman"/>
              <a:cs typeface="Times New Roman"/>
              <a:sym typeface="Times New Roman"/>
            </a:endParaRPr>
          </a:p>
          <a:p>
            <a:pPr indent="-300831" lvl="0" marL="457200" rtl="0" algn="just">
              <a:spcBef>
                <a:spcPts val="0"/>
              </a:spcBef>
              <a:spcAft>
                <a:spcPts val="0"/>
              </a:spcAft>
              <a:buClr>
                <a:srgbClr val="000000"/>
              </a:buClr>
              <a:buSzPct val="100000"/>
              <a:buFont typeface="Times New Roman"/>
              <a:buChar char="●"/>
            </a:pPr>
            <a:r>
              <a:rPr b="1" lang="es" sz="3500">
                <a:solidFill>
                  <a:srgbClr val="000000"/>
                </a:solidFill>
                <a:latin typeface="Times New Roman"/>
                <a:ea typeface="Times New Roman"/>
                <a:cs typeface="Times New Roman"/>
                <a:sym typeface="Times New Roman"/>
              </a:rPr>
              <a:t>Slack</a:t>
            </a:r>
            <a:r>
              <a:rPr lang="es" sz="3500">
                <a:solidFill>
                  <a:srgbClr val="000000"/>
                </a:solidFill>
                <a:latin typeface="Times New Roman"/>
                <a:ea typeface="Times New Roman"/>
                <a:cs typeface="Times New Roman"/>
                <a:sym typeface="Times New Roman"/>
              </a:rPr>
              <a:t>: Comunicación constante por canales de desarrollo y QA.</a:t>
            </a:r>
            <a:endParaRPr sz="35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s" sz="3500">
                <a:solidFill>
                  <a:srgbClr val="000000"/>
                </a:solidFill>
                <a:latin typeface="Times New Roman"/>
                <a:ea typeface="Times New Roman"/>
                <a:cs typeface="Times New Roman"/>
                <a:sym typeface="Times New Roman"/>
              </a:rPr>
              <a:t>Para la gestión de la migración de EduTech Innovators SPA a una arquitectura de microservicios, se propone el siguiente flujo de trabajo:</a:t>
            </a:r>
            <a:endParaRPr sz="3500">
              <a:solidFill>
                <a:srgbClr val="000000"/>
              </a:solidFill>
              <a:latin typeface="Times New Roman"/>
              <a:ea typeface="Times New Roman"/>
              <a:cs typeface="Times New Roman"/>
              <a:sym typeface="Times New Roman"/>
            </a:endParaRPr>
          </a:p>
          <a:p>
            <a:pPr indent="-300831" lvl="0" marL="457200" rtl="0" algn="just">
              <a:spcBef>
                <a:spcPts val="1200"/>
              </a:spcBef>
              <a:spcAft>
                <a:spcPts val="0"/>
              </a:spcAft>
              <a:buClr>
                <a:srgbClr val="000000"/>
              </a:buClr>
              <a:buSzPct val="100000"/>
              <a:buFont typeface="Times New Roman"/>
              <a:buAutoNum type="arabicPeriod"/>
            </a:pPr>
            <a:r>
              <a:rPr b="1" lang="es" sz="3500">
                <a:solidFill>
                  <a:srgbClr val="000000"/>
                </a:solidFill>
                <a:latin typeface="Times New Roman"/>
                <a:ea typeface="Times New Roman"/>
                <a:cs typeface="Times New Roman"/>
                <a:sym typeface="Times New Roman"/>
              </a:rPr>
              <a:t>Planificación en Jira</a:t>
            </a:r>
            <a:r>
              <a:rPr lang="es" sz="3500">
                <a:solidFill>
                  <a:srgbClr val="000000"/>
                </a:solidFill>
                <a:latin typeface="Times New Roman"/>
                <a:ea typeface="Times New Roman"/>
                <a:cs typeface="Times New Roman"/>
                <a:sym typeface="Times New Roman"/>
              </a:rPr>
              <a:t>: Creación de historias de usuario y sprints.</a:t>
            </a:r>
            <a:endParaRPr sz="3500">
              <a:solidFill>
                <a:srgbClr val="000000"/>
              </a:solidFill>
              <a:latin typeface="Times New Roman"/>
              <a:ea typeface="Times New Roman"/>
              <a:cs typeface="Times New Roman"/>
              <a:sym typeface="Times New Roman"/>
            </a:endParaRPr>
          </a:p>
          <a:p>
            <a:pPr indent="-300831" lvl="0" marL="457200" rtl="0" algn="just">
              <a:spcBef>
                <a:spcPts val="0"/>
              </a:spcBef>
              <a:spcAft>
                <a:spcPts val="0"/>
              </a:spcAft>
              <a:buClr>
                <a:srgbClr val="000000"/>
              </a:buClr>
              <a:buSzPct val="100000"/>
              <a:buFont typeface="Times New Roman"/>
              <a:buAutoNum type="arabicPeriod"/>
            </a:pPr>
            <a:r>
              <a:rPr b="1" lang="es" sz="3500">
                <a:solidFill>
                  <a:srgbClr val="000000"/>
                </a:solidFill>
                <a:latin typeface="Times New Roman"/>
                <a:ea typeface="Times New Roman"/>
                <a:cs typeface="Times New Roman"/>
                <a:sym typeface="Times New Roman"/>
              </a:rPr>
              <a:t>Organización de tareas en Trello</a:t>
            </a:r>
            <a:r>
              <a:rPr lang="es" sz="3500">
                <a:solidFill>
                  <a:srgbClr val="000000"/>
                </a:solidFill>
                <a:latin typeface="Times New Roman"/>
                <a:ea typeface="Times New Roman"/>
                <a:cs typeface="Times New Roman"/>
                <a:sym typeface="Times New Roman"/>
              </a:rPr>
              <a:t>: Seguimiento del desarrollo de microservicios.</a:t>
            </a:r>
            <a:endParaRPr sz="3500">
              <a:solidFill>
                <a:srgbClr val="000000"/>
              </a:solidFill>
              <a:latin typeface="Times New Roman"/>
              <a:ea typeface="Times New Roman"/>
              <a:cs typeface="Times New Roman"/>
              <a:sym typeface="Times New Roman"/>
            </a:endParaRPr>
          </a:p>
          <a:p>
            <a:pPr indent="-300831" lvl="0" marL="457200" rtl="0" algn="just">
              <a:spcBef>
                <a:spcPts val="0"/>
              </a:spcBef>
              <a:spcAft>
                <a:spcPts val="0"/>
              </a:spcAft>
              <a:buClr>
                <a:srgbClr val="000000"/>
              </a:buClr>
              <a:buSzPct val="100000"/>
              <a:buFont typeface="Times New Roman"/>
              <a:buAutoNum type="arabicPeriod"/>
            </a:pPr>
            <a:r>
              <a:rPr b="1" lang="es" sz="3500">
                <a:solidFill>
                  <a:srgbClr val="000000"/>
                </a:solidFill>
                <a:latin typeface="Times New Roman"/>
                <a:ea typeface="Times New Roman"/>
                <a:cs typeface="Times New Roman"/>
                <a:sym typeface="Times New Roman"/>
              </a:rPr>
              <a:t>Uso de Trello</a:t>
            </a:r>
            <a:r>
              <a:rPr lang="es" sz="3500">
                <a:solidFill>
                  <a:srgbClr val="000000"/>
                </a:solidFill>
                <a:latin typeface="Times New Roman"/>
                <a:ea typeface="Times New Roman"/>
                <a:cs typeface="Times New Roman"/>
                <a:sym typeface="Times New Roman"/>
              </a:rPr>
              <a:t>: Creación de diagramas de arquitectura y flujos de interacción entre servicios.</a:t>
            </a:r>
            <a:endParaRPr sz="3500">
              <a:solidFill>
                <a:srgbClr val="000000"/>
              </a:solidFill>
              <a:latin typeface="Times New Roman"/>
              <a:ea typeface="Times New Roman"/>
              <a:cs typeface="Times New Roman"/>
              <a:sym typeface="Times New Roman"/>
            </a:endParaRPr>
          </a:p>
          <a:p>
            <a:pPr indent="-300831" lvl="0" marL="457200" rtl="0" algn="just">
              <a:spcBef>
                <a:spcPts val="0"/>
              </a:spcBef>
              <a:spcAft>
                <a:spcPts val="0"/>
              </a:spcAft>
              <a:buClr>
                <a:srgbClr val="000000"/>
              </a:buClr>
              <a:buSzPct val="100000"/>
              <a:buFont typeface="Times New Roman"/>
              <a:buAutoNum type="arabicPeriod"/>
            </a:pPr>
            <a:r>
              <a:rPr b="1" lang="es" sz="3500">
                <a:solidFill>
                  <a:srgbClr val="000000"/>
                </a:solidFill>
                <a:latin typeface="Times New Roman"/>
                <a:ea typeface="Times New Roman"/>
                <a:cs typeface="Times New Roman"/>
                <a:sym typeface="Times New Roman"/>
              </a:rPr>
              <a:t>Comunicación en Slack</a:t>
            </a:r>
            <a:r>
              <a:rPr lang="es" sz="3500">
                <a:solidFill>
                  <a:srgbClr val="000000"/>
                </a:solidFill>
                <a:latin typeface="Times New Roman"/>
                <a:ea typeface="Times New Roman"/>
                <a:cs typeface="Times New Roman"/>
                <a:sym typeface="Times New Roman"/>
              </a:rPr>
              <a:t>: Resolución de dudas y coordinación en tiempo real.</a:t>
            </a:r>
            <a:endParaRPr sz="35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35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s" sz="3500">
                <a:solidFill>
                  <a:srgbClr val="000000"/>
                </a:solidFill>
                <a:latin typeface="Times New Roman"/>
                <a:ea typeface="Times New Roman"/>
                <a:cs typeface="Times New Roman"/>
                <a:sym typeface="Times New Roman"/>
              </a:rPr>
              <a:t>Se seleccionaron estas por la sencillez y la eficiencia que trae para la organización y desarrollo del proyecto. Además de tener experiencias pasadas con estas herramientas.</a:t>
            </a:r>
            <a:endParaRPr sz="3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Enfoques éticos</a:t>
            </a:r>
            <a:endParaRPr/>
          </a:p>
        </p:txBody>
      </p:sp>
      <p:sp>
        <p:nvSpPr>
          <p:cNvPr id="104" name="Google Shape;104;p19"/>
          <p:cNvSpPr txBox="1"/>
          <p:nvPr>
            <p:ph idx="1" type="body"/>
          </p:nvPr>
        </p:nvSpPr>
        <p:spPr>
          <a:xfrm>
            <a:off x="311700" y="1505700"/>
            <a:ext cx="8520600" cy="3041700"/>
          </a:xfrm>
          <a:prstGeom prst="rect">
            <a:avLst/>
          </a:prstGeom>
        </p:spPr>
        <p:txBody>
          <a:bodyPr anchorCtr="0" anchor="t" bIns="91425" lIns="91425" spcFirstLastPara="1" rIns="91425" wrap="square" tIns="91425">
            <a:normAutofit/>
          </a:bodyPr>
          <a:lstStyle/>
          <a:p>
            <a:pPr indent="0" lvl="0" marL="0" rtl="0" algn="just">
              <a:spcBef>
                <a:spcPts val="1400"/>
              </a:spcBef>
              <a:spcAft>
                <a:spcPts val="0"/>
              </a:spcAft>
              <a:buNone/>
            </a:pPr>
            <a:r>
              <a:rPr b="1" lang="es">
                <a:solidFill>
                  <a:srgbClr val="000000"/>
                </a:solidFill>
                <a:latin typeface="Times New Roman"/>
                <a:ea typeface="Times New Roman"/>
                <a:cs typeface="Times New Roman"/>
                <a:sym typeface="Times New Roman"/>
              </a:rPr>
              <a:t>Privacidad de Datos</a:t>
            </a:r>
            <a:endParaRPr b="1">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s" sz="1200">
                <a:solidFill>
                  <a:srgbClr val="000000"/>
                </a:solidFill>
                <a:latin typeface="Times New Roman"/>
                <a:ea typeface="Times New Roman"/>
                <a:cs typeface="Times New Roman"/>
                <a:sym typeface="Times New Roman"/>
              </a:rPr>
              <a:t>Uno de los principales desafíos en una arquitectura de microservicios es garantizar la privacidad de los datos de los usuarios. Para ello, se deben implementar:</a:t>
            </a:r>
            <a:endParaRPr sz="1200">
              <a:solidFill>
                <a:srgbClr val="000000"/>
              </a:solidFill>
              <a:latin typeface="Times New Roman"/>
              <a:ea typeface="Times New Roman"/>
              <a:cs typeface="Times New Roman"/>
              <a:sym typeface="Times New Roman"/>
            </a:endParaRPr>
          </a:p>
          <a:p>
            <a:pPr indent="-304800" lvl="0" marL="457200" rtl="0" algn="just">
              <a:spcBef>
                <a:spcPts val="1200"/>
              </a:spcBef>
              <a:spcAft>
                <a:spcPts val="0"/>
              </a:spcAft>
              <a:buClr>
                <a:srgbClr val="000000"/>
              </a:buClr>
              <a:buSzPts val="1200"/>
              <a:buFont typeface="Times New Roman"/>
              <a:buChar char="●"/>
            </a:pPr>
            <a:r>
              <a:rPr b="1" lang="es" sz="1200">
                <a:solidFill>
                  <a:srgbClr val="000000"/>
                </a:solidFill>
                <a:latin typeface="Times New Roman"/>
                <a:ea typeface="Times New Roman"/>
                <a:cs typeface="Times New Roman"/>
                <a:sym typeface="Times New Roman"/>
              </a:rPr>
              <a:t>Cifrado de datos en reposo y en tránsito</a:t>
            </a:r>
            <a:r>
              <a:rPr lang="es"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b="1" lang="es" sz="1200">
                <a:solidFill>
                  <a:srgbClr val="000000"/>
                </a:solidFill>
                <a:latin typeface="Times New Roman"/>
                <a:ea typeface="Times New Roman"/>
                <a:cs typeface="Times New Roman"/>
                <a:sym typeface="Times New Roman"/>
              </a:rPr>
              <a:t>Autenticación y autorización segura..</a:t>
            </a:r>
            <a:endParaRPr b="1" sz="1200">
              <a:solidFill>
                <a:srgbClr val="000000"/>
              </a:solidFill>
              <a:latin typeface="Times New Roman"/>
              <a:ea typeface="Times New Roman"/>
              <a:cs typeface="Times New Roman"/>
              <a:sym typeface="Times New Roman"/>
            </a:endParaRPr>
          </a:p>
          <a:p>
            <a:pPr indent="-304800" lvl="0" marL="457200" rtl="0" algn="just">
              <a:spcBef>
                <a:spcPts val="0"/>
              </a:spcBef>
              <a:spcAft>
                <a:spcPts val="0"/>
              </a:spcAft>
              <a:buClr>
                <a:srgbClr val="000000"/>
              </a:buClr>
              <a:buSzPts val="1200"/>
              <a:buFont typeface="Times New Roman"/>
              <a:buChar char="●"/>
            </a:pPr>
            <a:r>
              <a:rPr b="1" lang="es" sz="1200">
                <a:solidFill>
                  <a:srgbClr val="000000"/>
                </a:solidFill>
                <a:latin typeface="Times New Roman"/>
                <a:ea typeface="Times New Roman"/>
                <a:cs typeface="Times New Roman"/>
                <a:sym typeface="Times New Roman"/>
              </a:rPr>
              <a:t>Minimización de datos</a:t>
            </a:r>
            <a:r>
              <a:rPr lang="es" sz="1200">
                <a:solidFill>
                  <a:srgbClr val="000000"/>
                </a:solidFill>
                <a:latin typeface="Times New Roman"/>
                <a:ea typeface="Times New Roman"/>
                <a:cs typeface="Times New Roman"/>
                <a:sym typeface="Times New Roman"/>
              </a:rPr>
              <a:t>: almacenar sólo la información estrictamente necesaria.</a:t>
            </a:r>
            <a:endParaRPr sz="1200">
              <a:solidFill>
                <a:srgbClr val="000000"/>
              </a:solidFill>
              <a:latin typeface="Times New Roman"/>
              <a:ea typeface="Times New Roman"/>
              <a:cs typeface="Times New Roman"/>
              <a:sym typeface="Times New Roman"/>
            </a:endParaRPr>
          </a:p>
          <a:p>
            <a:pPr indent="0" lvl="0" marL="0" rtl="0" algn="just">
              <a:lnSpc>
                <a:spcPct val="100000"/>
              </a:lnSpc>
              <a:spcBef>
                <a:spcPts val="1400"/>
              </a:spcBef>
              <a:spcAft>
                <a:spcPts val="0"/>
              </a:spcAft>
              <a:buNone/>
            </a:pPr>
            <a:r>
              <a:rPr b="1" lang="es">
                <a:solidFill>
                  <a:srgbClr val="000000"/>
                </a:solidFill>
                <a:latin typeface="Times New Roman"/>
                <a:ea typeface="Times New Roman"/>
                <a:cs typeface="Times New Roman"/>
                <a:sym typeface="Times New Roman"/>
              </a:rPr>
              <a:t>Seguridad en la transmisión y almacenamiento de la información</a:t>
            </a:r>
            <a:endParaRPr b="1">
              <a:solidFill>
                <a:srgbClr val="000000"/>
              </a:solidFill>
              <a:latin typeface="Times New Roman"/>
              <a:ea typeface="Times New Roman"/>
              <a:cs typeface="Times New Roman"/>
              <a:sym typeface="Times New Roman"/>
            </a:endParaRPr>
          </a:p>
          <a:p>
            <a:pPr indent="0" lvl="0" marL="0" rtl="0" algn="just">
              <a:lnSpc>
                <a:spcPct val="100000"/>
              </a:lnSpc>
              <a:spcBef>
                <a:spcPts val="1400"/>
              </a:spcBef>
              <a:spcAft>
                <a:spcPts val="400"/>
              </a:spcAft>
              <a:buNone/>
            </a:pPr>
            <a:r>
              <a:rPr lang="es" sz="1200">
                <a:solidFill>
                  <a:srgbClr val="000000"/>
                </a:solidFill>
                <a:latin typeface="Times New Roman"/>
                <a:ea typeface="Times New Roman"/>
                <a:cs typeface="Times New Roman"/>
                <a:sym typeface="Times New Roman"/>
              </a:rPr>
              <a:t>Para garantizar la seguridad en la transmisión y almacenamiento de datos, implementamos cifrado de extremo a extremo, </a:t>
            </a:r>
            <a:r>
              <a:rPr b="1" lang="es" sz="1200">
                <a:solidFill>
                  <a:srgbClr val="000000"/>
                </a:solidFill>
                <a:latin typeface="Times New Roman"/>
                <a:ea typeface="Times New Roman"/>
                <a:cs typeface="Times New Roman"/>
                <a:sym typeface="Times New Roman"/>
              </a:rPr>
              <a:t>autenticación </a:t>
            </a:r>
            <a:r>
              <a:rPr b="1" lang="es" sz="1200">
                <a:solidFill>
                  <a:srgbClr val="000000"/>
                </a:solidFill>
                <a:latin typeface="Times New Roman"/>
                <a:ea typeface="Times New Roman"/>
                <a:cs typeface="Times New Roman"/>
                <a:sym typeface="Times New Roman"/>
              </a:rPr>
              <a:t>mediante </a:t>
            </a:r>
            <a:r>
              <a:rPr b="1" lang="es" sz="1200">
                <a:solidFill>
                  <a:srgbClr val="000000"/>
                </a:solidFill>
                <a:latin typeface="Times New Roman"/>
                <a:ea typeface="Times New Roman"/>
                <a:cs typeface="Times New Roman"/>
                <a:sym typeface="Times New Roman"/>
              </a:rPr>
              <a:t>OAuth 2.0 y JWT</a:t>
            </a:r>
            <a:r>
              <a:rPr lang="es" sz="1200">
                <a:solidFill>
                  <a:srgbClr val="000000"/>
                </a:solidFill>
                <a:latin typeface="Times New Roman"/>
                <a:ea typeface="Times New Roman"/>
                <a:cs typeface="Times New Roman"/>
                <a:sym typeface="Times New Roman"/>
              </a:rPr>
              <a:t>, y políticas de acceso estrictas según roles definidos.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Conclusión </a:t>
            </a:r>
            <a:endParaRPr/>
          </a:p>
        </p:txBody>
      </p:sp>
      <p:sp>
        <p:nvSpPr>
          <p:cNvPr id="110" name="Google Shape;110;p20"/>
          <p:cNvSpPr txBox="1"/>
          <p:nvPr>
            <p:ph idx="1" type="body"/>
          </p:nvPr>
        </p:nvSpPr>
        <p:spPr>
          <a:xfrm>
            <a:off x="311700" y="1505700"/>
            <a:ext cx="4260300" cy="3076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500">
                <a:solidFill>
                  <a:srgbClr val="000000"/>
                </a:solidFill>
                <a:latin typeface="Times New Roman"/>
                <a:ea typeface="Times New Roman"/>
                <a:cs typeface="Times New Roman"/>
                <a:sym typeface="Times New Roman"/>
              </a:rPr>
              <a:t>La migración a microservicios mejora la escalabilidad, disponibilidad y mantenimiento del sistema de EduTech.</a:t>
            </a:r>
            <a:endParaRPr sz="15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s" sz="1500">
                <a:solidFill>
                  <a:srgbClr val="000000"/>
                </a:solidFill>
                <a:latin typeface="Times New Roman"/>
                <a:ea typeface="Times New Roman"/>
                <a:cs typeface="Times New Roman"/>
                <a:sym typeface="Times New Roman"/>
              </a:rPr>
              <a:t>Gracias a esta arquitectura, se optimiza la experiencia de usuario y se permite un crecimiento más ágil y seguro.</a:t>
            </a:r>
            <a:endParaRPr sz="15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s" sz="1500">
                <a:solidFill>
                  <a:srgbClr val="000000"/>
                </a:solidFill>
                <a:latin typeface="Times New Roman"/>
                <a:ea typeface="Times New Roman"/>
                <a:cs typeface="Times New Roman"/>
                <a:sym typeface="Times New Roman"/>
              </a:rPr>
              <a:t>El proyecto destaca por su enfoque técnico, ético y colaborativo, asegurando una solución moderna y sostenible.</a:t>
            </a:r>
            <a:endParaRPr sz="1500">
              <a:solidFill>
                <a:srgbClr val="000000"/>
              </a:solidFill>
              <a:latin typeface="Times New Roman"/>
              <a:ea typeface="Times New Roman"/>
              <a:cs typeface="Times New Roman"/>
              <a:sym typeface="Times New Roman"/>
            </a:endParaRPr>
          </a:p>
        </p:txBody>
      </p:sp>
      <p:pic>
        <p:nvPicPr>
          <p:cNvPr id="111" name="Google Shape;111;p20"/>
          <p:cNvPicPr preferRelativeResize="0"/>
          <p:nvPr/>
        </p:nvPicPr>
        <p:blipFill>
          <a:blip r:embed="rId3">
            <a:alphaModFix/>
          </a:blip>
          <a:stretch>
            <a:fillRect/>
          </a:stretch>
        </p:blipFill>
        <p:spPr>
          <a:xfrm>
            <a:off x="5446242" y="1505700"/>
            <a:ext cx="3076200" cy="307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