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20F0502020204030204" pitchFamily="2"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CDCB08-25CC-4EDD-BDE4-2A4850EC04BA}">
  <a:tblStyle styleId="{B3CDCB08-25CC-4EDD-BDE4-2A4850EC04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e5c57b3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e5c57b3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3e5f9824e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3e5f9824e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c42374df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c42374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7a6ff0f4156f38e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7a6ff0f4156f38e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3e5c57b34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3e5c57b34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c42374df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4c42374df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a6ff0f4156f38e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a6ff0f4156f38e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800"/>
              <a:t>Caso semestral: EduTech Innovators SPA</a:t>
            </a:r>
            <a:endParaRPr sz="3800"/>
          </a:p>
        </p:txBody>
      </p:sp>
      <p:sp>
        <p:nvSpPr>
          <p:cNvPr id="65" name="Google Shape;65;p13"/>
          <p:cNvSpPr txBox="1">
            <a:spLocks noGrp="1"/>
          </p:cNvSpPr>
          <p:nvPr>
            <p:ph type="subTitle" idx="1"/>
          </p:nvPr>
        </p:nvSpPr>
        <p:spPr>
          <a:xfrm>
            <a:off x="311700" y="1822235"/>
            <a:ext cx="4242600" cy="738300"/>
          </a:xfrm>
          <a:prstGeom prst="rect">
            <a:avLst/>
          </a:prstGeom>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es" dirty="0"/>
              <a:t>Integrantes: Martín Cofré</a:t>
            </a:r>
            <a:endParaRPr dirty="0"/>
          </a:p>
          <a:p>
            <a:pPr marL="0" lvl="0" indent="0" rtl="0">
              <a:spcBef>
                <a:spcPts val="0"/>
              </a:spcBef>
              <a:spcAft>
                <a:spcPts val="0"/>
              </a:spcAft>
              <a:buNone/>
            </a:pPr>
            <a:r>
              <a:rPr lang="es" dirty="0"/>
              <a:t>	   Joaquín Molina</a:t>
            </a:r>
            <a:endParaRPr dirty="0"/>
          </a:p>
          <a:p>
            <a:pPr marL="0" lvl="0" indent="0" rtl="0">
              <a:spcBef>
                <a:spcPts val="0"/>
              </a:spcBef>
              <a:spcAft>
                <a:spcPts val="0"/>
              </a:spcAft>
              <a:buNone/>
            </a:pPr>
            <a:r>
              <a:rPr lang="es" dirty="0"/>
              <a:t>	   Dantte Garcia</a:t>
            </a:r>
            <a:endParaRPr dirty="0"/>
          </a:p>
        </p:txBody>
      </p:sp>
      <p:sp>
        <p:nvSpPr>
          <p:cNvPr id="66" name="Google Shape;66;p13"/>
          <p:cNvSpPr txBox="1"/>
          <p:nvPr/>
        </p:nvSpPr>
        <p:spPr>
          <a:xfrm>
            <a:off x="311700" y="4455950"/>
            <a:ext cx="4480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solidFill>
                  <a:schemeClr val="lt1"/>
                </a:solidFill>
                <a:latin typeface="Roboto"/>
                <a:ea typeface="Roboto"/>
                <a:cs typeface="Roboto"/>
                <a:sym typeface="Roboto"/>
              </a:rPr>
              <a:t>Docente: Eduardo Antonio Baez Escobar</a:t>
            </a:r>
            <a:endParaRPr sz="13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9225" y="1113950"/>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Presentación del caso</a:t>
            </a:r>
            <a:endParaRPr/>
          </a:p>
        </p:txBody>
      </p:sp>
      <p:sp>
        <p:nvSpPr>
          <p:cNvPr id="72" name="Google Shape;72;p14"/>
          <p:cNvSpPr txBox="1">
            <a:spLocks noGrp="1"/>
          </p:cNvSpPr>
          <p:nvPr>
            <p:ph type="body" idx="1"/>
          </p:nvPr>
        </p:nvSpPr>
        <p:spPr>
          <a:xfrm>
            <a:off x="4644675" y="1431600"/>
            <a:ext cx="4166400" cy="2280300"/>
          </a:xfrm>
          <a:prstGeom prst="rect">
            <a:avLst/>
          </a:prstGeom>
        </p:spPr>
        <p:txBody>
          <a:bodyPr spcFirstLastPara="1" wrap="square" lIns="91425" tIns="91425" rIns="91425" bIns="91425" anchor="t" anchorCtr="0">
            <a:normAutofit/>
          </a:bodyPr>
          <a:lstStyle/>
          <a:p>
            <a:pPr marL="0" lvl="0" indent="0" algn="just" rtl="0">
              <a:spcBef>
                <a:spcPts val="1200"/>
              </a:spcBef>
              <a:spcAft>
                <a:spcPts val="1200"/>
              </a:spcAft>
              <a:buNone/>
            </a:pPr>
            <a:r>
              <a:rPr lang="es" sz="1200">
                <a:solidFill>
                  <a:srgbClr val="000000"/>
                </a:solidFill>
                <a:latin typeface="Times New Roman"/>
                <a:ea typeface="Times New Roman"/>
                <a:cs typeface="Times New Roman"/>
                <a:sym typeface="Times New Roman"/>
              </a:rPr>
              <a:t>EduTech Innovators SPA es una empresa emergente chilena especializada en plataformas educativas en línea. Su rápido crecimiento y expansión a distintas regiones han evidenciado las limitaciones de su sistema monolítico actual, el cual presenta problemas de rendimiento y disponibilidad. Esto afecta la operatividad diaria, la satisfacción del cliente y la continuidad del negocio. Para resolver esta problemática, se propone la transición hacia una arquitectura de microservicios con MySQL como motor de base de datos, lo que permitirá una mejor escalabilidad, modularidad y disponibilidad del sistema</a:t>
            </a:r>
            <a:endParaRPr/>
          </a:p>
        </p:txBody>
      </p:sp>
      <p:pic>
        <p:nvPicPr>
          <p:cNvPr id="73" name="Google Shape;73;p14" descr="Fotos gratis : en línea, biblioteca, educación, libro, estudiar ..."/>
          <p:cNvPicPr preferRelativeResize="0"/>
          <p:nvPr/>
        </p:nvPicPr>
        <p:blipFill>
          <a:blip r:embed="rId3">
            <a:alphaModFix/>
          </a:blip>
          <a:stretch>
            <a:fillRect/>
          </a:stretch>
        </p:blipFill>
        <p:spPr>
          <a:xfrm>
            <a:off x="753713" y="2571750"/>
            <a:ext cx="2837524" cy="18288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9225" y="1113950"/>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Problemática</a:t>
            </a:r>
            <a:endParaRPr/>
          </a:p>
          <a:p>
            <a:pPr marL="0" lvl="0" indent="0" algn="ctr" rtl="0">
              <a:spcBef>
                <a:spcPts val="0"/>
              </a:spcBef>
              <a:spcAft>
                <a:spcPts val="0"/>
              </a:spcAft>
              <a:buNone/>
            </a:pPr>
            <a:r>
              <a:rPr lang="es"/>
              <a:t>del caso</a:t>
            </a:r>
            <a:endParaRPr/>
          </a:p>
        </p:txBody>
      </p:sp>
      <p:sp>
        <p:nvSpPr>
          <p:cNvPr id="79" name="Google Shape;79;p15"/>
          <p:cNvSpPr txBox="1">
            <a:spLocks noGrp="1"/>
          </p:cNvSpPr>
          <p:nvPr>
            <p:ph type="body" idx="1"/>
          </p:nvPr>
        </p:nvSpPr>
        <p:spPr>
          <a:xfrm>
            <a:off x="4572000" y="508700"/>
            <a:ext cx="4166400" cy="3719400"/>
          </a:xfrm>
          <a:prstGeom prst="rect">
            <a:avLst/>
          </a:prstGeom>
        </p:spPr>
        <p:txBody>
          <a:bodyPr spcFirstLastPara="1" wrap="square" lIns="91425" tIns="91425" rIns="91425" bIns="91425" anchor="t" anchorCtr="0">
            <a:noAutofit/>
          </a:bodyPr>
          <a:lstStyle/>
          <a:p>
            <a:pPr marL="0" lvl="0" indent="0" algn="just" rtl="0">
              <a:lnSpc>
                <a:spcPct val="105000"/>
              </a:lnSpc>
              <a:spcBef>
                <a:spcPts val="1200"/>
              </a:spcBef>
              <a:spcAft>
                <a:spcPts val="0"/>
              </a:spcAft>
              <a:buSzPts val="770"/>
              <a:buNone/>
            </a:pPr>
            <a:r>
              <a:rPr lang="es" sz="1140" dirty="0">
                <a:solidFill>
                  <a:srgbClr val="000000"/>
                </a:solidFill>
                <a:latin typeface="Times New Roman"/>
                <a:ea typeface="Times New Roman"/>
                <a:cs typeface="Times New Roman"/>
                <a:sym typeface="Times New Roman"/>
              </a:rPr>
              <a:t>Actualmente, EduTech Innovators SPA opera con un sistema </a:t>
            </a:r>
            <a:r>
              <a:rPr lang="es" sz="1140" b="1" dirty="0">
                <a:solidFill>
                  <a:srgbClr val="000000"/>
                </a:solidFill>
                <a:latin typeface="Times New Roman"/>
                <a:ea typeface="Times New Roman"/>
                <a:cs typeface="Times New Roman"/>
                <a:sym typeface="Times New Roman"/>
              </a:rPr>
              <a:t>monolítico</a:t>
            </a:r>
            <a:r>
              <a:rPr lang="es" sz="1140" dirty="0">
                <a:solidFill>
                  <a:srgbClr val="000000"/>
                </a:solidFill>
                <a:latin typeface="Times New Roman"/>
                <a:ea typeface="Times New Roman"/>
                <a:cs typeface="Times New Roman"/>
                <a:sym typeface="Times New Roman"/>
              </a:rPr>
              <a:t> que centraliza todas sus funcionalidades en una sola aplicación. </a:t>
            </a:r>
          </a:p>
          <a:p>
            <a:pPr marL="0" lvl="0" indent="0" algn="just" rtl="0">
              <a:lnSpc>
                <a:spcPct val="105000"/>
              </a:lnSpc>
              <a:spcBef>
                <a:spcPts val="1200"/>
              </a:spcBef>
              <a:spcAft>
                <a:spcPts val="0"/>
              </a:spcAft>
              <a:buSzPts val="770"/>
              <a:buNone/>
            </a:pPr>
            <a:r>
              <a:rPr lang="es" sz="1140" dirty="0">
                <a:solidFill>
                  <a:srgbClr val="000000"/>
                </a:solidFill>
                <a:latin typeface="Times New Roman"/>
                <a:ea typeface="Times New Roman"/>
                <a:cs typeface="Times New Roman"/>
                <a:sym typeface="Times New Roman"/>
              </a:rPr>
              <a:t>Presenta problemas de:</a:t>
            </a:r>
          </a:p>
          <a:p>
            <a:pPr marL="171450" lvl="0" indent="-171450" algn="just" rtl="0">
              <a:lnSpc>
                <a:spcPct val="105000"/>
              </a:lnSpc>
              <a:spcBef>
                <a:spcPts val="1200"/>
              </a:spcBef>
              <a:spcAft>
                <a:spcPts val="0"/>
              </a:spcAft>
              <a:buSzPts val="770"/>
              <a:buFontTx/>
              <a:buChar char="-"/>
            </a:pPr>
            <a:r>
              <a:rPr lang="es" sz="1140" dirty="0">
                <a:solidFill>
                  <a:srgbClr val="000000"/>
                </a:solidFill>
                <a:latin typeface="Times New Roman"/>
                <a:ea typeface="Times New Roman"/>
                <a:cs typeface="Times New Roman"/>
                <a:sym typeface="Times New Roman"/>
              </a:rPr>
              <a:t>Escalabilidad</a:t>
            </a:r>
          </a:p>
          <a:p>
            <a:pPr marL="171450" lvl="0" indent="-171450" algn="just" rtl="0">
              <a:lnSpc>
                <a:spcPct val="105000"/>
              </a:lnSpc>
              <a:spcBef>
                <a:spcPts val="1200"/>
              </a:spcBef>
              <a:spcAft>
                <a:spcPts val="0"/>
              </a:spcAft>
              <a:buSzPts val="770"/>
              <a:buFontTx/>
              <a:buChar char="-"/>
            </a:pPr>
            <a:r>
              <a:rPr lang="es" sz="1140" dirty="0">
                <a:solidFill>
                  <a:srgbClr val="000000"/>
                </a:solidFill>
                <a:latin typeface="Times New Roman"/>
                <a:ea typeface="Times New Roman"/>
                <a:cs typeface="Times New Roman"/>
                <a:sym typeface="Times New Roman"/>
              </a:rPr>
              <a:t>Disponibilidad</a:t>
            </a:r>
          </a:p>
          <a:p>
            <a:pPr marL="171450" lvl="0" indent="-171450" algn="just" rtl="0">
              <a:lnSpc>
                <a:spcPct val="105000"/>
              </a:lnSpc>
              <a:spcBef>
                <a:spcPts val="1200"/>
              </a:spcBef>
              <a:spcAft>
                <a:spcPts val="0"/>
              </a:spcAft>
              <a:buSzPts val="770"/>
              <a:buFontTx/>
              <a:buChar char="-"/>
            </a:pPr>
            <a:r>
              <a:rPr lang="es" sz="1140" dirty="0">
                <a:solidFill>
                  <a:srgbClr val="000000"/>
                </a:solidFill>
                <a:latin typeface="Times New Roman"/>
                <a:ea typeface="Times New Roman"/>
                <a:cs typeface="Times New Roman"/>
                <a:sym typeface="Times New Roman"/>
              </a:rPr>
              <a:t>Mantenimientos</a:t>
            </a:r>
          </a:p>
          <a:p>
            <a:pPr marL="0" lvl="0" indent="0" algn="just" rtl="0">
              <a:lnSpc>
                <a:spcPct val="105000"/>
              </a:lnSpc>
              <a:spcBef>
                <a:spcPts val="1200"/>
              </a:spcBef>
              <a:spcAft>
                <a:spcPts val="0"/>
              </a:spcAft>
              <a:buSzPts val="770"/>
              <a:buNone/>
            </a:pPr>
            <a:r>
              <a:rPr lang="es" sz="1140" dirty="0">
                <a:solidFill>
                  <a:srgbClr val="000000"/>
                </a:solidFill>
                <a:latin typeface="Times New Roman"/>
                <a:ea typeface="Times New Roman"/>
                <a:cs typeface="Times New Roman"/>
                <a:sym typeface="Times New Roman"/>
              </a:rPr>
              <a:t>Principales Causas de Fallos y Sobrecargas:</a:t>
            </a:r>
          </a:p>
          <a:p>
            <a:pPr marL="171450" lvl="0" indent="-171450" algn="just" rtl="0">
              <a:lnSpc>
                <a:spcPct val="105000"/>
              </a:lnSpc>
              <a:spcBef>
                <a:spcPts val="1200"/>
              </a:spcBef>
              <a:spcAft>
                <a:spcPts val="0"/>
              </a:spcAft>
              <a:buSzPts val="770"/>
              <a:buFontTx/>
              <a:buChar char="-"/>
            </a:pPr>
            <a:r>
              <a:rPr lang="es" sz="1140" dirty="0">
                <a:solidFill>
                  <a:srgbClr val="000000"/>
                </a:solidFill>
                <a:latin typeface="Times New Roman"/>
                <a:ea typeface="Times New Roman"/>
                <a:cs typeface="Times New Roman"/>
                <a:sym typeface="Times New Roman"/>
              </a:rPr>
              <a:t>Cargas Excesiva</a:t>
            </a:r>
          </a:p>
          <a:p>
            <a:pPr marL="171450" lvl="0" indent="-171450" algn="just" rtl="0">
              <a:lnSpc>
                <a:spcPct val="105000"/>
              </a:lnSpc>
              <a:spcBef>
                <a:spcPts val="1200"/>
              </a:spcBef>
              <a:spcAft>
                <a:spcPts val="0"/>
              </a:spcAft>
              <a:buSzPts val="770"/>
              <a:buFontTx/>
              <a:buChar char="-"/>
            </a:pPr>
            <a:r>
              <a:rPr lang="es" sz="1140" dirty="0">
                <a:solidFill>
                  <a:srgbClr val="000000"/>
                </a:solidFill>
                <a:latin typeface="Times New Roman"/>
                <a:ea typeface="Times New Roman"/>
                <a:cs typeface="Times New Roman"/>
                <a:sym typeface="Times New Roman"/>
              </a:rPr>
              <a:t>Dependencias Internas</a:t>
            </a:r>
          </a:p>
          <a:p>
            <a:pPr marL="171450" lvl="0" indent="-171450" algn="just" rtl="0">
              <a:lnSpc>
                <a:spcPct val="105000"/>
              </a:lnSpc>
              <a:spcBef>
                <a:spcPts val="1200"/>
              </a:spcBef>
              <a:spcAft>
                <a:spcPts val="0"/>
              </a:spcAft>
              <a:buSzPts val="770"/>
              <a:buFontTx/>
              <a:buChar char="-"/>
            </a:pPr>
            <a:r>
              <a:rPr lang="es" sz="1140" dirty="0">
                <a:solidFill>
                  <a:srgbClr val="000000"/>
                </a:solidFill>
                <a:latin typeface="Times New Roman"/>
                <a:ea typeface="Times New Roman"/>
                <a:cs typeface="Times New Roman"/>
                <a:sym typeface="Times New Roman"/>
              </a:rPr>
              <a:t>Dificultad para escalar</a:t>
            </a:r>
          </a:p>
        </p:txBody>
      </p:sp>
      <p:pic>
        <p:nvPicPr>
          <p:cNvPr id="80" name="Google Shape;80;p15" descr="comercio electrónico, dropshipping, concepto, oberlo, shopify ..."/>
          <p:cNvPicPr preferRelativeResize="0"/>
          <p:nvPr/>
        </p:nvPicPr>
        <p:blipFill>
          <a:blip r:embed="rId3">
            <a:alphaModFix/>
          </a:blip>
          <a:stretch>
            <a:fillRect/>
          </a:stretch>
        </p:blipFill>
        <p:spPr>
          <a:xfrm>
            <a:off x="599487" y="2310100"/>
            <a:ext cx="3145975" cy="239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Estrategia a utilizar</a:t>
            </a:r>
            <a:endParaRPr/>
          </a:p>
        </p:txBody>
      </p:sp>
      <p:sp>
        <p:nvSpPr>
          <p:cNvPr id="86" name="Google Shape;86;p16"/>
          <p:cNvSpPr txBox="1"/>
          <p:nvPr/>
        </p:nvSpPr>
        <p:spPr>
          <a:xfrm>
            <a:off x="549475" y="1742245"/>
            <a:ext cx="8045100" cy="23604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s" sz="1100">
                <a:latin typeface="Times New Roman"/>
                <a:ea typeface="Times New Roman"/>
                <a:cs typeface="Times New Roman"/>
                <a:sym typeface="Times New Roman"/>
              </a:rPr>
              <a:t>La arquitectura propuesta sigue el enfoque de </a:t>
            </a:r>
            <a:r>
              <a:rPr lang="es" sz="1100" b="1" u="sng">
                <a:latin typeface="Times New Roman"/>
                <a:ea typeface="Times New Roman"/>
                <a:cs typeface="Times New Roman"/>
                <a:sym typeface="Times New Roman"/>
              </a:rPr>
              <a:t>microservicios</a:t>
            </a:r>
            <a:r>
              <a:rPr lang="es" sz="1100">
                <a:latin typeface="Times New Roman"/>
                <a:ea typeface="Times New Roman"/>
                <a:cs typeface="Times New Roman"/>
                <a:sym typeface="Times New Roman"/>
              </a:rPr>
              <a:t>, donde cada módulo del sistema representa un servicio independiente que se comunica con los demás a través de APIs REST y, en algunos casos, mediante mensajes asíncronos.</a:t>
            </a:r>
            <a:endParaRPr sz="11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s" sz="1100">
                <a:latin typeface="Times New Roman"/>
                <a:ea typeface="Times New Roman"/>
                <a:cs typeface="Times New Roman"/>
                <a:sym typeface="Times New Roman"/>
              </a:rPr>
              <a:t>El sistema contará con los siguientes componentes principales:</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s" sz="1100" b="1">
                <a:latin typeface="Times New Roman"/>
                <a:ea typeface="Times New Roman"/>
                <a:cs typeface="Times New Roman"/>
                <a:sym typeface="Times New Roman"/>
              </a:rPr>
              <a:t>Separación por dominio de negocio</a:t>
            </a:r>
            <a:r>
              <a:rPr lang="es" sz="1100">
                <a:latin typeface="Times New Roman"/>
                <a:ea typeface="Times New Roman"/>
                <a:cs typeface="Times New Roman"/>
                <a:sym typeface="Times New Roman"/>
              </a:rPr>
              <a:t>: Gestión de usuarios, cursos, pagos, notificaciones, contenidos y soporte.</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s" sz="1100" b="1">
                <a:latin typeface="Times New Roman"/>
                <a:ea typeface="Times New Roman"/>
                <a:cs typeface="Times New Roman"/>
                <a:sym typeface="Times New Roman"/>
              </a:rPr>
              <a:t>API Gateway</a:t>
            </a:r>
            <a:r>
              <a:rPr lang="es" sz="1100">
                <a:latin typeface="Times New Roman"/>
                <a:ea typeface="Times New Roman"/>
                <a:cs typeface="Times New Roman"/>
                <a:sym typeface="Times New Roman"/>
              </a:rPr>
              <a:t>: Encargado de recibir todas las solicitudes y distribuirlas a los microservicios correspondientes.</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s" sz="1100" b="1">
                <a:latin typeface="Times New Roman"/>
                <a:ea typeface="Times New Roman"/>
                <a:cs typeface="Times New Roman"/>
                <a:sym typeface="Times New Roman"/>
              </a:rPr>
              <a:t>Base de datos</a:t>
            </a:r>
            <a:r>
              <a:rPr lang="es" sz="1100">
                <a:latin typeface="Times New Roman"/>
                <a:ea typeface="Times New Roman"/>
                <a:cs typeface="Times New Roman"/>
                <a:sym typeface="Times New Roman"/>
              </a:rPr>
              <a:t>: Se utilizará un modelo de base de datos centralizada con MySQL, con la opción de segmentar datos en el futuro.</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s" sz="1100" b="1">
                <a:latin typeface="Times New Roman"/>
                <a:ea typeface="Times New Roman"/>
                <a:cs typeface="Times New Roman"/>
                <a:sym typeface="Times New Roman"/>
              </a:rPr>
              <a:t>Comunicación entre servicios</a:t>
            </a:r>
            <a:r>
              <a:rPr lang="es" sz="1100">
                <a:latin typeface="Times New Roman"/>
                <a:ea typeface="Times New Roman"/>
                <a:cs typeface="Times New Roman"/>
                <a:sym typeface="Times New Roman"/>
              </a:rPr>
              <a:t>: Uso de APIs REST para la mayoría de las interacciones y WebSockets para notificaciones en tiempo real.</a:t>
            </a:r>
            <a:endParaRPr sz="1100">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Char char="●"/>
            </a:pPr>
            <a:r>
              <a:rPr lang="es" sz="1100" b="1">
                <a:latin typeface="Times New Roman"/>
                <a:ea typeface="Times New Roman"/>
                <a:cs typeface="Times New Roman"/>
                <a:sym typeface="Times New Roman"/>
              </a:rPr>
              <a:t>Despliegue y monitoreo:</a:t>
            </a:r>
            <a:r>
              <a:rPr lang="es" sz="1100">
                <a:latin typeface="Times New Roman"/>
                <a:ea typeface="Times New Roman"/>
                <a:cs typeface="Times New Roman"/>
                <a:sym typeface="Times New Roman"/>
              </a:rPr>
              <a:t> Uso de Docker para la administración de servicios y herramientas básicas de monitoreo.</a:t>
            </a:r>
            <a:endParaRPr sz="11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Herramientas a utilizar</a:t>
            </a:r>
            <a:endParaRPr/>
          </a:p>
        </p:txBody>
      </p:sp>
      <p:graphicFrame>
        <p:nvGraphicFramePr>
          <p:cNvPr id="92" name="Google Shape;92;p17"/>
          <p:cNvGraphicFramePr/>
          <p:nvPr/>
        </p:nvGraphicFramePr>
        <p:xfrm>
          <a:off x="952500" y="1426906"/>
          <a:ext cx="7239000" cy="3444060"/>
        </p:xfrm>
        <a:graphic>
          <a:graphicData uri="http://schemas.openxmlformats.org/drawingml/2006/table">
            <a:tbl>
              <a:tblPr>
                <a:noFill/>
                <a:tableStyleId>{B3CDCB08-25CC-4EDD-BDE4-2A4850EC04BA}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b="1"/>
                        <a:t>Herramienta</a:t>
                      </a:r>
                      <a:endParaRPr b="1"/>
                    </a:p>
                  </a:txBody>
                  <a:tcPr marL="91425" marR="91425" marT="91425" marB="91425"/>
                </a:tc>
                <a:tc>
                  <a:txBody>
                    <a:bodyPr/>
                    <a:lstStyle/>
                    <a:p>
                      <a:pPr marL="0" lvl="0" indent="0" algn="ctr" rtl="0">
                        <a:spcBef>
                          <a:spcPts val="0"/>
                        </a:spcBef>
                        <a:spcAft>
                          <a:spcPts val="0"/>
                        </a:spcAft>
                        <a:buNone/>
                      </a:pPr>
                      <a:r>
                        <a:rPr lang="es" b="1"/>
                        <a:t>Función principal</a:t>
                      </a:r>
                      <a:endParaRPr b="1"/>
                    </a:p>
                  </a:txBody>
                  <a:tcPr marL="91425" marR="91425" marT="91425" marB="91425"/>
                </a:tc>
                <a:tc>
                  <a:txBody>
                    <a:bodyPr/>
                    <a:lstStyle/>
                    <a:p>
                      <a:pPr marL="0" lvl="0" indent="0" algn="ctr" rtl="0">
                        <a:spcBef>
                          <a:spcPts val="0"/>
                        </a:spcBef>
                        <a:spcAft>
                          <a:spcPts val="0"/>
                        </a:spcAft>
                        <a:buNone/>
                      </a:pPr>
                      <a:r>
                        <a:rPr lang="es" b="1"/>
                        <a:t>Justificación </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t>Spring Boot</a:t>
                      </a:r>
                      <a:endParaRPr/>
                    </a:p>
                  </a:txBody>
                  <a:tcPr marL="91425" marR="91425" marT="91425" marB="91425"/>
                </a:tc>
                <a:tc>
                  <a:txBody>
                    <a:bodyPr/>
                    <a:lstStyle/>
                    <a:p>
                      <a:pPr marL="0" lvl="0" indent="0" algn="ctr" rtl="0">
                        <a:spcBef>
                          <a:spcPts val="0"/>
                        </a:spcBef>
                        <a:spcAft>
                          <a:spcPts val="0"/>
                        </a:spcAft>
                        <a:buNone/>
                      </a:pPr>
                      <a:r>
                        <a:rPr lang="es"/>
                        <a:t>Desarrollo de microservicios en Java</a:t>
                      </a:r>
                      <a:endParaRPr/>
                    </a:p>
                  </a:txBody>
                  <a:tcPr marL="91425" marR="91425" marT="91425" marB="91425"/>
                </a:tc>
                <a:tc>
                  <a:txBody>
                    <a:bodyPr/>
                    <a:lstStyle/>
                    <a:p>
                      <a:pPr marL="0" lvl="0" indent="0" algn="ctr" rtl="0">
                        <a:spcBef>
                          <a:spcPts val="0"/>
                        </a:spcBef>
                        <a:spcAft>
                          <a:spcPts val="0"/>
                        </a:spcAft>
                        <a:buNone/>
                      </a:pPr>
                      <a:r>
                        <a:rPr lang="es"/>
                        <a:t>Modular, robusto, fácil integración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t>Spring Cloud Gateway</a:t>
                      </a:r>
                      <a:endParaRPr/>
                    </a:p>
                  </a:txBody>
                  <a:tcPr marL="91425" marR="91425" marT="91425" marB="91425"/>
                </a:tc>
                <a:tc>
                  <a:txBody>
                    <a:bodyPr/>
                    <a:lstStyle/>
                    <a:p>
                      <a:pPr marL="0" lvl="0" indent="0" algn="ctr" rtl="0">
                        <a:spcBef>
                          <a:spcPts val="0"/>
                        </a:spcBef>
                        <a:spcAft>
                          <a:spcPts val="0"/>
                        </a:spcAft>
                        <a:buNone/>
                      </a:pPr>
                      <a:r>
                        <a:rPr lang="es"/>
                        <a:t>API Gateway para enrutar solicitudes</a:t>
                      </a:r>
                      <a:endParaRPr/>
                    </a:p>
                  </a:txBody>
                  <a:tcPr marL="91425" marR="91425" marT="91425" marB="91425"/>
                </a:tc>
                <a:tc>
                  <a:txBody>
                    <a:bodyPr/>
                    <a:lstStyle/>
                    <a:p>
                      <a:pPr marL="0" lvl="0" indent="0" algn="ctr" rtl="0">
                        <a:spcBef>
                          <a:spcPts val="0"/>
                        </a:spcBef>
                        <a:spcAft>
                          <a:spcPts val="0"/>
                        </a:spcAft>
                        <a:buNone/>
                      </a:pPr>
                      <a:r>
                        <a:rPr lang="es"/>
                        <a:t>Gestión centralizada y segura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t>PostgreSQL</a:t>
                      </a:r>
                      <a:endParaRPr/>
                    </a:p>
                  </a:txBody>
                  <a:tcPr marL="91425" marR="91425" marT="91425" marB="91425"/>
                </a:tc>
                <a:tc>
                  <a:txBody>
                    <a:bodyPr/>
                    <a:lstStyle/>
                    <a:p>
                      <a:pPr marL="0" lvl="0" indent="0" algn="ctr" rtl="0">
                        <a:spcBef>
                          <a:spcPts val="0"/>
                        </a:spcBef>
                        <a:spcAft>
                          <a:spcPts val="0"/>
                        </a:spcAft>
                        <a:buNone/>
                      </a:pPr>
                      <a:r>
                        <a:rPr lang="es"/>
                        <a:t>Almacenamiento de datos</a:t>
                      </a:r>
                      <a:endParaRPr/>
                    </a:p>
                  </a:txBody>
                  <a:tcPr marL="91425" marR="91425" marT="91425" marB="91425"/>
                </a:tc>
                <a:tc>
                  <a:txBody>
                    <a:bodyPr/>
                    <a:lstStyle/>
                    <a:p>
                      <a:pPr marL="0" lvl="0" indent="0" algn="ctr" rtl="0">
                        <a:spcBef>
                          <a:spcPts val="0"/>
                        </a:spcBef>
                        <a:spcAft>
                          <a:spcPts val="0"/>
                        </a:spcAft>
                        <a:buNone/>
                      </a:pPr>
                      <a:r>
                        <a:rPr lang="es"/>
                        <a:t>Escalable, confiable y ampliamente usado</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t>JWT</a:t>
                      </a:r>
                      <a:endParaRPr/>
                    </a:p>
                  </a:txBody>
                  <a:tcPr marL="91425" marR="91425" marT="91425" marB="91425"/>
                </a:tc>
                <a:tc>
                  <a:txBody>
                    <a:bodyPr/>
                    <a:lstStyle/>
                    <a:p>
                      <a:pPr marL="0" lvl="0" indent="0" algn="ctr" rtl="0">
                        <a:spcBef>
                          <a:spcPts val="0"/>
                        </a:spcBef>
                        <a:spcAft>
                          <a:spcPts val="0"/>
                        </a:spcAft>
                        <a:buNone/>
                      </a:pPr>
                      <a:r>
                        <a:rPr lang="es"/>
                        <a:t>Autenticación segura</a:t>
                      </a:r>
                      <a:endParaRPr/>
                    </a:p>
                  </a:txBody>
                  <a:tcPr marL="91425" marR="91425" marT="91425" marB="91425"/>
                </a:tc>
                <a:tc>
                  <a:txBody>
                    <a:bodyPr/>
                    <a:lstStyle/>
                    <a:p>
                      <a:pPr marL="0" lvl="0" indent="0" algn="ctr" rtl="0">
                        <a:spcBef>
                          <a:spcPts val="0"/>
                        </a:spcBef>
                        <a:spcAft>
                          <a:spcPts val="0"/>
                        </a:spcAft>
                        <a:buNone/>
                      </a:pPr>
                      <a:r>
                        <a:rPr lang="es"/>
                        <a:t>Token sin estado, ideal para microservicios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
                        <a:t>Docker </a:t>
                      </a:r>
                      <a:endParaRPr/>
                    </a:p>
                  </a:txBody>
                  <a:tcPr marL="91425" marR="91425" marT="91425" marB="91425"/>
                </a:tc>
                <a:tc>
                  <a:txBody>
                    <a:bodyPr/>
                    <a:lstStyle/>
                    <a:p>
                      <a:pPr marL="0" lvl="0" indent="0" algn="ctr" rtl="0">
                        <a:spcBef>
                          <a:spcPts val="0"/>
                        </a:spcBef>
                        <a:spcAft>
                          <a:spcPts val="0"/>
                        </a:spcAft>
                        <a:buNone/>
                      </a:pPr>
                      <a:r>
                        <a:rPr lang="es"/>
                        <a:t>Contenerización y despliegue</a:t>
                      </a:r>
                      <a:endParaRPr/>
                    </a:p>
                  </a:txBody>
                  <a:tcPr marL="91425" marR="91425" marT="91425" marB="91425"/>
                </a:tc>
                <a:tc>
                  <a:txBody>
                    <a:bodyPr/>
                    <a:lstStyle/>
                    <a:p>
                      <a:pPr marL="0" lvl="0" indent="0" algn="ctr" rtl="0">
                        <a:spcBef>
                          <a:spcPts val="0"/>
                        </a:spcBef>
                        <a:spcAft>
                          <a:spcPts val="0"/>
                        </a:spcAft>
                        <a:buNone/>
                      </a:pPr>
                      <a:r>
                        <a:rPr lang="es"/>
                        <a:t>Portabilidad, fácil orquestación</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291" y="2236725"/>
            <a:ext cx="3706500" cy="62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Trabajo colaborativo</a:t>
            </a:r>
            <a:endParaRPr/>
          </a:p>
        </p:txBody>
      </p:sp>
      <p:sp>
        <p:nvSpPr>
          <p:cNvPr id="98" name="Google Shape;98;p18"/>
          <p:cNvSpPr txBox="1">
            <a:spLocks noGrp="1"/>
          </p:cNvSpPr>
          <p:nvPr>
            <p:ph type="body" idx="1"/>
          </p:nvPr>
        </p:nvSpPr>
        <p:spPr>
          <a:xfrm>
            <a:off x="4644675" y="500925"/>
            <a:ext cx="4367400" cy="4098600"/>
          </a:xfrm>
          <a:prstGeom prst="rect">
            <a:avLst/>
          </a:prstGeom>
        </p:spPr>
        <p:txBody>
          <a:bodyPr spcFirstLastPara="1" wrap="square" lIns="91425" tIns="91425" rIns="91425" bIns="91425" anchor="t" anchorCtr="0">
            <a:normAutofit fontScale="32500" lnSpcReduction="20000"/>
          </a:bodyPr>
          <a:lstStyle/>
          <a:p>
            <a:pPr marL="457200" lvl="0" indent="-300831" algn="just" rtl="0">
              <a:spcBef>
                <a:spcPts val="0"/>
              </a:spcBef>
              <a:spcAft>
                <a:spcPts val="0"/>
              </a:spcAft>
              <a:buClr>
                <a:srgbClr val="000000"/>
              </a:buClr>
              <a:buSzPct val="100000"/>
              <a:buFont typeface="Times New Roman"/>
              <a:buChar char="●"/>
            </a:pPr>
            <a:r>
              <a:rPr lang="es" sz="3500" b="1">
                <a:solidFill>
                  <a:srgbClr val="000000"/>
                </a:solidFill>
                <a:latin typeface="Times New Roman"/>
                <a:ea typeface="Times New Roman"/>
                <a:cs typeface="Times New Roman"/>
                <a:sym typeface="Times New Roman"/>
              </a:rPr>
              <a:t>Trello</a:t>
            </a:r>
            <a:r>
              <a:rPr lang="es" sz="3500">
                <a:solidFill>
                  <a:srgbClr val="000000"/>
                </a:solidFill>
                <a:latin typeface="Times New Roman"/>
                <a:ea typeface="Times New Roman"/>
                <a:cs typeface="Times New Roman"/>
                <a:sym typeface="Times New Roman"/>
              </a:rPr>
              <a:t>: Gestión de tareas (to-do / doing / done).</a:t>
            </a:r>
            <a:endParaRPr sz="3500">
              <a:solidFill>
                <a:srgbClr val="000000"/>
              </a:solidFill>
              <a:latin typeface="Times New Roman"/>
              <a:ea typeface="Times New Roman"/>
              <a:cs typeface="Times New Roman"/>
              <a:sym typeface="Times New Roman"/>
            </a:endParaRPr>
          </a:p>
          <a:p>
            <a:pPr marL="457200" lvl="0" indent="-300831" algn="just" rtl="0">
              <a:spcBef>
                <a:spcPts val="0"/>
              </a:spcBef>
              <a:spcAft>
                <a:spcPts val="0"/>
              </a:spcAft>
              <a:buClr>
                <a:srgbClr val="000000"/>
              </a:buClr>
              <a:buSzPct val="100000"/>
              <a:buFont typeface="Times New Roman"/>
              <a:buChar char="●"/>
            </a:pPr>
            <a:r>
              <a:rPr lang="es" sz="3500" b="1">
                <a:solidFill>
                  <a:srgbClr val="000000"/>
                </a:solidFill>
                <a:latin typeface="Times New Roman"/>
                <a:ea typeface="Times New Roman"/>
                <a:cs typeface="Times New Roman"/>
                <a:sym typeface="Times New Roman"/>
              </a:rPr>
              <a:t>Jira</a:t>
            </a:r>
            <a:r>
              <a:rPr lang="es" sz="3500">
                <a:solidFill>
                  <a:srgbClr val="000000"/>
                </a:solidFill>
                <a:latin typeface="Times New Roman"/>
                <a:ea typeface="Times New Roman"/>
                <a:cs typeface="Times New Roman"/>
                <a:sym typeface="Times New Roman"/>
              </a:rPr>
              <a:t>: Sprints y seguimiento ágil (historias de usuario).</a:t>
            </a:r>
            <a:endParaRPr sz="3500">
              <a:solidFill>
                <a:srgbClr val="000000"/>
              </a:solidFill>
              <a:latin typeface="Times New Roman"/>
              <a:ea typeface="Times New Roman"/>
              <a:cs typeface="Times New Roman"/>
              <a:sym typeface="Times New Roman"/>
            </a:endParaRPr>
          </a:p>
          <a:p>
            <a:pPr marL="457200" lvl="0" indent="-300831" algn="just" rtl="0">
              <a:spcBef>
                <a:spcPts val="0"/>
              </a:spcBef>
              <a:spcAft>
                <a:spcPts val="0"/>
              </a:spcAft>
              <a:buClr>
                <a:srgbClr val="000000"/>
              </a:buClr>
              <a:buSzPct val="100000"/>
              <a:buFont typeface="Times New Roman"/>
              <a:buChar char="●"/>
            </a:pPr>
            <a:r>
              <a:rPr lang="es" sz="3500" b="1">
                <a:solidFill>
                  <a:srgbClr val="000000"/>
                </a:solidFill>
                <a:latin typeface="Times New Roman"/>
                <a:ea typeface="Times New Roman"/>
                <a:cs typeface="Times New Roman"/>
                <a:sym typeface="Times New Roman"/>
              </a:rPr>
              <a:t>Slack</a:t>
            </a:r>
            <a:r>
              <a:rPr lang="es" sz="3500">
                <a:solidFill>
                  <a:srgbClr val="000000"/>
                </a:solidFill>
                <a:latin typeface="Times New Roman"/>
                <a:ea typeface="Times New Roman"/>
                <a:cs typeface="Times New Roman"/>
                <a:sym typeface="Times New Roman"/>
              </a:rPr>
              <a:t>: Comunicación constante por canales de desarrollo y QA.</a:t>
            </a:r>
            <a:endParaRPr sz="3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s" sz="3500">
                <a:solidFill>
                  <a:srgbClr val="000000"/>
                </a:solidFill>
                <a:latin typeface="Times New Roman"/>
                <a:ea typeface="Times New Roman"/>
                <a:cs typeface="Times New Roman"/>
                <a:sym typeface="Times New Roman"/>
              </a:rPr>
              <a:t>Para la gestión de la migración de EduTech Innovators SPA a una arquitectura de microservicios, se propone el siguiente flujo de trabajo:</a:t>
            </a:r>
            <a:endParaRPr sz="3500">
              <a:solidFill>
                <a:srgbClr val="000000"/>
              </a:solidFill>
              <a:latin typeface="Times New Roman"/>
              <a:ea typeface="Times New Roman"/>
              <a:cs typeface="Times New Roman"/>
              <a:sym typeface="Times New Roman"/>
            </a:endParaRPr>
          </a:p>
          <a:p>
            <a:pPr marL="457200" lvl="0" indent="-300831" algn="just" rtl="0">
              <a:spcBef>
                <a:spcPts val="1200"/>
              </a:spcBef>
              <a:spcAft>
                <a:spcPts val="0"/>
              </a:spcAft>
              <a:buClr>
                <a:srgbClr val="000000"/>
              </a:buClr>
              <a:buSzPct val="100000"/>
              <a:buFont typeface="Times New Roman"/>
              <a:buAutoNum type="arabicPeriod"/>
            </a:pPr>
            <a:r>
              <a:rPr lang="es" sz="3500" b="1">
                <a:solidFill>
                  <a:srgbClr val="000000"/>
                </a:solidFill>
                <a:latin typeface="Times New Roman"/>
                <a:ea typeface="Times New Roman"/>
                <a:cs typeface="Times New Roman"/>
                <a:sym typeface="Times New Roman"/>
              </a:rPr>
              <a:t>Planificación en Jira</a:t>
            </a:r>
            <a:r>
              <a:rPr lang="es" sz="3500">
                <a:solidFill>
                  <a:srgbClr val="000000"/>
                </a:solidFill>
                <a:latin typeface="Times New Roman"/>
                <a:ea typeface="Times New Roman"/>
                <a:cs typeface="Times New Roman"/>
                <a:sym typeface="Times New Roman"/>
              </a:rPr>
              <a:t>: Creación de historias de usuario y sprints.</a:t>
            </a:r>
            <a:endParaRPr sz="3500">
              <a:solidFill>
                <a:srgbClr val="000000"/>
              </a:solidFill>
              <a:latin typeface="Times New Roman"/>
              <a:ea typeface="Times New Roman"/>
              <a:cs typeface="Times New Roman"/>
              <a:sym typeface="Times New Roman"/>
            </a:endParaRPr>
          </a:p>
          <a:p>
            <a:pPr marL="457200" lvl="0" indent="-300831" algn="just" rtl="0">
              <a:spcBef>
                <a:spcPts val="0"/>
              </a:spcBef>
              <a:spcAft>
                <a:spcPts val="0"/>
              </a:spcAft>
              <a:buClr>
                <a:srgbClr val="000000"/>
              </a:buClr>
              <a:buSzPct val="100000"/>
              <a:buFont typeface="Times New Roman"/>
              <a:buAutoNum type="arabicPeriod"/>
            </a:pPr>
            <a:r>
              <a:rPr lang="es" sz="3500" b="1">
                <a:solidFill>
                  <a:srgbClr val="000000"/>
                </a:solidFill>
                <a:latin typeface="Times New Roman"/>
                <a:ea typeface="Times New Roman"/>
                <a:cs typeface="Times New Roman"/>
                <a:sym typeface="Times New Roman"/>
              </a:rPr>
              <a:t>Organización de tareas en Trello</a:t>
            </a:r>
            <a:r>
              <a:rPr lang="es" sz="3500">
                <a:solidFill>
                  <a:srgbClr val="000000"/>
                </a:solidFill>
                <a:latin typeface="Times New Roman"/>
                <a:ea typeface="Times New Roman"/>
                <a:cs typeface="Times New Roman"/>
                <a:sym typeface="Times New Roman"/>
              </a:rPr>
              <a:t>: Seguimiento del desarrollo de microservicios.</a:t>
            </a:r>
            <a:endParaRPr sz="3500">
              <a:solidFill>
                <a:srgbClr val="000000"/>
              </a:solidFill>
              <a:latin typeface="Times New Roman"/>
              <a:ea typeface="Times New Roman"/>
              <a:cs typeface="Times New Roman"/>
              <a:sym typeface="Times New Roman"/>
            </a:endParaRPr>
          </a:p>
          <a:p>
            <a:pPr marL="457200" lvl="0" indent="-300831" algn="just" rtl="0">
              <a:spcBef>
                <a:spcPts val="0"/>
              </a:spcBef>
              <a:spcAft>
                <a:spcPts val="0"/>
              </a:spcAft>
              <a:buClr>
                <a:srgbClr val="000000"/>
              </a:buClr>
              <a:buSzPct val="100000"/>
              <a:buFont typeface="Times New Roman"/>
              <a:buAutoNum type="arabicPeriod"/>
            </a:pPr>
            <a:r>
              <a:rPr lang="es" sz="3500" b="1">
                <a:solidFill>
                  <a:srgbClr val="000000"/>
                </a:solidFill>
                <a:latin typeface="Times New Roman"/>
                <a:ea typeface="Times New Roman"/>
                <a:cs typeface="Times New Roman"/>
                <a:sym typeface="Times New Roman"/>
              </a:rPr>
              <a:t>Uso de Trello</a:t>
            </a:r>
            <a:r>
              <a:rPr lang="es" sz="3500">
                <a:solidFill>
                  <a:srgbClr val="000000"/>
                </a:solidFill>
                <a:latin typeface="Times New Roman"/>
                <a:ea typeface="Times New Roman"/>
                <a:cs typeface="Times New Roman"/>
                <a:sym typeface="Times New Roman"/>
              </a:rPr>
              <a:t>: Creación de diagramas de arquitectura y flujos de interacción entre servicios.</a:t>
            </a:r>
            <a:endParaRPr sz="3500">
              <a:solidFill>
                <a:srgbClr val="000000"/>
              </a:solidFill>
              <a:latin typeface="Times New Roman"/>
              <a:ea typeface="Times New Roman"/>
              <a:cs typeface="Times New Roman"/>
              <a:sym typeface="Times New Roman"/>
            </a:endParaRPr>
          </a:p>
          <a:p>
            <a:pPr marL="457200" lvl="0" indent="-300831" algn="just" rtl="0">
              <a:spcBef>
                <a:spcPts val="0"/>
              </a:spcBef>
              <a:spcAft>
                <a:spcPts val="0"/>
              </a:spcAft>
              <a:buClr>
                <a:srgbClr val="000000"/>
              </a:buClr>
              <a:buSzPct val="100000"/>
              <a:buFont typeface="Times New Roman"/>
              <a:buAutoNum type="arabicPeriod"/>
            </a:pPr>
            <a:r>
              <a:rPr lang="es" sz="3500" b="1">
                <a:solidFill>
                  <a:srgbClr val="000000"/>
                </a:solidFill>
                <a:latin typeface="Times New Roman"/>
                <a:ea typeface="Times New Roman"/>
                <a:cs typeface="Times New Roman"/>
                <a:sym typeface="Times New Roman"/>
              </a:rPr>
              <a:t>Comunicación en Slack</a:t>
            </a:r>
            <a:r>
              <a:rPr lang="es" sz="3500">
                <a:solidFill>
                  <a:srgbClr val="000000"/>
                </a:solidFill>
                <a:latin typeface="Times New Roman"/>
                <a:ea typeface="Times New Roman"/>
                <a:cs typeface="Times New Roman"/>
                <a:sym typeface="Times New Roman"/>
              </a:rPr>
              <a:t>: Resolución de dudas y coordinación en tiempo real.</a:t>
            </a:r>
            <a:endParaRPr sz="3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3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s" sz="3500">
                <a:solidFill>
                  <a:srgbClr val="000000"/>
                </a:solidFill>
                <a:latin typeface="Times New Roman"/>
                <a:ea typeface="Times New Roman"/>
                <a:cs typeface="Times New Roman"/>
                <a:sym typeface="Times New Roman"/>
              </a:rPr>
              <a:t>Se seleccionaron estas por la sencillez y la eficiencia que trae para la organización y desarrollo del proyecto. Además de tener experiencias pasadas con estas herramientas.</a:t>
            </a:r>
            <a:endParaRPr sz="35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Enfoques éticos</a:t>
            </a:r>
            <a:endParaRPr/>
          </a:p>
        </p:txBody>
      </p:sp>
      <p:sp>
        <p:nvSpPr>
          <p:cNvPr id="104" name="Google Shape;104;p19"/>
          <p:cNvSpPr txBox="1">
            <a:spLocks noGrp="1"/>
          </p:cNvSpPr>
          <p:nvPr>
            <p:ph type="body" idx="1"/>
          </p:nvPr>
        </p:nvSpPr>
        <p:spPr>
          <a:xfrm>
            <a:off x="311700" y="1505700"/>
            <a:ext cx="8520600" cy="3041700"/>
          </a:xfrm>
          <a:prstGeom prst="rect">
            <a:avLst/>
          </a:prstGeom>
        </p:spPr>
        <p:txBody>
          <a:bodyPr spcFirstLastPara="1" wrap="square" lIns="91425" tIns="91425" rIns="91425" bIns="91425" anchor="t" anchorCtr="0">
            <a:normAutofit/>
          </a:bodyPr>
          <a:lstStyle/>
          <a:p>
            <a:pPr marL="0" lvl="0" indent="0" algn="just" rtl="0">
              <a:spcBef>
                <a:spcPts val="1400"/>
              </a:spcBef>
              <a:spcAft>
                <a:spcPts val="0"/>
              </a:spcAft>
              <a:buNone/>
            </a:pPr>
            <a:r>
              <a:rPr lang="es" b="1">
                <a:solidFill>
                  <a:srgbClr val="000000"/>
                </a:solidFill>
                <a:latin typeface="Times New Roman"/>
                <a:ea typeface="Times New Roman"/>
                <a:cs typeface="Times New Roman"/>
                <a:sym typeface="Times New Roman"/>
              </a:rPr>
              <a:t>Privacidad de Datos</a:t>
            </a:r>
            <a:endParaRPr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s" sz="1200">
                <a:solidFill>
                  <a:srgbClr val="000000"/>
                </a:solidFill>
                <a:latin typeface="Times New Roman"/>
                <a:ea typeface="Times New Roman"/>
                <a:cs typeface="Times New Roman"/>
                <a:sym typeface="Times New Roman"/>
              </a:rPr>
              <a:t>Uno de los principales desafíos en una arquitectura de microservicios es garantizar la privacidad de los datos de los usuarios. Para ello, se deben implementar:</a:t>
            </a:r>
            <a:endParaRPr sz="1200">
              <a:solidFill>
                <a:srgbClr val="000000"/>
              </a:solidFill>
              <a:latin typeface="Times New Roman"/>
              <a:ea typeface="Times New Roman"/>
              <a:cs typeface="Times New Roman"/>
              <a:sym typeface="Times New Roman"/>
            </a:endParaRPr>
          </a:p>
          <a:p>
            <a:pPr marL="457200" lvl="0" indent="-304800" algn="just" rtl="0">
              <a:spcBef>
                <a:spcPts val="1200"/>
              </a:spcBef>
              <a:spcAft>
                <a:spcPts val="0"/>
              </a:spcAft>
              <a:buClr>
                <a:srgbClr val="000000"/>
              </a:buClr>
              <a:buSzPts val="1200"/>
              <a:buFont typeface="Times New Roman"/>
              <a:buChar char="●"/>
            </a:pPr>
            <a:r>
              <a:rPr lang="es" sz="1200" b="1">
                <a:solidFill>
                  <a:srgbClr val="000000"/>
                </a:solidFill>
                <a:latin typeface="Times New Roman"/>
                <a:ea typeface="Times New Roman"/>
                <a:cs typeface="Times New Roman"/>
                <a:sym typeface="Times New Roman"/>
              </a:rPr>
              <a:t>Cifrado de datos en reposo y en tránsito</a:t>
            </a:r>
            <a:r>
              <a:rPr lang="es"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s" sz="1200" b="1">
                <a:solidFill>
                  <a:srgbClr val="000000"/>
                </a:solidFill>
                <a:latin typeface="Times New Roman"/>
                <a:ea typeface="Times New Roman"/>
                <a:cs typeface="Times New Roman"/>
                <a:sym typeface="Times New Roman"/>
              </a:rPr>
              <a:t>Autenticación y autorización segura..</a:t>
            </a:r>
            <a:endParaRPr sz="1200" b="1">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s" sz="1200" b="1">
                <a:solidFill>
                  <a:srgbClr val="000000"/>
                </a:solidFill>
                <a:latin typeface="Times New Roman"/>
                <a:ea typeface="Times New Roman"/>
                <a:cs typeface="Times New Roman"/>
                <a:sym typeface="Times New Roman"/>
              </a:rPr>
              <a:t>Minimización de datos</a:t>
            </a:r>
            <a:r>
              <a:rPr lang="es" sz="1200">
                <a:solidFill>
                  <a:srgbClr val="000000"/>
                </a:solidFill>
                <a:latin typeface="Times New Roman"/>
                <a:ea typeface="Times New Roman"/>
                <a:cs typeface="Times New Roman"/>
                <a:sym typeface="Times New Roman"/>
              </a:rPr>
              <a:t>: almacenar sólo la información estrictamente necesaria.</a:t>
            </a: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1400"/>
              </a:spcBef>
              <a:spcAft>
                <a:spcPts val="0"/>
              </a:spcAft>
              <a:buNone/>
            </a:pPr>
            <a:r>
              <a:rPr lang="es" b="1">
                <a:solidFill>
                  <a:srgbClr val="000000"/>
                </a:solidFill>
                <a:latin typeface="Times New Roman"/>
                <a:ea typeface="Times New Roman"/>
                <a:cs typeface="Times New Roman"/>
                <a:sym typeface="Times New Roman"/>
              </a:rPr>
              <a:t>Seguridad en la transmisión y almacenamiento de la información</a:t>
            </a:r>
            <a:endParaRPr b="1">
              <a:solidFill>
                <a:srgbClr val="000000"/>
              </a:solidFill>
              <a:latin typeface="Times New Roman"/>
              <a:ea typeface="Times New Roman"/>
              <a:cs typeface="Times New Roman"/>
              <a:sym typeface="Times New Roman"/>
            </a:endParaRPr>
          </a:p>
          <a:p>
            <a:pPr marL="0" lvl="0" indent="0" algn="just" rtl="0">
              <a:lnSpc>
                <a:spcPct val="100000"/>
              </a:lnSpc>
              <a:spcBef>
                <a:spcPts val="1400"/>
              </a:spcBef>
              <a:spcAft>
                <a:spcPts val="400"/>
              </a:spcAft>
              <a:buNone/>
            </a:pPr>
            <a:r>
              <a:rPr lang="es" sz="1200">
                <a:solidFill>
                  <a:srgbClr val="000000"/>
                </a:solidFill>
                <a:latin typeface="Times New Roman"/>
                <a:ea typeface="Times New Roman"/>
                <a:cs typeface="Times New Roman"/>
                <a:sym typeface="Times New Roman"/>
              </a:rPr>
              <a:t>Para garantizar la seguridad en la transmisión y almacenamiento de datos, implementamos cifrado de extremo a extremo, </a:t>
            </a:r>
            <a:r>
              <a:rPr lang="es" sz="1200" b="1">
                <a:solidFill>
                  <a:srgbClr val="000000"/>
                </a:solidFill>
                <a:latin typeface="Times New Roman"/>
                <a:ea typeface="Times New Roman"/>
                <a:cs typeface="Times New Roman"/>
                <a:sym typeface="Times New Roman"/>
              </a:rPr>
              <a:t>autenticación mediante OAuth 2.0 y JWT</a:t>
            </a:r>
            <a:r>
              <a:rPr lang="es" sz="1200">
                <a:solidFill>
                  <a:srgbClr val="000000"/>
                </a:solidFill>
                <a:latin typeface="Times New Roman"/>
                <a:ea typeface="Times New Roman"/>
                <a:cs typeface="Times New Roman"/>
                <a:sym typeface="Times New Roman"/>
              </a:rPr>
              <a:t>, y políticas de acceso estrictas según roles definidos.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Conclusión </a:t>
            </a:r>
            <a:endParaRPr/>
          </a:p>
        </p:txBody>
      </p:sp>
      <p:sp>
        <p:nvSpPr>
          <p:cNvPr id="110" name="Google Shape;110;p20"/>
          <p:cNvSpPr txBox="1">
            <a:spLocks noGrp="1"/>
          </p:cNvSpPr>
          <p:nvPr>
            <p:ph type="body" idx="1"/>
          </p:nvPr>
        </p:nvSpPr>
        <p:spPr>
          <a:xfrm>
            <a:off x="311700" y="1505700"/>
            <a:ext cx="4260300" cy="3076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500">
                <a:solidFill>
                  <a:srgbClr val="000000"/>
                </a:solidFill>
                <a:latin typeface="Times New Roman"/>
                <a:ea typeface="Times New Roman"/>
                <a:cs typeface="Times New Roman"/>
                <a:sym typeface="Times New Roman"/>
              </a:rPr>
              <a:t>La migración a microservicios mejora la escalabilidad, disponibilidad y mantenimiento del sistema de EduTech.</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s" sz="1500">
                <a:solidFill>
                  <a:srgbClr val="000000"/>
                </a:solidFill>
                <a:latin typeface="Times New Roman"/>
                <a:ea typeface="Times New Roman"/>
                <a:cs typeface="Times New Roman"/>
                <a:sym typeface="Times New Roman"/>
              </a:rPr>
              <a:t>Gracias a esta arquitectura, se optimiza la experiencia de usuario y se permite un crecimiento más ágil y seguro.</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s" sz="1500">
                <a:solidFill>
                  <a:srgbClr val="000000"/>
                </a:solidFill>
                <a:latin typeface="Times New Roman"/>
                <a:ea typeface="Times New Roman"/>
                <a:cs typeface="Times New Roman"/>
                <a:sym typeface="Times New Roman"/>
              </a:rPr>
              <a:t>El proyecto destaca por su enfoque técnico, ético y colaborativo, asegurando una solución moderna y sostenible.</a:t>
            </a:r>
            <a:endParaRPr sz="1500">
              <a:solidFill>
                <a:srgbClr val="000000"/>
              </a:solidFill>
              <a:latin typeface="Times New Roman"/>
              <a:ea typeface="Times New Roman"/>
              <a:cs typeface="Times New Roman"/>
              <a:sym typeface="Times New Roman"/>
            </a:endParaRPr>
          </a:p>
        </p:txBody>
      </p:sp>
      <p:pic>
        <p:nvPicPr>
          <p:cNvPr id="111" name="Google Shape;111;p20"/>
          <p:cNvPicPr preferRelativeResize="0"/>
          <p:nvPr/>
        </p:nvPicPr>
        <p:blipFill>
          <a:blip r:embed="rId3">
            <a:alphaModFix/>
          </a:blip>
          <a:stretch>
            <a:fillRect/>
          </a:stretch>
        </p:blipFill>
        <p:spPr>
          <a:xfrm>
            <a:off x="5446242" y="1505700"/>
            <a:ext cx="3076200" cy="30762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Presentación en pantalla (16:9)</PresentationFormat>
  <Paragraphs>68</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Times New Roman</vt:lpstr>
      <vt:lpstr>Roboto</vt:lpstr>
      <vt:lpstr>Merriweather</vt:lpstr>
      <vt:lpstr>Arial</vt:lpstr>
      <vt:lpstr>Paradigm</vt:lpstr>
      <vt:lpstr>Caso semestral: EduTech Innovators SPA</vt:lpstr>
      <vt:lpstr>Presentación del caso</vt:lpstr>
      <vt:lpstr>Problemática del caso</vt:lpstr>
      <vt:lpstr>Estrategia a utilizar</vt:lpstr>
      <vt:lpstr>Herramientas a utilizar</vt:lpstr>
      <vt:lpstr>Trabajo colaborativo</vt:lpstr>
      <vt:lpstr>Enfoques éticos</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DANTTE . David</cp:lastModifiedBy>
  <cp:revision>1</cp:revision>
  <dcterms:modified xsi:type="dcterms:W3CDTF">2025-04-07T22:34:09Z</dcterms:modified>
</cp:coreProperties>
</file>