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Golos Text"/>
      <p:regular r:id="rId29"/>
      <p:bold r:id="rId30"/>
    </p:embeddedFont>
    <p:embeddedFont>
      <p:font typeface="Golos Text Medium"/>
      <p:regular r:id="rId31"/>
      <p:bold r:id="rId32"/>
    </p:embeddedFont>
    <p:embeddedFont>
      <p:font typeface="Bebas Neue"/>
      <p:regular r:id="rId33"/>
    </p:embeddedFont>
    <p:embeddedFont>
      <p:font typeface="Gantari"/>
      <p:regular r:id="rId34"/>
      <p:bold r:id="rId35"/>
      <p:italic r:id="rId36"/>
      <p:boldItalic r:id="rId37"/>
    </p:embeddedFont>
    <p:embeddedFont>
      <p:font typeface="Gill Sans"/>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olosTex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olosTextMedium-regular.fntdata"/><Relationship Id="rId30" Type="http://schemas.openxmlformats.org/officeDocument/2006/relationships/font" Target="fonts/GolosText-bold.fntdata"/><Relationship Id="rId11" Type="http://schemas.openxmlformats.org/officeDocument/2006/relationships/slide" Target="slides/slide7.xml"/><Relationship Id="rId33" Type="http://schemas.openxmlformats.org/officeDocument/2006/relationships/font" Target="fonts/BebasNeue-regular.fntdata"/><Relationship Id="rId10" Type="http://schemas.openxmlformats.org/officeDocument/2006/relationships/slide" Target="slides/slide6.xml"/><Relationship Id="rId32" Type="http://schemas.openxmlformats.org/officeDocument/2006/relationships/font" Target="fonts/GolosTextMedium-bold.fntdata"/><Relationship Id="rId13" Type="http://schemas.openxmlformats.org/officeDocument/2006/relationships/slide" Target="slides/slide9.xml"/><Relationship Id="rId35" Type="http://schemas.openxmlformats.org/officeDocument/2006/relationships/font" Target="fonts/Gantari-bold.fntdata"/><Relationship Id="rId12" Type="http://schemas.openxmlformats.org/officeDocument/2006/relationships/slide" Target="slides/slide8.xml"/><Relationship Id="rId34" Type="http://schemas.openxmlformats.org/officeDocument/2006/relationships/font" Target="fonts/Gantari-regular.fntdata"/><Relationship Id="rId15" Type="http://schemas.openxmlformats.org/officeDocument/2006/relationships/slide" Target="slides/slide11.xml"/><Relationship Id="rId37" Type="http://schemas.openxmlformats.org/officeDocument/2006/relationships/font" Target="fonts/Gantari-boldItalic.fntdata"/><Relationship Id="rId14" Type="http://schemas.openxmlformats.org/officeDocument/2006/relationships/slide" Target="slides/slide10.xml"/><Relationship Id="rId36" Type="http://schemas.openxmlformats.org/officeDocument/2006/relationships/font" Target="fonts/Gantari-italic.fntdata"/><Relationship Id="rId17" Type="http://schemas.openxmlformats.org/officeDocument/2006/relationships/slide" Target="slides/slide13.xml"/><Relationship Id="rId39" Type="http://schemas.openxmlformats.org/officeDocument/2006/relationships/font" Target="fonts/GillSans-bold.fntdata"/><Relationship Id="rId16" Type="http://schemas.openxmlformats.org/officeDocument/2006/relationships/slide" Target="slides/slide12.xml"/><Relationship Id="rId38" Type="http://schemas.openxmlformats.org/officeDocument/2006/relationships/font" Target="fonts/Gill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8e28482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a8e28482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b14f1e38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b14f1e38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b14f1e38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b14f1e38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b14f1e38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b14f1e38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b14f1e3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b14f1e3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b14f1e38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b14f1e38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Thinking Humanly: Cognitive Modeling</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Cognitive Modeling:</a:t>
            </a:r>
            <a:r>
              <a:rPr lang="en">
                <a:solidFill>
                  <a:schemeClr val="dk1"/>
                </a:solidFill>
              </a:rPr>
              <a:t> This approach is about understanding how humans think and then trying to create a program that thinks the same way.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How do we do this?</a:t>
            </a:r>
            <a:r>
              <a:rPr lang="en">
                <a:solidFill>
                  <a:schemeClr val="dk1"/>
                </a:solidFill>
              </a:rPr>
              <a:t> Scientists study human thought through things like introspection (thinking about how we think), experiments, and brain imaging.</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Example:</a:t>
            </a:r>
            <a:r>
              <a:rPr lang="en">
                <a:solidFill>
                  <a:schemeClr val="dk1"/>
                </a:solidFill>
              </a:rPr>
              <a:t> A computer program designed to solve puzzles in the same steps and manner a human would.</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b14f1e38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b14f1e38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b14f1e38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b14f1e38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b14f1e3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b14f1e3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1b14f1e3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1b14f1e3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b14f1e38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b14f1e38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b21ebf29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b21ebf29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1b14f1e38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1b14f1e38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b14f1e38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b14f1e38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1b14f1e38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1b14f1e38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b14f1e38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b14f1e38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1b14f1e38a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1b14f1e38a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aecc329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aecc329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Thinking Humanly: Cognitive Modeling</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Cognitive Modeling:</a:t>
            </a:r>
            <a:r>
              <a:rPr lang="en">
                <a:solidFill>
                  <a:schemeClr val="dk1"/>
                </a:solidFill>
              </a:rPr>
              <a:t> This approach is about understanding how humans think and then trying to create a program that thinks the same way.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How do we do this?</a:t>
            </a:r>
            <a:r>
              <a:rPr lang="en">
                <a:solidFill>
                  <a:schemeClr val="dk1"/>
                </a:solidFill>
              </a:rPr>
              <a:t> Scientists study human thought through things like introspection (thinking about how we think), experiments, and brain imaging.</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Example:</a:t>
            </a:r>
            <a:r>
              <a:rPr lang="en">
                <a:solidFill>
                  <a:schemeClr val="dk1"/>
                </a:solidFill>
              </a:rPr>
              <a:t> A computer program designed to solve puzzles in the same steps and manner a human would.</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b14f1e38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b14f1e38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8601d9a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8601d9a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b14f1e3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b14f1e3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b14f1e38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b14f1e38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b14f1e38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b14f1e38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b14f1e38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b14f1e38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715100" y="714150"/>
            <a:ext cx="4652400" cy="1857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0" sz="480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8"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p:nvPr>
            <p:ph hasCustomPrompt="1" type="title"/>
          </p:nvPr>
        </p:nvSpPr>
        <p:spPr>
          <a:xfrm>
            <a:off x="715100" y="15472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idx="1" type="subTitle"/>
          </p:nvPr>
        </p:nvSpPr>
        <p:spPr>
          <a:xfrm>
            <a:off x="2050814" y="15472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 name="Google Shape;52;p13"/>
          <p:cNvSpPr txBox="1"/>
          <p:nvPr>
            <p:ph idx="2"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a:buNone/>
              <a:defRPr b="0"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9pPr>
          </a:lstStyle>
          <a:p/>
        </p:txBody>
      </p:sp>
      <p:sp>
        <p:nvSpPr>
          <p:cNvPr id="53" name="Google Shape;53;p13"/>
          <p:cNvSpPr txBox="1"/>
          <p:nvPr>
            <p:ph hasCustomPrompt="1" idx="3" type="title"/>
          </p:nvPr>
        </p:nvSpPr>
        <p:spPr>
          <a:xfrm>
            <a:off x="715100" y="22249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idx="4" type="subTitle"/>
          </p:nvPr>
        </p:nvSpPr>
        <p:spPr>
          <a:xfrm>
            <a:off x="2050814" y="22249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5" name="Google Shape;55;p13"/>
          <p:cNvSpPr txBox="1"/>
          <p:nvPr>
            <p:ph hasCustomPrompt="1" idx="5" type="title"/>
          </p:nvPr>
        </p:nvSpPr>
        <p:spPr>
          <a:xfrm>
            <a:off x="715100" y="29026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6" type="subTitle"/>
          </p:nvPr>
        </p:nvSpPr>
        <p:spPr>
          <a:xfrm>
            <a:off x="2050814" y="29026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 name="Google Shape;57;p13"/>
          <p:cNvSpPr txBox="1"/>
          <p:nvPr>
            <p:ph hasCustomPrompt="1" idx="7" type="title"/>
          </p:nvPr>
        </p:nvSpPr>
        <p:spPr>
          <a:xfrm>
            <a:off x="715100" y="35803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8" type="subTitle"/>
          </p:nvPr>
        </p:nvSpPr>
        <p:spPr>
          <a:xfrm>
            <a:off x="2050814" y="35803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9"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1" name="Google Shape;61;p14"/>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62" name="Google Shape;62;p14"/>
          <p:cNvSpPr txBox="1"/>
          <p:nvPr>
            <p:ph idx="1" type="body"/>
          </p:nvPr>
        </p:nvSpPr>
        <p:spPr>
          <a:xfrm>
            <a:off x="715100" y="1242450"/>
            <a:ext cx="7713900" cy="336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63" name="Shape 63"/>
        <p:cNvGrpSpPr/>
        <p:nvPr/>
      </p:nvGrpSpPr>
      <p:grpSpPr>
        <a:xfrm>
          <a:off x="0" y="0"/>
          <a:ext cx="0" cy="0"/>
          <a:chOff x="0" y="0"/>
          <a:chExt cx="0" cy="0"/>
        </a:xfrm>
      </p:grpSpPr>
      <p:pic>
        <p:nvPicPr>
          <p:cNvPr id="64" name="Google Shape;64;p15"/>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5" name="Google Shape;65;p15"/>
          <p:cNvSpPr txBox="1"/>
          <p:nvPr>
            <p:ph type="ctrTitle"/>
          </p:nvPr>
        </p:nvSpPr>
        <p:spPr>
          <a:xfrm>
            <a:off x="715100" y="641725"/>
            <a:ext cx="3856800" cy="10590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 type="subTitle"/>
          </p:nvPr>
        </p:nvSpPr>
        <p:spPr>
          <a:xfrm>
            <a:off x="715100" y="1548250"/>
            <a:ext cx="3856800" cy="142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7" name="Google Shape;67;p15"/>
          <p:cNvSpPr txBox="1"/>
          <p:nvPr/>
        </p:nvSpPr>
        <p:spPr>
          <a:xfrm>
            <a:off x="715100" y="3449850"/>
            <a:ext cx="3856800" cy="56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dk1"/>
                </a:solidFill>
                <a:latin typeface="Gantari"/>
                <a:ea typeface="Gantari"/>
                <a:cs typeface="Gantari"/>
                <a:sym typeface="Gantari"/>
              </a:rPr>
              <a:t>CREDITS:</a:t>
            </a:r>
            <a:r>
              <a:rPr lang="en" sz="1000">
                <a:solidFill>
                  <a:schemeClr val="dk1"/>
                </a:solidFill>
                <a:latin typeface="Gantari"/>
                <a:ea typeface="Gantari"/>
                <a:cs typeface="Gantari"/>
                <a:sym typeface="Gantari"/>
              </a:rPr>
              <a:t> This presentation template was created by </a:t>
            </a:r>
            <a:r>
              <a:rPr b="1" lang="en" sz="1000">
                <a:solidFill>
                  <a:schemeClr val="dk1"/>
                </a:solidFill>
                <a:latin typeface="Gantari"/>
                <a:ea typeface="Gantari"/>
                <a:cs typeface="Gantari"/>
                <a:sym typeface="Gantari"/>
              </a:rPr>
              <a:t>Slidesgo</a:t>
            </a:r>
            <a:r>
              <a:rPr lang="en" sz="1000">
                <a:solidFill>
                  <a:schemeClr val="dk1"/>
                </a:solidFill>
                <a:latin typeface="Gantari"/>
                <a:ea typeface="Gantari"/>
                <a:cs typeface="Gantari"/>
                <a:sym typeface="Gantari"/>
              </a:rPr>
              <a:t> and includes icons by </a:t>
            </a:r>
            <a:r>
              <a:rPr b="1" lang="en" sz="1000">
                <a:solidFill>
                  <a:schemeClr val="dk1"/>
                </a:solidFill>
                <a:latin typeface="Gantari"/>
                <a:ea typeface="Gantari"/>
                <a:cs typeface="Gantari"/>
                <a:sym typeface="Gantari"/>
              </a:rPr>
              <a:t>Flaticon</a:t>
            </a:r>
            <a:r>
              <a:rPr lang="en" sz="1000">
                <a:solidFill>
                  <a:schemeClr val="dk1"/>
                </a:solidFill>
                <a:latin typeface="Gantari"/>
                <a:ea typeface="Gantari"/>
                <a:cs typeface="Gantari"/>
                <a:sym typeface="Gantari"/>
              </a:rPr>
              <a:t>, infographics &amp; images by </a:t>
            </a:r>
            <a:r>
              <a:rPr b="1" lang="en" sz="1000">
                <a:solidFill>
                  <a:schemeClr val="dk1"/>
                </a:solidFill>
                <a:latin typeface="Gantari"/>
                <a:ea typeface="Gantari"/>
                <a:cs typeface="Gantari"/>
                <a:sym typeface="Gantari"/>
              </a:rPr>
              <a:t>Freepik</a:t>
            </a:r>
            <a:r>
              <a:rPr lang="en" sz="1000">
                <a:solidFill>
                  <a:schemeClr val="dk1"/>
                </a:solidFill>
                <a:latin typeface="Gantari"/>
                <a:ea typeface="Gantari"/>
                <a:cs typeface="Gantari"/>
                <a:sym typeface="Gantari"/>
              </a:rPr>
              <a:t> and content by</a:t>
            </a:r>
            <a:r>
              <a:rPr lang="en" sz="1000">
                <a:solidFill>
                  <a:schemeClr val="dk1"/>
                </a:solidFill>
                <a:latin typeface="Gantari"/>
                <a:ea typeface="Gantari"/>
                <a:cs typeface="Gantari"/>
                <a:sym typeface="Gantari"/>
              </a:rPr>
              <a:t> </a:t>
            </a:r>
            <a:r>
              <a:rPr b="1" lang="en" sz="1000">
                <a:solidFill>
                  <a:schemeClr val="dk1"/>
                </a:solidFill>
                <a:latin typeface="Gantari"/>
                <a:ea typeface="Gantari"/>
                <a:cs typeface="Gantari"/>
                <a:sym typeface="Gantari"/>
              </a:rPr>
              <a:t>Eliana Delacour</a:t>
            </a:r>
            <a:endParaRPr b="1" sz="1000">
              <a:solidFill>
                <a:schemeClr val="dk1"/>
              </a:solidFill>
              <a:latin typeface="Gantari"/>
              <a:ea typeface="Gantari"/>
              <a:cs typeface="Gantari"/>
              <a:sym typeface="Ganta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8"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0"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8"/>
          <p:cNvSpPr txBox="1"/>
          <p:nvPr>
            <p:ph type="title"/>
          </p:nvPr>
        </p:nvSpPr>
        <p:spPr>
          <a:xfrm>
            <a:off x="457200" y="114300"/>
            <a:ext cx="8229600" cy="743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4" name="Google Shape;74;p18"/>
          <p:cNvSpPr txBox="1"/>
          <p:nvPr>
            <p:ph idx="1" type="body"/>
          </p:nvPr>
        </p:nvSpPr>
        <p:spPr>
          <a:xfrm>
            <a:off x="457200" y="914400"/>
            <a:ext cx="8229600" cy="3703200"/>
          </a:xfrm>
          <a:prstGeom prst="rect">
            <a:avLst/>
          </a:prstGeom>
          <a:noFill/>
          <a:ln>
            <a:noFill/>
          </a:ln>
        </p:spPr>
        <p:txBody>
          <a:bodyPr anchorCtr="0" anchor="t" bIns="45700" lIns="91425" spcFirstLastPara="1" rIns="91425" wrap="square" tIns="45700">
            <a:noAutofit/>
          </a:bodyPr>
          <a:lstStyle>
            <a:lvl1pPr indent="-315468" lvl="0" marL="457200" rtl="0" algn="l">
              <a:spcBef>
                <a:spcPts val="600"/>
              </a:spcBef>
              <a:spcAft>
                <a:spcPts val="0"/>
              </a:spcAft>
              <a:buSzPts val="1368"/>
              <a:buChar char="●"/>
              <a:defRPr/>
            </a:lvl1pPr>
            <a:lvl2pPr indent="-315468" lvl="1" marL="914400" rtl="0" algn="l">
              <a:spcBef>
                <a:spcPts val="500"/>
              </a:spcBef>
              <a:spcAft>
                <a:spcPts val="0"/>
              </a:spcAft>
              <a:buSzPts val="1368"/>
              <a:buChar char="○"/>
              <a:defRPr/>
            </a:lvl2pPr>
            <a:lvl3pPr indent="-315467" lvl="2" marL="1371600" rtl="0" algn="l">
              <a:spcBef>
                <a:spcPts val="500"/>
              </a:spcBef>
              <a:spcAft>
                <a:spcPts val="0"/>
              </a:spcAft>
              <a:buSzPts val="1368"/>
              <a:buChar char="■"/>
              <a:defRPr/>
            </a:lvl3pPr>
            <a:lvl4pPr indent="-308610" lvl="3" marL="1828800" rtl="0" algn="l">
              <a:spcBef>
                <a:spcPts val="400"/>
              </a:spcBef>
              <a:spcAft>
                <a:spcPts val="0"/>
              </a:spcAft>
              <a:buSzPts val="1260"/>
              <a:buChar char="●"/>
              <a:defRPr/>
            </a:lvl4pPr>
            <a:lvl5pPr indent="-308610" lvl="4" marL="2286000" rtl="0" algn="l">
              <a:spcBef>
                <a:spcPts val="300"/>
              </a:spcBef>
              <a:spcAft>
                <a:spcPts val="0"/>
              </a:spcAft>
              <a:buSzPts val="1260"/>
              <a:buChar char="○"/>
              <a:defRPr/>
            </a:lvl5pPr>
            <a:lvl6pPr indent="-314325" lvl="5" marL="2743200" rtl="0" algn="l">
              <a:spcBef>
                <a:spcPts val="300"/>
              </a:spcBef>
              <a:spcAft>
                <a:spcPts val="0"/>
              </a:spcAft>
              <a:buSzPts val="1350"/>
              <a:buChar char="■"/>
              <a:defRPr/>
            </a:lvl6pPr>
            <a:lvl7pPr indent="-314325" lvl="6" marL="3200400" rtl="0" algn="l">
              <a:spcBef>
                <a:spcPts val="300"/>
              </a:spcBef>
              <a:spcAft>
                <a:spcPts val="0"/>
              </a:spcAft>
              <a:buSzPts val="1350"/>
              <a:buChar char="●"/>
              <a:defRPr/>
            </a:lvl7pPr>
            <a:lvl8pPr indent="-314325" lvl="7" marL="3657600" rtl="0" algn="l">
              <a:spcBef>
                <a:spcPts val="300"/>
              </a:spcBef>
              <a:spcAft>
                <a:spcPts val="0"/>
              </a:spcAft>
              <a:buSzPts val="1350"/>
              <a:buChar char="○"/>
              <a:defRPr/>
            </a:lvl8pPr>
            <a:lvl9pPr indent="-314325" lvl="8" marL="4114800" rtl="0" algn="l">
              <a:spcBef>
                <a:spcPts val="300"/>
              </a:spcBef>
              <a:spcAft>
                <a:spcPts val="0"/>
              </a:spcAft>
              <a:buSzPts val="1350"/>
              <a:buChar char="■"/>
              <a:defRPr/>
            </a:lvl9pPr>
          </a:lstStyle>
          <a:p/>
        </p:txBody>
      </p:sp>
      <p:sp>
        <p:nvSpPr>
          <p:cNvPr id="75" name="Google Shape;75;p18"/>
          <p:cNvSpPr txBox="1"/>
          <p:nvPr>
            <p:ph idx="10" type="dt"/>
          </p:nvPr>
        </p:nvSpPr>
        <p:spPr>
          <a:xfrm>
            <a:off x="6400800" y="4767263"/>
            <a:ext cx="2289300" cy="273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sz="14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2898775" y="4767263"/>
            <a:ext cx="3505200" cy="273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612775" y="4767263"/>
            <a:ext cx="1981200" cy="273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1pPr>
            <a:lvl2pPr indent="0" lvl="1"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2pPr>
            <a:lvl3pPr indent="0" lvl="2"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3pPr>
            <a:lvl4pPr indent="0" lvl="3"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4pPr>
            <a:lvl5pPr indent="0" lvl="4"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5pPr>
            <a:lvl6pPr indent="0" lvl="5"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6pPr>
            <a:lvl7pPr indent="0" lvl="6"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7pPr>
            <a:lvl8pPr indent="0" lvl="7"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8pPr>
            <a:lvl9pPr indent="0" lvl="8" marL="0" marR="0" rtl="0" algn="l">
              <a:lnSpc>
                <a:spcPct val="100000"/>
              </a:lnSpc>
              <a:spcBef>
                <a:spcPts val="0"/>
              </a:spcBef>
              <a:spcAft>
                <a:spcPts val="0"/>
              </a:spcAft>
              <a:buClr>
                <a:schemeClr val="dk2"/>
              </a:buClr>
              <a:buSzPts val="1400"/>
              <a:buFont typeface="Gill Sans"/>
              <a:buNone/>
              <a:defRPr b="0" i="0" sz="1400" u="non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p:nvPr>
            <p:ph type="title"/>
          </p:nvPr>
        </p:nvSpPr>
        <p:spPr>
          <a:xfrm>
            <a:off x="715100" y="1925850"/>
            <a:ext cx="7713900" cy="1835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b="0" sz="470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5100" y="701850"/>
            <a:ext cx="2035200" cy="1071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0" sz="5000">
                <a:solidFill>
                  <a:schemeClr val="accent3"/>
                </a:solidFill>
                <a:latin typeface="Golos Text Medium"/>
                <a:ea typeface="Golos Text Medium"/>
                <a:cs typeface="Golos Text Medium"/>
                <a:sym typeface="Golos Text Medium"/>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p:nvPr>
            <p:ph type="title"/>
          </p:nvPr>
        </p:nvSpPr>
        <p:spPr>
          <a:xfrm>
            <a:off x="715100" y="535000"/>
            <a:ext cx="40131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18" name="Google Shape;18;p4"/>
          <p:cNvSpPr txBox="1"/>
          <p:nvPr>
            <p:ph idx="1" type="body"/>
          </p:nvPr>
        </p:nvSpPr>
        <p:spPr>
          <a:xfrm>
            <a:off x="715100" y="1242400"/>
            <a:ext cx="4013100" cy="336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Golos Text Medium"/>
              <a:buChar char="●"/>
              <a:defRPr>
                <a:solidFill>
                  <a:schemeClr val="dk1"/>
                </a:solidFill>
              </a:defRPr>
            </a:lvl1pPr>
            <a:lvl2pPr indent="-317500" lvl="1" marL="9144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indent="-317500" lvl="2" marL="13716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indent="-317500" lvl="3" marL="18288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indent="-317500" lvl="4" marL="22860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indent="-317500" lvl="5" marL="27432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indent="-317500" lvl="6" marL="32004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indent="-317500" lvl="7" marL="36576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indent="-317500" lvl="8" marL="41148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p:nvPr>
            <p:ph idx="1" type="subTitle"/>
          </p:nvPr>
        </p:nvSpPr>
        <p:spPr>
          <a:xfrm>
            <a:off x="715100" y="1767700"/>
            <a:ext cx="3856800" cy="2840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type="title"/>
          </p:nvPr>
        </p:nvSpPr>
        <p:spPr>
          <a:xfrm>
            <a:off x="715100" y="535000"/>
            <a:ext cx="7713900" cy="7074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23" name="Google Shape;23;p5"/>
          <p:cNvSpPr txBox="1"/>
          <p:nvPr>
            <p:ph idx="2" type="subTitle"/>
          </p:nvPr>
        </p:nvSpPr>
        <p:spPr>
          <a:xfrm>
            <a:off x="715096" y="1242400"/>
            <a:ext cx="3856800" cy="525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 name="Google Shape;24;p5"/>
          <p:cNvSpPr txBox="1"/>
          <p:nvPr>
            <p:ph idx="3" type="subTitle"/>
          </p:nvPr>
        </p:nvSpPr>
        <p:spPr>
          <a:xfrm>
            <a:off x="4572000" y="1767700"/>
            <a:ext cx="3856800" cy="2840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4" type="subTitle"/>
          </p:nvPr>
        </p:nvSpPr>
        <p:spPr>
          <a:xfrm>
            <a:off x="4571996" y="1242400"/>
            <a:ext cx="3856800" cy="525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32" name="Google Shape;32;p7"/>
          <p:cNvSpPr txBox="1"/>
          <p:nvPr>
            <p:ph idx="1" type="body"/>
          </p:nvPr>
        </p:nvSpPr>
        <p:spPr>
          <a:xfrm>
            <a:off x="715100" y="1242450"/>
            <a:ext cx="7713900" cy="336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p:nvPr>
            <p:ph type="title"/>
          </p:nvPr>
        </p:nvSpPr>
        <p:spPr>
          <a:xfrm>
            <a:off x="715100" y="662225"/>
            <a:ext cx="7713900" cy="333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7074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7" name="Google Shape;7;p1"/>
          <p:cNvSpPr txBox="1"/>
          <p:nvPr>
            <p:ph idx="1" type="body"/>
          </p:nvPr>
        </p:nvSpPr>
        <p:spPr>
          <a:xfrm>
            <a:off x="715100" y="1242450"/>
            <a:ext cx="7713900" cy="33660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9"/>
          <p:cNvSpPr txBox="1"/>
          <p:nvPr>
            <p:ph type="ctrTitle"/>
          </p:nvPr>
        </p:nvSpPr>
        <p:spPr>
          <a:xfrm>
            <a:off x="811675" y="1486775"/>
            <a:ext cx="4652400" cy="185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Structures  </a:t>
            </a:r>
            <a:endParaRPr/>
          </a:p>
          <a:p>
            <a:pPr indent="0" lvl="0" marL="0" rtl="0" algn="l">
              <a:spcBef>
                <a:spcPts val="0"/>
              </a:spcBef>
              <a:spcAft>
                <a:spcPts val="0"/>
              </a:spcAft>
              <a:buNone/>
            </a:pPr>
            <a:r>
              <a:rPr lang="en"/>
              <a:t>&amp; Algorithms</a:t>
            </a:r>
            <a:endParaRPr/>
          </a:p>
          <a:p>
            <a:pPr indent="0" lvl="0" marL="0" rtl="0" algn="l">
              <a:spcBef>
                <a:spcPts val="0"/>
              </a:spcBef>
              <a:spcAft>
                <a:spcPts val="0"/>
              </a:spcAft>
              <a:buNone/>
            </a:pPr>
            <a:r>
              <a:t/>
            </a:r>
            <a:endParaRPr sz="2700"/>
          </a:p>
        </p:txBody>
      </p:sp>
      <p:cxnSp>
        <p:nvCxnSpPr>
          <p:cNvPr id="83" name="Google Shape;83;p19"/>
          <p:cNvCxnSpPr/>
          <p:nvPr/>
        </p:nvCxnSpPr>
        <p:spPr>
          <a:xfrm>
            <a:off x="4466175" y="2069550"/>
            <a:ext cx="552600" cy="0"/>
          </a:xfrm>
          <a:prstGeom prst="straightConnector1">
            <a:avLst/>
          </a:prstGeom>
          <a:noFill/>
          <a:ln cap="flat" cmpd="sng" w="19050">
            <a:solidFill>
              <a:schemeClr val="dk1"/>
            </a:solidFill>
            <a:prstDash val="solid"/>
            <a:round/>
            <a:headEnd len="med" w="med" type="none"/>
            <a:tailEnd len="med" w="med" type="stealth"/>
          </a:ln>
        </p:spPr>
      </p:cxnSp>
      <p:grpSp>
        <p:nvGrpSpPr>
          <p:cNvPr id="84" name="Google Shape;84;p19"/>
          <p:cNvGrpSpPr/>
          <p:nvPr/>
        </p:nvGrpSpPr>
        <p:grpSpPr>
          <a:xfrm>
            <a:off x="6507498" y="2917498"/>
            <a:ext cx="3524464" cy="4496740"/>
            <a:chOff x="6483100" y="2237750"/>
            <a:chExt cx="898250" cy="1146075"/>
          </a:xfrm>
        </p:grpSpPr>
        <p:sp>
          <p:nvSpPr>
            <p:cNvPr id="85" name="Google Shape;85;p19"/>
            <p:cNvSpPr/>
            <p:nvPr/>
          </p:nvSpPr>
          <p:spPr>
            <a:xfrm>
              <a:off x="6679525" y="3352075"/>
              <a:ext cx="329550" cy="31750"/>
            </a:xfrm>
            <a:custGeom>
              <a:rect b="b" l="l" r="r" t="t"/>
              <a:pathLst>
                <a:path extrusionOk="0" h="1270" w="13182">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p:nvPr/>
          </p:nvSpPr>
          <p:spPr>
            <a:xfrm>
              <a:off x="6679975" y="3199775"/>
              <a:ext cx="328650" cy="169925"/>
            </a:xfrm>
            <a:custGeom>
              <a:rect b="b" l="l" r="r" t="t"/>
              <a:pathLst>
                <a:path extrusionOk="0" h="6797" w="13146">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9"/>
            <p:cNvSpPr/>
            <p:nvPr/>
          </p:nvSpPr>
          <p:spPr>
            <a:xfrm>
              <a:off x="6483100" y="2567000"/>
              <a:ext cx="714325" cy="702200"/>
            </a:xfrm>
            <a:custGeom>
              <a:rect b="b" l="l" r="r" t="t"/>
              <a:pathLst>
                <a:path extrusionOk="0" h="28088" w="28573">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p:nvPr/>
          </p:nvSpPr>
          <p:spPr>
            <a:xfrm>
              <a:off x="6567225" y="2545200"/>
              <a:ext cx="635575" cy="156400"/>
            </a:xfrm>
            <a:custGeom>
              <a:rect b="b" l="l" r="r" t="t"/>
              <a:pathLst>
                <a:path extrusionOk="0" h="6256" w="25423">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a:off x="6581275" y="2554550"/>
              <a:ext cx="607525" cy="137700"/>
            </a:xfrm>
            <a:custGeom>
              <a:rect b="b" l="l" r="r" t="t"/>
              <a:pathLst>
                <a:path extrusionOk="0" h="5508" w="24301">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p:nvPr/>
          </p:nvSpPr>
          <p:spPr>
            <a:xfrm>
              <a:off x="6576975" y="2495475"/>
              <a:ext cx="634125" cy="151975"/>
            </a:xfrm>
            <a:custGeom>
              <a:rect b="b" l="l" r="r" t="t"/>
              <a:pathLst>
                <a:path extrusionOk="0" h="6079" w="25365">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a:off x="6585550" y="2237750"/>
              <a:ext cx="638350" cy="380675"/>
            </a:xfrm>
            <a:custGeom>
              <a:rect b="b" l="l" r="r" t="t"/>
              <a:pathLst>
                <a:path extrusionOk="0" h="15227" w="25534">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6487875" y="2662925"/>
              <a:ext cx="290925" cy="574125"/>
            </a:xfrm>
            <a:custGeom>
              <a:rect b="b" l="l" r="r" t="t"/>
              <a:pathLst>
                <a:path extrusionOk="0" h="22965" w="11637">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a:off x="6616850" y="2662925"/>
              <a:ext cx="175175" cy="574125"/>
            </a:xfrm>
            <a:custGeom>
              <a:rect b="b" l="l" r="r" t="t"/>
              <a:pathLst>
                <a:path extrusionOk="0" h="22965" w="7007">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a:off x="6663675" y="2345200"/>
              <a:ext cx="382100" cy="240775"/>
            </a:xfrm>
            <a:custGeom>
              <a:rect b="b" l="l" r="r" t="t"/>
              <a:pathLst>
                <a:path extrusionOk="0" h="9631" w="15284">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6606775" y="2328350"/>
              <a:ext cx="382125" cy="240750"/>
            </a:xfrm>
            <a:custGeom>
              <a:rect b="b" l="l" r="r" t="t"/>
              <a:pathLst>
                <a:path extrusionOk="0" h="9630" w="15285">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6617200" y="2337675"/>
              <a:ext cx="361250" cy="222100"/>
            </a:xfrm>
            <a:custGeom>
              <a:rect b="b" l="l" r="r" t="t"/>
              <a:pathLst>
                <a:path extrusionOk="0" h="8884" w="1445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6648825" y="2370300"/>
              <a:ext cx="58900" cy="92675"/>
            </a:xfrm>
            <a:custGeom>
              <a:rect b="b" l="l" r="r" t="t"/>
              <a:pathLst>
                <a:path extrusionOk="0" h="3707" w="2356">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6796425" y="2413275"/>
              <a:ext cx="58875" cy="92700"/>
            </a:xfrm>
            <a:custGeom>
              <a:rect b="b" l="l" r="r" t="t"/>
              <a:pathLst>
                <a:path extrusionOk="0" h="3708" w="2355">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6831125" y="2259625"/>
              <a:ext cx="202075" cy="116650"/>
            </a:xfrm>
            <a:custGeom>
              <a:rect b="b" l="l" r="r" t="t"/>
              <a:pathLst>
                <a:path extrusionOk="0" h="4666" w="8083">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7014775" y="2331875"/>
              <a:ext cx="18400" cy="26350"/>
            </a:xfrm>
            <a:custGeom>
              <a:rect b="b" l="l" r="r" t="t"/>
              <a:pathLst>
                <a:path extrusionOk="0" h="1054" w="736">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6968050" y="2474475"/>
              <a:ext cx="50825" cy="77725"/>
            </a:xfrm>
            <a:custGeom>
              <a:rect b="b" l="l" r="r" t="t"/>
              <a:pathLst>
                <a:path extrusionOk="0" h="3109" w="2033">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6981225" y="2478250"/>
              <a:ext cx="45925" cy="73900"/>
            </a:xfrm>
            <a:custGeom>
              <a:rect b="b" l="l" r="r" t="t"/>
              <a:pathLst>
                <a:path extrusionOk="0" h="2956" w="1837">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7000600" y="2281000"/>
              <a:ext cx="81250" cy="232325"/>
            </a:xfrm>
            <a:custGeom>
              <a:rect b="b" l="l" r="r" t="t"/>
              <a:pathLst>
                <a:path extrusionOk="0" h="9293" w="325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6684150" y="3257875"/>
              <a:ext cx="302125" cy="78425"/>
            </a:xfrm>
            <a:custGeom>
              <a:rect b="b" l="l" r="r" t="t"/>
              <a:pathLst>
                <a:path extrusionOk="0" h="3137" w="12085">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6679525" y="3352075"/>
              <a:ext cx="329550" cy="31750"/>
            </a:xfrm>
            <a:custGeom>
              <a:rect b="b" l="l" r="r" t="t"/>
              <a:pathLst>
                <a:path extrusionOk="0" h="1270" w="13182">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6679975" y="3199775"/>
              <a:ext cx="328650" cy="169925"/>
            </a:xfrm>
            <a:custGeom>
              <a:rect b="b" l="l" r="r" t="t"/>
              <a:pathLst>
                <a:path extrusionOk="0" h="6797" w="13146">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6483100" y="2567000"/>
              <a:ext cx="714325" cy="702200"/>
            </a:xfrm>
            <a:custGeom>
              <a:rect b="b" l="l" r="r" t="t"/>
              <a:pathLst>
                <a:path extrusionOk="0" h="28088" w="28573">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6567225" y="2545200"/>
              <a:ext cx="635575" cy="156400"/>
            </a:xfrm>
            <a:custGeom>
              <a:rect b="b" l="l" r="r" t="t"/>
              <a:pathLst>
                <a:path extrusionOk="0" h="6256" w="25423">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6581275" y="2554550"/>
              <a:ext cx="607525" cy="137700"/>
            </a:xfrm>
            <a:custGeom>
              <a:rect b="b" l="l" r="r" t="t"/>
              <a:pathLst>
                <a:path extrusionOk="0" h="5508" w="24301">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6576975" y="2495475"/>
              <a:ext cx="634125" cy="151975"/>
            </a:xfrm>
            <a:custGeom>
              <a:rect b="b" l="l" r="r" t="t"/>
              <a:pathLst>
                <a:path extrusionOk="0" h="6079" w="25365">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6585550" y="2237750"/>
              <a:ext cx="638350" cy="380675"/>
            </a:xfrm>
            <a:custGeom>
              <a:rect b="b" l="l" r="r" t="t"/>
              <a:pathLst>
                <a:path extrusionOk="0" h="15227" w="25534">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6487875" y="2662925"/>
              <a:ext cx="290925" cy="574125"/>
            </a:xfrm>
            <a:custGeom>
              <a:rect b="b" l="l" r="r" t="t"/>
              <a:pathLst>
                <a:path extrusionOk="0" h="22965" w="11637">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6616850" y="2662925"/>
              <a:ext cx="175175" cy="574125"/>
            </a:xfrm>
            <a:custGeom>
              <a:rect b="b" l="l" r="r" t="t"/>
              <a:pathLst>
                <a:path extrusionOk="0" h="22965" w="7007">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6663675" y="2345200"/>
              <a:ext cx="382100" cy="240775"/>
            </a:xfrm>
            <a:custGeom>
              <a:rect b="b" l="l" r="r" t="t"/>
              <a:pathLst>
                <a:path extrusionOk="0" h="9631" w="15284">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6606775" y="2328350"/>
              <a:ext cx="382125" cy="240750"/>
            </a:xfrm>
            <a:custGeom>
              <a:rect b="b" l="l" r="r" t="t"/>
              <a:pathLst>
                <a:path extrusionOk="0" h="9630" w="15285">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6617200" y="2337675"/>
              <a:ext cx="361250" cy="222100"/>
            </a:xfrm>
            <a:custGeom>
              <a:rect b="b" l="l" r="r" t="t"/>
              <a:pathLst>
                <a:path extrusionOk="0" h="8884" w="1445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6648825" y="2370300"/>
              <a:ext cx="58900" cy="92675"/>
            </a:xfrm>
            <a:custGeom>
              <a:rect b="b" l="l" r="r" t="t"/>
              <a:pathLst>
                <a:path extrusionOk="0" h="3707" w="2356">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6796425" y="2413275"/>
              <a:ext cx="58875" cy="92700"/>
            </a:xfrm>
            <a:custGeom>
              <a:rect b="b" l="l" r="r" t="t"/>
              <a:pathLst>
                <a:path extrusionOk="0" h="3708" w="2355">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6831125" y="2259625"/>
              <a:ext cx="202075" cy="116650"/>
            </a:xfrm>
            <a:custGeom>
              <a:rect b="b" l="l" r="r" t="t"/>
              <a:pathLst>
                <a:path extrusionOk="0" h="4666" w="8083">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7014775" y="2331875"/>
              <a:ext cx="18400" cy="26350"/>
            </a:xfrm>
            <a:custGeom>
              <a:rect b="b" l="l" r="r" t="t"/>
              <a:pathLst>
                <a:path extrusionOk="0" h="1054" w="736">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6968050" y="2474475"/>
              <a:ext cx="50825" cy="77725"/>
            </a:xfrm>
            <a:custGeom>
              <a:rect b="b" l="l" r="r" t="t"/>
              <a:pathLst>
                <a:path extrusionOk="0" h="3109" w="2033">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981225" y="2478250"/>
              <a:ext cx="45925" cy="73900"/>
            </a:xfrm>
            <a:custGeom>
              <a:rect b="b" l="l" r="r" t="t"/>
              <a:pathLst>
                <a:path extrusionOk="0" h="2956" w="1837">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7000600" y="2281000"/>
              <a:ext cx="81250" cy="232325"/>
            </a:xfrm>
            <a:custGeom>
              <a:rect b="b" l="l" r="r" t="t"/>
              <a:pathLst>
                <a:path extrusionOk="0" h="9293" w="325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6684150" y="3257875"/>
              <a:ext cx="302125" cy="78425"/>
            </a:xfrm>
            <a:custGeom>
              <a:rect b="b" l="l" r="r" t="t"/>
              <a:pathLst>
                <a:path extrusionOk="0" h="3137" w="12085">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7009900" y="2721050"/>
              <a:ext cx="145500" cy="173350"/>
            </a:xfrm>
            <a:custGeom>
              <a:rect b="b" l="l" r="r" t="t"/>
              <a:pathLst>
                <a:path extrusionOk="0" h="6934" w="582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7038900" y="2742800"/>
              <a:ext cx="128800" cy="138550"/>
            </a:xfrm>
            <a:custGeom>
              <a:rect b="b" l="l" r="r" t="t"/>
              <a:pathLst>
                <a:path extrusionOk="0" h="5542" w="5152">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7099950" y="2783600"/>
              <a:ext cx="43150" cy="63700"/>
            </a:xfrm>
            <a:custGeom>
              <a:rect b="b" l="l" r="r" t="t"/>
              <a:pathLst>
                <a:path extrusionOk="0" h="2548" w="1726">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7084000" y="2783600"/>
              <a:ext cx="37500" cy="63700"/>
            </a:xfrm>
            <a:custGeom>
              <a:rect b="b" l="l" r="r" t="t"/>
              <a:pathLst>
                <a:path extrusionOk="0" h="2548" w="150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7009900" y="2721050"/>
              <a:ext cx="145500" cy="173350"/>
            </a:xfrm>
            <a:custGeom>
              <a:rect b="b" l="l" r="r" t="t"/>
              <a:pathLst>
                <a:path extrusionOk="0" h="6934" w="582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7038900" y="2742800"/>
              <a:ext cx="128800" cy="138550"/>
            </a:xfrm>
            <a:custGeom>
              <a:rect b="b" l="l" r="r" t="t"/>
              <a:pathLst>
                <a:path extrusionOk="0" h="5542" w="5152">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7099950" y="2783600"/>
              <a:ext cx="43150" cy="63700"/>
            </a:xfrm>
            <a:custGeom>
              <a:rect b="b" l="l" r="r" t="t"/>
              <a:pathLst>
                <a:path extrusionOk="0" h="2548" w="1726">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7084000" y="2783600"/>
              <a:ext cx="37500" cy="63700"/>
            </a:xfrm>
            <a:custGeom>
              <a:rect b="b" l="l" r="r" t="t"/>
              <a:pathLst>
                <a:path extrusionOk="0" h="2548" w="150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6980875" y="2790225"/>
              <a:ext cx="400475" cy="397525"/>
            </a:xfrm>
            <a:custGeom>
              <a:rect b="b" l="l" r="r" t="t"/>
              <a:pathLst>
                <a:path extrusionOk="0" h="15901" w="16019">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7059750" y="3098975"/>
              <a:ext cx="28900" cy="52275"/>
            </a:xfrm>
            <a:custGeom>
              <a:rect b="b" l="l" r="r" t="t"/>
              <a:pathLst>
                <a:path extrusionOk="0" h="2091" w="1156">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7124350" y="3125100"/>
              <a:ext cx="35250" cy="50700"/>
            </a:xfrm>
            <a:custGeom>
              <a:rect b="b" l="l" r="r" t="t"/>
              <a:pathLst>
                <a:path extrusionOk="0" h="2028" w="141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7223000" y="3136375"/>
              <a:ext cx="20550" cy="51350"/>
            </a:xfrm>
            <a:custGeom>
              <a:rect b="b" l="l" r="r" t="t"/>
              <a:pathLst>
                <a:path extrusionOk="0" h="2054" w="822">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7287525" y="3108050"/>
              <a:ext cx="40625" cy="50550"/>
            </a:xfrm>
            <a:custGeom>
              <a:rect b="b" l="l" r="r" t="t"/>
              <a:pathLst>
                <a:path extrusionOk="0" h="2022" w="1625">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7321300" y="3050775"/>
              <a:ext cx="49725" cy="34675"/>
            </a:xfrm>
            <a:custGeom>
              <a:rect b="b" l="l" r="r" t="t"/>
              <a:pathLst>
                <a:path extrusionOk="0" h="1387" w="1989">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7328025" y="2970225"/>
              <a:ext cx="52200" cy="18150"/>
            </a:xfrm>
            <a:custGeom>
              <a:rect b="b" l="l" r="r" t="t"/>
              <a:pathLst>
                <a:path extrusionOk="0" h="726" w="2088">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7288850" y="2879900"/>
              <a:ext cx="53875" cy="34500"/>
            </a:xfrm>
            <a:custGeom>
              <a:rect b="b" l="l" r="r" t="t"/>
              <a:pathLst>
                <a:path extrusionOk="0" h="1380" w="2155">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7233450" y="2828150"/>
              <a:ext cx="40175" cy="46825"/>
            </a:xfrm>
            <a:custGeom>
              <a:rect b="b" l="l" r="r" t="t"/>
              <a:pathLst>
                <a:path extrusionOk="0" h="1873" w="1607">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7158675" y="2797200"/>
              <a:ext cx="30475" cy="51500"/>
            </a:xfrm>
            <a:custGeom>
              <a:rect b="b" l="l" r="r" t="t"/>
              <a:pathLst>
                <a:path extrusionOk="0" h="2060" w="1219">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6971650" y="3048425"/>
              <a:ext cx="64925" cy="77500"/>
            </a:xfrm>
            <a:custGeom>
              <a:rect b="b" l="l" r="r" t="t"/>
              <a:pathLst>
                <a:path extrusionOk="0" h="3100" w="2597">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6923425" y="3011375"/>
              <a:ext cx="90950" cy="102225"/>
            </a:xfrm>
            <a:custGeom>
              <a:rect b="b" l="l" r="r" t="t"/>
              <a:pathLst>
                <a:path extrusionOk="0" h="4089" w="3638">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6913125" y="3009950"/>
              <a:ext cx="71875" cy="95800"/>
            </a:xfrm>
            <a:custGeom>
              <a:rect b="b" l="l" r="r" t="t"/>
              <a:pathLst>
                <a:path extrusionOk="0" h="3832" w="2875">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6917000" y="3019900"/>
              <a:ext cx="51025" cy="72075"/>
            </a:xfrm>
            <a:custGeom>
              <a:rect b="b" l="l" r="r" t="t"/>
              <a:pathLst>
                <a:path extrusionOk="0" h="2883" w="2041">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6928275" y="3024675"/>
              <a:ext cx="43925" cy="67275"/>
            </a:xfrm>
            <a:custGeom>
              <a:rect b="b" l="l" r="r" t="t"/>
              <a:pathLst>
                <a:path extrusionOk="0" h="2691" w="1757">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6890000" y="3015350"/>
              <a:ext cx="84100" cy="43000"/>
            </a:xfrm>
            <a:custGeom>
              <a:rect b="b" l="l" r="r" t="t"/>
              <a:pathLst>
                <a:path extrusionOk="0" h="1720" w="3364">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6897800" y="2988950"/>
              <a:ext cx="83900" cy="47800"/>
            </a:xfrm>
            <a:custGeom>
              <a:rect b="b" l="l" r="r" t="t"/>
              <a:pathLst>
                <a:path extrusionOk="0" h="1912" w="3356">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6884925" y="3051625"/>
              <a:ext cx="76150" cy="47575"/>
            </a:xfrm>
            <a:custGeom>
              <a:rect b="b" l="l" r="r" t="t"/>
              <a:pathLst>
                <a:path extrusionOk="0" h="1903" w="3046">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7010825" y="2790225"/>
              <a:ext cx="370525" cy="397525"/>
            </a:xfrm>
            <a:custGeom>
              <a:rect b="b" l="l" r="r" t="t"/>
              <a:pathLst>
                <a:path extrusionOk="0" h="15901" w="14821">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9"/>
          <p:cNvGrpSpPr/>
          <p:nvPr/>
        </p:nvGrpSpPr>
        <p:grpSpPr>
          <a:xfrm>
            <a:off x="6710076" y="961685"/>
            <a:ext cx="1718823" cy="935599"/>
            <a:chOff x="238125" y="2409350"/>
            <a:chExt cx="760575" cy="414000"/>
          </a:xfrm>
        </p:grpSpPr>
        <p:sp>
          <p:nvSpPr>
            <p:cNvPr id="153" name="Google Shape;153;p19"/>
            <p:cNvSpPr/>
            <p:nvPr/>
          </p:nvSpPr>
          <p:spPr>
            <a:xfrm>
              <a:off x="238125" y="2409350"/>
              <a:ext cx="760575" cy="414000"/>
            </a:xfrm>
            <a:custGeom>
              <a:rect b="b" l="l" r="r" t="t"/>
              <a:pathLst>
                <a:path extrusionOk="0" h="16560" w="30423">
                  <a:moveTo>
                    <a:pt x="0" y="1"/>
                  </a:moveTo>
                  <a:lnTo>
                    <a:pt x="0" y="16560"/>
                  </a:lnTo>
                  <a:lnTo>
                    <a:pt x="2330" y="14045"/>
                  </a:lnTo>
                  <a:lnTo>
                    <a:pt x="30423" y="14045"/>
                  </a:lnTo>
                  <a:lnTo>
                    <a:pt x="304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782450" y="2485325"/>
              <a:ext cx="180850" cy="180850"/>
            </a:xfrm>
            <a:custGeom>
              <a:rect b="b" l="l" r="r" t="t"/>
              <a:pathLst>
                <a:path extrusionOk="0" h="7234" w="7234">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277200" y="2506650"/>
              <a:ext cx="457150" cy="14700"/>
            </a:xfrm>
            <a:custGeom>
              <a:rect b="b" l="l" r="r" t="t"/>
              <a:pathLst>
                <a:path extrusionOk="0" h="588" w="18286">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563575" y="2561025"/>
              <a:ext cx="170775" cy="14750"/>
            </a:xfrm>
            <a:custGeom>
              <a:rect b="b" l="l" r="r" t="t"/>
              <a:pathLst>
                <a:path extrusionOk="0" h="590" w="6831">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273525" y="2561025"/>
              <a:ext cx="265250" cy="14750"/>
            </a:xfrm>
            <a:custGeom>
              <a:rect b="b" l="l" r="r" t="t"/>
              <a:pathLst>
                <a:path extrusionOk="0" h="590" w="1061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277200" y="2615400"/>
              <a:ext cx="457150" cy="14725"/>
            </a:xfrm>
            <a:custGeom>
              <a:rect b="b" l="l" r="r" t="t"/>
              <a:pathLst>
                <a:path extrusionOk="0" h="589" w="18286">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594675" y="2669775"/>
              <a:ext cx="139675" cy="14725"/>
            </a:xfrm>
            <a:custGeom>
              <a:rect b="b" l="l" r="r" t="t"/>
              <a:pathLst>
                <a:path extrusionOk="0" h="589" w="5587">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385300" y="2669775"/>
              <a:ext cx="185775" cy="14725"/>
            </a:xfrm>
            <a:custGeom>
              <a:rect b="b" l="l" r="r" t="t"/>
              <a:pathLst>
                <a:path extrusionOk="0" h="589" w="7431">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779775" y="2543150"/>
              <a:ext cx="189050" cy="65425"/>
            </a:xfrm>
            <a:custGeom>
              <a:rect b="b" l="l" r="r" t="t"/>
              <a:pathLst>
                <a:path extrusionOk="0" h="2617" w="7562">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786050" y="2549475"/>
              <a:ext cx="176500" cy="52800"/>
            </a:xfrm>
            <a:custGeom>
              <a:rect b="b" l="l" r="r" t="t"/>
              <a:pathLst>
                <a:path extrusionOk="0" h="2112" w="706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897475" y="2569000"/>
              <a:ext cx="45300" cy="18125"/>
            </a:xfrm>
            <a:custGeom>
              <a:rect b="b" l="l" r="r" t="t"/>
              <a:pathLst>
                <a:path extrusionOk="0" h="725" w="1812">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805875" y="2569000"/>
              <a:ext cx="45275" cy="18125"/>
            </a:xfrm>
            <a:custGeom>
              <a:rect b="b" l="l" r="r" t="t"/>
              <a:pathLst>
                <a:path extrusionOk="0" h="725" w="1811">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9"/>
          <p:cNvGrpSpPr/>
          <p:nvPr/>
        </p:nvGrpSpPr>
        <p:grpSpPr>
          <a:xfrm>
            <a:off x="5464073" y="2460613"/>
            <a:ext cx="1147199" cy="637372"/>
            <a:chOff x="315275" y="3124950"/>
            <a:chExt cx="658175" cy="365675"/>
          </a:xfrm>
        </p:grpSpPr>
        <p:sp>
          <p:nvSpPr>
            <p:cNvPr id="166" name="Google Shape;166;p19"/>
            <p:cNvSpPr/>
            <p:nvPr/>
          </p:nvSpPr>
          <p:spPr>
            <a:xfrm>
              <a:off x="315275" y="3124950"/>
              <a:ext cx="634175" cy="365675"/>
            </a:xfrm>
            <a:custGeom>
              <a:rect b="b" l="l" r="r" t="t"/>
              <a:pathLst>
                <a:path extrusionOk="0" h="14627" w="25367">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875125" y="3421750"/>
              <a:ext cx="98325" cy="68875"/>
            </a:xfrm>
            <a:custGeom>
              <a:rect b="b" l="l" r="r" t="t"/>
              <a:pathLst>
                <a:path extrusionOk="0" h="2755" w="3933">
                  <a:moveTo>
                    <a:pt x="0" y="1"/>
                  </a:moveTo>
                  <a:lnTo>
                    <a:pt x="2972" y="2754"/>
                  </a:lnTo>
                  <a:lnTo>
                    <a:pt x="3933" y="2754"/>
                  </a:lnTo>
                  <a:lnTo>
                    <a:pt x="9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339300" y="3124950"/>
              <a:ext cx="634150" cy="365675"/>
            </a:xfrm>
            <a:custGeom>
              <a:rect b="b" l="l" r="r" t="t"/>
              <a:pathLst>
                <a:path extrusionOk="0" h="14627" w="25366">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792825" y="3237950"/>
              <a:ext cx="73725" cy="73700"/>
            </a:xfrm>
            <a:custGeom>
              <a:rect b="b" l="l" r="r" t="t"/>
              <a:pathLst>
                <a:path extrusionOk="0" h="2948" w="2949">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619550" y="3237950"/>
              <a:ext cx="73675" cy="73700"/>
            </a:xfrm>
            <a:custGeom>
              <a:rect b="b" l="l" r="r" t="t"/>
              <a:pathLst>
                <a:path extrusionOk="0" h="2948" w="2947">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446225" y="3237950"/>
              <a:ext cx="73675" cy="73700"/>
            </a:xfrm>
            <a:custGeom>
              <a:rect b="b" l="l" r="r" t="t"/>
              <a:pathLst>
                <a:path extrusionOk="0" h="2948" w="2947">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9"/>
          <p:cNvGrpSpPr/>
          <p:nvPr/>
        </p:nvGrpSpPr>
        <p:grpSpPr>
          <a:xfrm flipH="1">
            <a:off x="6333399" y="714161"/>
            <a:ext cx="744001" cy="413322"/>
            <a:chOff x="315275" y="3124950"/>
            <a:chExt cx="658175" cy="365675"/>
          </a:xfrm>
        </p:grpSpPr>
        <p:sp>
          <p:nvSpPr>
            <p:cNvPr id="173" name="Google Shape;173;p19"/>
            <p:cNvSpPr/>
            <p:nvPr/>
          </p:nvSpPr>
          <p:spPr>
            <a:xfrm>
              <a:off x="315275" y="3124950"/>
              <a:ext cx="634175" cy="365675"/>
            </a:xfrm>
            <a:custGeom>
              <a:rect b="b" l="l" r="r" t="t"/>
              <a:pathLst>
                <a:path extrusionOk="0" h="14627" w="25367">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875125" y="3421750"/>
              <a:ext cx="98325" cy="68875"/>
            </a:xfrm>
            <a:custGeom>
              <a:rect b="b" l="l" r="r" t="t"/>
              <a:pathLst>
                <a:path extrusionOk="0" h="2755" w="3933">
                  <a:moveTo>
                    <a:pt x="0" y="1"/>
                  </a:moveTo>
                  <a:lnTo>
                    <a:pt x="2972" y="2754"/>
                  </a:lnTo>
                  <a:lnTo>
                    <a:pt x="3933" y="2754"/>
                  </a:lnTo>
                  <a:lnTo>
                    <a:pt x="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339300" y="3124950"/>
              <a:ext cx="634150" cy="365675"/>
            </a:xfrm>
            <a:custGeom>
              <a:rect b="b" l="l" r="r" t="t"/>
              <a:pathLst>
                <a:path extrusionOk="0" h="14627" w="25366">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792825" y="3237950"/>
              <a:ext cx="73725" cy="73700"/>
            </a:xfrm>
            <a:custGeom>
              <a:rect b="b" l="l" r="r" t="t"/>
              <a:pathLst>
                <a:path extrusionOk="0" h="2948" w="2949">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619550" y="3237950"/>
              <a:ext cx="73675" cy="73700"/>
            </a:xfrm>
            <a:custGeom>
              <a:rect b="b" l="l" r="r" t="t"/>
              <a:pathLst>
                <a:path extrusionOk="0" h="2948" w="2947">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446225" y="3237950"/>
              <a:ext cx="73675" cy="73700"/>
            </a:xfrm>
            <a:custGeom>
              <a:rect b="b" l="l" r="r" t="t"/>
              <a:pathLst>
                <a:path extrusionOk="0" h="2948" w="2947">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9"/>
          <p:cNvSpPr/>
          <p:nvPr/>
        </p:nvSpPr>
        <p:spPr>
          <a:xfrm>
            <a:off x="970300" y="4508350"/>
            <a:ext cx="630600" cy="4557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4"/>
                </a:solidFill>
              </a:rPr>
              <a:t>DSA</a:t>
            </a:r>
            <a:endParaRPr b="1" sz="120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715100" y="4588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Remove Elements</a:t>
            </a:r>
            <a:endParaRPr b="1">
              <a:latin typeface="Golos Text"/>
              <a:ea typeface="Golos Text"/>
              <a:cs typeface="Golos Text"/>
              <a:sym typeface="Golos Text"/>
            </a:endParaRPr>
          </a:p>
        </p:txBody>
      </p:sp>
      <p:sp>
        <p:nvSpPr>
          <p:cNvPr id="301" name="Google Shape;301;p28"/>
          <p:cNvSpPr txBox="1"/>
          <p:nvPr>
            <p:ph idx="1" type="body"/>
          </p:nvPr>
        </p:nvSpPr>
        <p:spPr>
          <a:xfrm>
            <a:off x="715100" y="1114975"/>
            <a:ext cx="80766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los Text Medium"/>
                <a:ea typeface="Golos Text Medium"/>
                <a:cs typeface="Golos Text Medium"/>
                <a:sym typeface="Golos Text Medium"/>
              </a:rPr>
              <a:t>You can use the .pop() function to remove an element from the stack.</a:t>
            </a:r>
            <a:endParaRPr sz="1800">
              <a:latin typeface="Golos Text Medium"/>
              <a:ea typeface="Golos Text Medium"/>
              <a:cs typeface="Golos Text Medium"/>
              <a:sym typeface="Golos Text Medium"/>
            </a:endParaRPr>
          </a:p>
          <a:p>
            <a:pPr indent="0" lvl="0" marL="0" rtl="0" algn="l">
              <a:spcBef>
                <a:spcPts val="1000"/>
              </a:spcBef>
              <a:spcAft>
                <a:spcPts val="0"/>
              </a:spcAft>
              <a:buNone/>
            </a:pPr>
            <a:r>
              <a:rPr lang="en" sz="1800">
                <a:latin typeface="Golos Text Medium"/>
                <a:ea typeface="Golos Text Medium"/>
                <a:cs typeface="Golos Text Medium"/>
                <a:sym typeface="Golos Text Medium"/>
              </a:rPr>
              <a:t>This will remove the last element that was added to the stack:</a:t>
            </a:r>
            <a:endParaRPr sz="1800">
              <a:latin typeface="Golos Text Medium"/>
              <a:ea typeface="Golos Text Medium"/>
              <a:cs typeface="Golos Text Medium"/>
              <a:sym typeface="Golos Text Medium"/>
            </a:endParaRPr>
          </a:p>
          <a:p>
            <a:pPr indent="0" lvl="0" marL="0" rtl="0" algn="l">
              <a:spcBef>
                <a:spcPts val="1000"/>
              </a:spcBef>
              <a:spcAft>
                <a:spcPts val="1000"/>
              </a:spcAft>
              <a:buNone/>
            </a:pPr>
            <a:r>
              <a:t/>
            </a:r>
            <a:endParaRPr sz="1800">
              <a:latin typeface="Golos Text Medium"/>
              <a:ea typeface="Golos Text Medium"/>
              <a:cs typeface="Golos Text Medium"/>
              <a:sym typeface="Golos Text Medium"/>
            </a:endParaRPr>
          </a:p>
        </p:txBody>
      </p:sp>
      <p:sp>
        <p:nvSpPr>
          <p:cNvPr id="302" name="Google Shape;302;p28"/>
          <p:cNvSpPr txBox="1"/>
          <p:nvPr/>
        </p:nvSpPr>
        <p:spPr>
          <a:xfrm>
            <a:off x="5735725" y="2296075"/>
            <a:ext cx="30000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8000"/>
                </a:solidFill>
                <a:latin typeface="Golos Text"/>
                <a:ea typeface="Golos Text"/>
                <a:cs typeface="Golos Text"/>
                <a:sym typeface="Golos Text"/>
              </a:rPr>
              <a:t>// Remove the last added element (Mazda)</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b="1" lang="en" sz="1800">
                <a:latin typeface="Golos Text"/>
                <a:ea typeface="Golos Text"/>
                <a:cs typeface="Golos Text"/>
                <a:sym typeface="Golos Text"/>
              </a:rPr>
              <a:t>cars.pop();</a:t>
            </a:r>
            <a:endParaRPr b="1" sz="1800">
              <a:latin typeface="Golos Text"/>
              <a:ea typeface="Golos Text"/>
              <a:cs typeface="Golos Text"/>
              <a:sym typeface="Golos Text"/>
            </a:endParaRPr>
          </a:p>
          <a:p>
            <a:pPr indent="0" lvl="0" marL="0" rtl="0" algn="l">
              <a:spcBef>
                <a:spcPts val="0"/>
              </a:spcBef>
              <a:spcAft>
                <a:spcPts val="0"/>
              </a:spcAft>
              <a:buNone/>
            </a:pPr>
            <a:r>
              <a:t/>
            </a:r>
            <a:endParaRPr sz="1800">
              <a:latin typeface="Golos Text"/>
              <a:ea typeface="Golos Text"/>
              <a:cs typeface="Golos Text"/>
              <a:sym typeface="Golos Text"/>
            </a:endParaRPr>
          </a:p>
          <a:p>
            <a:pPr indent="0" lvl="0" marL="0" rtl="0" algn="l">
              <a:spcBef>
                <a:spcPts val="0"/>
              </a:spcBef>
              <a:spcAft>
                <a:spcPts val="0"/>
              </a:spcAft>
              <a:buNone/>
            </a:pPr>
            <a:r>
              <a:rPr lang="en" sz="1800">
                <a:solidFill>
                  <a:srgbClr val="008000"/>
                </a:solidFill>
                <a:latin typeface="Golos Text"/>
                <a:ea typeface="Golos Text"/>
                <a:cs typeface="Golos Text"/>
                <a:sym typeface="Golos Text"/>
              </a:rPr>
              <a:t>// Access the top element (Now Ford)</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cout &lt;&lt; cars.top();</a:t>
            </a:r>
            <a:endParaRPr sz="1800">
              <a:latin typeface="Golos Text"/>
              <a:ea typeface="Golos Text"/>
              <a:cs typeface="Golos Text"/>
              <a:sym typeface="Golos Text"/>
            </a:endParaRPr>
          </a:p>
          <a:p>
            <a:pPr indent="0" lvl="0" marL="0" rtl="0" algn="l">
              <a:spcBef>
                <a:spcPts val="0"/>
              </a:spcBef>
              <a:spcAft>
                <a:spcPts val="0"/>
              </a:spcAft>
              <a:buNone/>
            </a:pPr>
            <a:r>
              <a:t/>
            </a:r>
            <a:endParaRPr sz="2500">
              <a:solidFill>
                <a:srgbClr val="008000"/>
              </a:solidFill>
              <a:latin typeface="Golos Text"/>
              <a:ea typeface="Golos Text"/>
              <a:cs typeface="Golos Text"/>
              <a:sym typeface="Golos Text"/>
            </a:endParaRPr>
          </a:p>
          <a:p>
            <a:pPr indent="0" lvl="0" marL="0" rtl="0" algn="l">
              <a:lnSpc>
                <a:spcPct val="115000"/>
              </a:lnSpc>
              <a:spcBef>
                <a:spcPts val="0"/>
              </a:spcBef>
              <a:spcAft>
                <a:spcPts val="1000"/>
              </a:spcAft>
              <a:buNone/>
            </a:pPr>
            <a:r>
              <a:t/>
            </a:r>
            <a:endParaRPr>
              <a:solidFill>
                <a:schemeClr val="dk1"/>
              </a:solidFill>
              <a:latin typeface="Golos Text Medium"/>
              <a:ea typeface="Golos Text Medium"/>
              <a:cs typeface="Golos Text Medium"/>
              <a:sym typeface="Golos Text Medium"/>
            </a:endParaRPr>
          </a:p>
        </p:txBody>
      </p:sp>
      <p:sp>
        <p:nvSpPr>
          <p:cNvPr id="303" name="Google Shape;303;p28"/>
          <p:cNvSpPr txBox="1"/>
          <p:nvPr/>
        </p:nvSpPr>
        <p:spPr>
          <a:xfrm>
            <a:off x="800100" y="2178975"/>
            <a:ext cx="52248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8000"/>
                </a:solidFill>
                <a:latin typeface="Golos Text"/>
                <a:ea typeface="Golos Text"/>
                <a:cs typeface="Golos Text"/>
                <a:sym typeface="Golos Text"/>
              </a:rPr>
              <a:t>// Create a stack of strings called cars</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stack&lt;string&gt; cars;</a:t>
            </a:r>
            <a:endParaRPr sz="1800">
              <a:latin typeface="Golos Text"/>
              <a:ea typeface="Golos Text"/>
              <a:cs typeface="Golos Text"/>
              <a:sym typeface="Golos Text"/>
            </a:endParaRPr>
          </a:p>
          <a:p>
            <a:pPr indent="0" lvl="0" marL="0" rtl="0" algn="l">
              <a:spcBef>
                <a:spcPts val="0"/>
              </a:spcBef>
              <a:spcAft>
                <a:spcPts val="0"/>
              </a:spcAft>
              <a:buNone/>
            </a:pPr>
            <a:r>
              <a:t/>
            </a:r>
            <a:endParaRPr sz="1800">
              <a:latin typeface="Golos Text"/>
              <a:ea typeface="Golos Text"/>
              <a:cs typeface="Golos Text"/>
              <a:sym typeface="Golos Text"/>
            </a:endParaRPr>
          </a:p>
          <a:p>
            <a:pPr indent="0" lvl="0" marL="0" rtl="0" algn="l">
              <a:spcBef>
                <a:spcPts val="0"/>
              </a:spcBef>
              <a:spcAft>
                <a:spcPts val="0"/>
              </a:spcAft>
              <a:buNone/>
            </a:pPr>
            <a:r>
              <a:rPr lang="en" sz="1800">
                <a:solidFill>
                  <a:srgbClr val="008000"/>
                </a:solidFill>
                <a:latin typeface="Golos Text"/>
                <a:ea typeface="Golos Text"/>
                <a:cs typeface="Golos Text"/>
                <a:sym typeface="Golos Text"/>
              </a:rPr>
              <a:t>// Add elements to the stack</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"Volvo"</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"BMW"</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"Ford"</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"Mazda"</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t/>
            </a:r>
            <a:endParaRPr sz="1800">
              <a:latin typeface="Golos Text"/>
              <a:ea typeface="Golos Text"/>
              <a:cs typeface="Golos Text"/>
              <a:sym typeface="Golos Text"/>
            </a:endParaRPr>
          </a:p>
          <a:p>
            <a:pPr indent="0" lvl="0" marL="0" rtl="0" algn="l">
              <a:spcBef>
                <a:spcPts val="0"/>
              </a:spcBef>
              <a:spcAft>
                <a:spcPts val="0"/>
              </a:spcAft>
              <a:buNone/>
            </a:pPr>
            <a:r>
              <a:t/>
            </a:r>
            <a:endParaRPr sz="2500">
              <a:solidFill>
                <a:srgbClr val="008000"/>
              </a:solidFill>
              <a:latin typeface="Golos Text"/>
              <a:ea typeface="Golos Text"/>
              <a:cs typeface="Golos Text"/>
              <a:sym typeface="Golos Tex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Get the Size of the Stack</a:t>
            </a:r>
            <a:endParaRPr b="1">
              <a:latin typeface="Golos Text"/>
              <a:ea typeface="Golos Text"/>
              <a:cs typeface="Golos Text"/>
              <a:sym typeface="Golos Text"/>
            </a:endParaRPr>
          </a:p>
        </p:txBody>
      </p:sp>
      <p:sp>
        <p:nvSpPr>
          <p:cNvPr id="309" name="Google Shape;309;p29"/>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To find out how many elements a stack has, use the .size() function:</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b="1" lang="en" sz="2000"/>
              <a:t>Example:</a:t>
            </a:r>
            <a:endParaRPr b="1" sz="2000"/>
          </a:p>
          <a:p>
            <a:pPr indent="0" lvl="0" marL="0" rtl="0" algn="l">
              <a:spcBef>
                <a:spcPts val="1000"/>
              </a:spcBef>
              <a:spcAft>
                <a:spcPts val="0"/>
              </a:spcAft>
              <a:buNone/>
            </a:pPr>
            <a:r>
              <a:rPr lang="en" sz="2000">
                <a:latin typeface="Golos Text Medium"/>
                <a:ea typeface="Golos Text Medium"/>
                <a:cs typeface="Golos Text Medium"/>
                <a:sym typeface="Golos Text Medium"/>
              </a:rPr>
              <a:t> cout &lt;&lt; cars.size();</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Stacks</a:t>
            </a:r>
            <a:endParaRPr b="1">
              <a:latin typeface="Golos Text"/>
              <a:ea typeface="Golos Text"/>
              <a:cs typeface="Golos Text"/>
              <a:sym typeface="Golos Text"/>
            </a:endParaRPr>
          </a:p>
        </p:txBody>
      </p:sp>
      <p:sp>
        <p:nvSpPr>
          <p:cNvPr id="315" name="Google Shape;315;p30"/>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 stack&lt;string&gt; cars;</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cars.push("Volvo");</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cars.push("BMW");</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cars.push("Ford");</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cars.push("Mazda");</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rPr lang="en" sz="2000">
                <a:latin typeface="Golos Text Medium"/>
                <a:ea typeface="Golos Text Medium"/>
                <a:cs typeface="Golos Text Medium"/>
                <a:sym typeface="Golos Text Medium"/>
              </a:rPr>
              <a:t>cout &lt;&lt; cars.empty(); </a:t>
            </a:r>
            <a:endParaRPr sz="20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idx="1" type="body"/>
          </p:nvPr>
        </p:nvSpPr>
        <p:spPr>
          <a:xfrm>
            <a:off x="715100" y="1343575"/>
            <a:ext cx="78129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a:t>
            </a:r>
            <a:r>
              <a:rPr b="1" lang="en" sz="1600"/>
              <a:t>queue </a:t>
            </a:r>
            <a:r>
              <a:rPr lang="en" sz="1600"/>
              <a:t>stores multiple elements in a specific order, called </a:t>
            </a:r>
            <a:r>
              <a:rPr b="1" lang="en" sz="1600"/>
              <a:t>FIFO</a:t>
            </a:r>
            <a:r>
              <a:rPr lang="en" sz="1600"/>
              <a:t>.</a:t>
            </a:r>
            <a:endParaRPr sz="1600"/>
          </a:p>
          <a:p>
            <a:pPr indent="0" lvl="0" marL="0" rtl="0" algn="l">
              <a:spcBef>
                <a:spcPts val="1000"/>
              </a:spcBef>
              <a:spcAft>
                <a:spcPts val="0"/>
              </a:spcAft>
              <a:buNone/>
            </a:pPr>
            <a:r>
              <a:rPr lang="en" sz="1600"/>
              <a:t>FIFO stands for </a:t>
            </a:r>
            <a:r>
              <a:rPr b="1" lang="en" sz="1600"/>
              <a:t>First in, First Out</a:t>
            </a:r>
            <a:r>
              <a:rPr lang="en" sz="1600"/>
              <a:t>. To visualize FIFO, think of a queue as people standing in line in a supermarket. The first person to stand in line is also the first who can pay and leave the supermarket. This way of organizing elements is called FIFO.</a:t>
            </a:r>
            <a:endParaRPr sz="1600"/>
          </a:p>
          <a:p>
            <a:pPr indent="0" lvl="0" marL="0" rtl="0" algn="l">
              <a:spcBef>
                <a:spcPts val="1000"/>
              </a:spcBef>
              <a:spcAft>
                <a:spcPts val="1000"/>
              </a:spcAft>
              <a:buNone/>
            </a:pPr>
            <a:r>
              <a:t/>
            </a:r>
            <a:endParaRPr sz="1600"/>
          </a:p>
        </p:txBody>
      </p:sp>
      <p:sp>
        <p:nvSpPr>
          <p:cNvPr id="321" name="Google Shape;321;p31"/>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QUEUES</a:t>
            </a:r>
            <a:endParaRPr/>
          </a:p>
        </p:txBody>
      </p:sp>
      <p:pic>
        <p:nvPicPr>
          <p:cNvPr descr="Queue Data Structure - GeeksforGeeks" id="322" name="Google Shape;322;p31"/>
          <p:cNvPicPr preferRelativeResize="0"/>
          <p:nvPr/>
        </p:nvPicPr>
        <p:blipFill rotWithShape="1">
          <a:blip r:embed="rId3">
            <a:alphaModFix/>
          </a:blip>
          <a:srcRect b="21316" l="43555" r="5051" t="23517"/>
          <a:stretch/>
        </p:blipFill>
        <p:spPr>
          <a:xfrm>
            <a:off x="3279775" y="3012700"/>
            <a:ext cx="3349625" cy="179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nvSpPr>
        <p:spPr>
          <a:xfrm>
            <a:off x="537025" y="468825"/>
            <a:ext cx="8781600" cy="57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400">
                <a:latin typeface="Golos Text"/>
                <a:ea typeface="Golos Text"/>
                <a:cs typeface="Golos Text"/>
                <a:sym typeface="Golos Text"/>
              </a:rPr>
              <a:t>QUEUES </a:t>
            </a:r>
            <a:r>
              <a:rPr b="1" lang="en" sz="2400">
                <a:latin typeface="Golos Text"/>
                <a:ea typeface="Golos Text"/>
                <a:cs typeface="Golos Text"/>
                <a:sym typeface="Golos Text"/>
              </a:rPr>
              <a:t>IN C++</a:t>
            </a:r>
            <a:br>
              <a:rPr b="1" lang="en" sz="2400">
                <a:latin typeface="Golos Text"/>
                <a:ea typeface="Golos Text"/>
                <a:cs typeface="Golos Text"/>
                <a:sym typeface="Golos Text"/>
              </a:rPr>
            </a:br>
            <a:endParaRPr b="1" sz="2400">
              <a:latin typeface="Golos Text"/>
              <a:ea typeface="Golos Text"/>
              <a:cs typeface="Golos Text"/>
              <a:sym typeface="Golos Text"/>
            </a:endParaRPr>
          </a:p>
          <a:p>
            <a:pPr indent="-311150" lvl="0" marL="457200" rtl="0" algn="l">
              <a:lnSpc>
                <a:spcPct val="115000"/>
              </a:lnSpc>
              <a:spcBef>
                <a:spcPts val="1200"/>
              </a:spcBef>
              <a:spcAft>
                <a:spcPts val="0"/>
              </a:spcAft>
              <a:buSzPts val="1300"/>
              <a:buFont typeface="Golos Text Medium"/>
              <a:buChar char="●"/>
            </a:pPr>
            <a:r>
              <a:rPr lang="en" sz="1600">
                <a:latin typeface="Golos Text Medium"/>
                <a:ea typeface="Golos Text Medium"/>
                <a:cs typeface="Golos Text Medium"/>
                <a:sym typeface="Golos Text Medium"/>
              </a:rPr>
              <a:t>Queues are a type of container adaptors that operate in a first in first out (FIFO) type of arrangement. Elements are inserted at the back (end) and are deleted from the front. Queues use an encapsulated object of deque or list (sequential container class) as its underlying container, providing a specific set of member functions to access its elements.</a:t>
            </a:r>
            <a:endParaRPr sz="1600">
              <a:latin typeface="Golos Text Medium"/>
              <a:ea typeface="Golos Text Medium"/>
              <a:cs typeface="Golos Text Medium"/>
              <a:sym typeface="Golos Text Medium"/>
            </a:endParaRPr>
          </a:p>
          <a:p>
            <a:pPr indent="0" lvl="0" marL="0" rtl="0" algn="l">
              <a:lnSpc>
                <a:spcPct val="115000"/>
              </a:lnSpc>
              <a:spcBef>
                <a:spcPts val="1200"/>
              </a:spcBef>
              <a:spcAft>
                <a:spcPts val="0"/>
              </a:spcAft>
              <a:buNone/>
            </a:pPr>
            <a:r>
              <a:t/>
            </a:r>
            <a:endParaRPr sz="1600">
              <a:latin typeface="Golos Text Medium"/>
              <a:ea typeface="Golos Text Medium"/>
              <a:cs typeface="Golos Text Medium"/>
              <a:sym typeface="Golos Text Medium"/>
            </a:endParaRPr>
          </a:p>
          <a:p>
            <a:pPr indent="-311150" lvl="0" marL="457200" rtl="0" algn="l">
              <a:lnSpc>
                <a:spcPct val="115000"/>
              </a:lnSpc>
              <a:spcBef>
                <a:spcPts val="1200"/>
              </a:spcBef>
              <a:spcAft>
                <a:spcPts val="0"/>
              </a:spcAft>
              <a:buSzPts val="1300"/>
              <a:buFont typeface="Golos Text"/>
              <a:buChar char="●"/>
            </a:pPr>
            <a:r>
              <a:rPr lang="en" sz="1600">
                <a:latin typeface="Golos Text Medium"/>
                <a:ea typeface="Golos Text Medium"/>
                <a:cs typeface="Golos Text Medium"/>
                <a:sym typeface="Golos Text Medium"/>
              </a:rPr>
              <a:t>To use a Queue, you have to include the &lt;queue&gt; header file:</a:t>
            </a:r>
            <a:endParaRPr sz="1600">
              <a:latin typeface="Golos Text Medium"/>
              <a:ea typeface="Golos Text Medium"/>
              <a:cs typeface="Golos Text Medium"/>
              <a:sym typeface="Golos Text Medium"/>
            </a:endParaRPr>
          </a:p>
          <a:p>
            <a:pPr indent="0" lvl="0" marL="457200" rtl="0" algn="l">
              <a:lnSpc>
                <a:spcPct val="115000"/>
              </a:lnSpc>
              <a:spcBef>
                <a:spcPts val="1200"/>
              </a:spcBef>
              <a:spcAft>
                <a:spcPts val="0"/>
              </a:spcAft>
              <a:buNone/>
            </a:pPr>
            <a:r>
              <a:rPr lang="en" sz="1600">
                <a:latin typeface="Golos Text Medium"/>
                <a:ea typeface="Golos Text Medium"/>
                <a:cs typeface="Golos Text Medium"/>
                <a:sym typeface="Golos Text Medium"/>
              </a:rPr>
              <a:t>// Include the Queue library</a:t>
            </a:r>
            <a:endParaRPr sz="1600">
              <a:latin typeface="Golos Text Medium"/>
              <a:ea typeface="Golos Text Medium"/>
              <a:cs typeface="Golos Text Medium"/>
              <a:sym typeface="Golos Text Medium"/>
            </a:endParaRPr>
          </a:p>
          <a:p>
            <a:pPr indent="0" lvl="0" marL="457200" rtl="0" algn="l">
              <a:lnSpc>
                <a:spcPct val="115000"/>
              </a:lnSpc>
              <a:spcBef>
                <a:spcPts val="1200"/>
              </a:spcBef>
              <a:spcAft>
                <a:spcPts val="0"/>
              </a:spcAft>
              <a:buNone/>
            </a:pPr>
            <a:r>
              <a:rPr lang="en" sz="1600">
                <a:latin typeface="Golos Text Medium"/>
                <a:ea typeface="Golos Text Medium"/>
                <a:cs typeface="Golos Text Medium"/>
                <a:sym typeface="Golos Text Medium"/>
              </a:rPr>
              <a:t>#include &lt;queue&gt;</a:t>
            </a:r>
            <a:endParaRPr sz="1600">
              <a:latin typeface="Golos Text Medium"/>
              <a:ea typeface="Golos Text Medium"/>
              <a:cs typeface="Golos Text Medium"/>
              <a:sym typeface="Golos Text Medium"/>
            </a:endParaRPr>
          </a:p>
          <a:p>
            <a:pPr indent="0" lvl="0" marL="457200" rtl="0" algn="l">
              <a:lnSpc>
                <a:spcPct val="115000"/>
              </a:lnSpc>
              <a:spcBef>
                <a:spcPts val="1200"/>
              </a:spcBef>
              <a:spcAft>
                <a:spcPts val="0"/>
              </a:spcAft>
              <a:buNone/>
            </a:pPr>
            <a:r>
              <a:t/>
            </a:r>
            <a:endParaRPr sz="1600">
              <a:latin typeface="Golos Text Medium"/>
              <a:ea typeface="Golos Text Medium"/>
              <a:cs typeface="Golos Text Medium"/>
              <a:sym typeface="Golos Text Medium"/>
            </a:endParaRPr>
          </a:p>
          <a:p>
            <a:pPr indent="0" lvl="0" marL="0" rtl="0" algn="l">
              <a:lnSpc>
                <a:spcPct val="115000"/>
              </a:lnSpc>
              <a:spcBef>
                <a:spcPts val="1200"/>
              </a:spcBef>
              <a:spcAft>
                <a:spcPts val="0"/>
              </a:spcAft>
              <a:buNone/>
            </a:pPr>
            <a:r>
              <a:t/>
            </a:r>
            <a:endParaRPr sz="1600">
              <a:latin typeface="Golos Text Medium"/>
              <a:ea typeface="Golos Text Medium"/>
              <a:cs typeface="Golos Text Medium"/>
              <a:sym typeface="Golos Text Medium"/>
            </a:endParaRPr>
          </a:p>
          <a:p>
            <a:pPr indent="0" lvl="0" marL="0" rtl="0" algn="l">
              <a:lnSpc>
                <a:spcPct val="115000"/>
              </a:lnSpc>
              <a:spcBef>
                <a:spcPts val="0"/>
              </a:spcBef>
              <a:spcAft>
                <a:spcPts val="0"/>
              </a:spcAft>
              <a:buNone/>
            </a:pPr>
            <a:r>
              <a:t/>
            </a:r>
            <a:endParaRPr sz="1600">
              <a:latin typeface="Golos Text Medium"/>
              <a:ea typeface="Golos Text Medium"/>
              <a:cs typeface="Golos Text Medium"/>
              <a:sym typeface="Golos Text Medium"/>
            </a:endParaRPr>
          </a:p>
          <a:p>
            <a:pPr indent="457200" lvl="0" marL="6858000" rtl="0" algn="l">
              <a:lnSpc>
                <a:spcPct val="115000"/>
              </a:lnSpc>
              <a:spcBef>
                <a:spcPts val="0"/>
              </a:spcBef>
              <a:spcAft>
                <a:spcPts val="0"/>
              </a:spcAft>
              <a:buNone/>
            </a:pPr>
            <a:r>
              <a:t/>
            </a:r>
            <a:endParaRPr>
              <a:latin typeface="Golos Text Medium"/>
              <a:ea typeface="Golos Text Medium"/>
              <a:cs typeface="Golos Text Medium"/>
              <a:sym typeface="Golos Tex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Operations on Queues</a:t>
            </a:r>
            <a:endParaRPr b="1">
              <a:latin typeface="Golos Text"/>
              <a:ea typeface="Golos Text"/>
              <a:cs typeface="Golos Text"/>
              <a:sym typeface="Golos Text"/>
            </a:endParaRPr>
          </a:p>
        </p:txBody>
      </p:sp>
      <p:sp>
        <p:nvSpPr>
          <p:cNvPr id="333" name="Google Shape;333;p33"/>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We can perform the following operations on a queue</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355600" lvl="0" marL="457200" rtl="0" algn="l">
              <a:spcBef>
                <a:spcPts val="1000"/>
              </a:spcBef>
              <a:spcAft>
                <a:spcPts val="0"/>
              </a:spcAft>
              <a:buSzPts val="2000"/>
              <a:buFont typeface="Golos Text Medium"/>
              <a:buAutoNum type="arabicPeriod"/>
            </a:pPr>
            <a:r>
              <a:rPr lang="en" sz="2000">
                <a:latin typeface="Golos Text Medium"/>
                <a:ea typeface="Golos Text Medium"/>
                <a:cs typeface="Golos Text Medium"/>
                <a:sym typeface="Golos Text Medium"/>
              </a:rPr>
              <a:t>Create a Queue</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Insert elements in a Queue</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Access the elements of a Queue</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Change front and back elements of a Queue</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Delete elements in a Queue</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Get the size of the Queue</a:t>
            </a:r>
            <a:endParaRPr sz="20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Queue</a:t>
            </a:r>
            <a:endParaRPr/>
          </a:p>
        </p:txBody>
      </p:sp>
      <p:sp>
        <p:nvSpPr>
          <p:cNvPr id="339" name="Google Shape;339;p34"/>
          <p:cNvSpPr txBox="1"/>
          <p:nvPr>
            <p:ph idx="1" type="body"/>
          </p:nvPr>
        </p:nvSpPr>
        <p:spPr>
          <a:xfrm>
            <a:off x="715100" y="12673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To create a queue, use the queue keyword, and specify the type of values it should store within angle brackets &lt;&gt; and then the name of the queue, like: queue&lt;type&gt; queueName.</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 Create a queue of strings called cars</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rPr lang="en" sz="2000">
                <a:latin typeface="Golos Text Medium"/>
                <a:ea typeface="Golos Text Medium"/>
                <a:cs typeface="Golos Text Medium"/>
                <a:sym typeface="Golos Text Medium"/>
              </a:rPr>
              <a:t>queue&lt;string&gt; cars;</a:t>
            </a:r>
            <a:endParaRPr sz="2000">
              <a:latin typeface="Golos Text Medium"/>
              <a:ea typeface="Golos Text Medium"/>
              <a:cs typeface="Golos Text Medium"/>
              <a:sym typeface="Golos Text Medium"/>
            </a:endParaRPr>
          </a:p>
        </p:txBody>
      </p:sp>
      <p:grpSp>
        <p:nvGrpSpPr>
          <p:cNvPr id="340" name="Google Shape;340;p34"/>
          <p:cNvGrpSpPr/>
          <p:nvPr/>
        </p:nvGrpSpPr>
        <p:grpSpPr>
          <a:xfrm flipH="1">
            <a:off x="6332388" y="4024002"/>
            <a:ext cx="3706695" cy="2550084"/>
            <a:chOff x="4388650" y="2224200"/>
            <a:chExt cx="1707525" cy="1174775"/>
          </a:xfrm>
        </p:grpSpPr>
        <p:sp>
          <p:nvSpPr>
            <p:cNvPr id="341" name="Google Shape;341;p34"/>
            <p:cNvSpPr/>
            <p:nvPr/>
          </p:nvSpPr>
          <p:spPr>
            <a:xfrm>
              <a:off x="4422875" y="3236475"/>
              <a:ext cx="284875" cy="162500"/>
            </a:xfrm>
            <a:custGeom>
              <a:rect b="b" l="l" r="r" t="t"/>
              <a:pathLst>
                <a:path extrusionOk="0" h="6500" w="11395">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4433850" y="3137400"/>
              <a:ext cx="302375" cy="249825"/>
            </a:xfrm>
            <a:custGeom>
              <a:rect b="b" l="l" r="r" t="t"/>
              <a:pathLst>
                <a:path extrusionOk="0" h="9993" w="12095">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5008550" y="2646000"/>
              <a:ext cx="577200" cy="331650"/>
            </a:xfrm>
            <a:custGeom>
              <a:rect b="b" l="l" r="r" t="t"/>
              <a:pathLst>
                <a:path extrusionOk="0" h="13266" w="23088">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4444500" y="2590075"/>
              <a:ext cx="711075" cy="698300"/>
            </a:xfrm>
            <a:custGeom>
              <a:rect b="b" l="l" r="r" t="t"/>
              <a:pathLst>
                <a:path extrusionOk="0" h="27932" w="28443">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4574225" y="2577925"/>
              <a:ext cx="590500" cy="215475"/>
            </a:xfrm>
            <a:custGeom>
              <a:rect b="b" l="l" r="r" t="t"/>
              <a:pathLst>
                <a:path extrusionOk="0" h="8619" w="2362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4590900" y="2586800"/>
              <a:ext cx="557175" cy="197700"/>
            </a:xfrm>
            <a:custGeom>
              <a:rect b="b" l="l" r="r" t="t"/>
              <a:pathLst>
                <a:path extrusionOk="0" h="7908" w="22287">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4590825" y="2520000"/>
              <a:ext cx="586625" cy="223800"/>
            </a:xfrm>
            <a:custGeom>
              <a:rect b="b" l="l" r="r" t="t"/>
              <a:pathLst>
                <a:path extrusionOk="0" h="8952" w="23465">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4606925" y="2321525"/>
              <a:ext cx="621150" cy="397600"/>
            </a:xfrm>
            <a:custGeom>
              <a:rect b="b" l="l" r="r" t="t"/>
              <a:pathLst>
                <a:path extrusionOk="0" h="15904" w="24846">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4719000" y="2826275"/>
              <a:ext cx="401475" cy="462100"/>
            </a:xfrm>
            <a:custGeom>
              <a:rect b="b" l="l" r="r" t="t"/>
              <a:pathLst>
                <a:path extrusionOk="0" h="18484" w="16059">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4705700" y="2820425"/>
              <a:ext cx="369125" cy="459575"/>
            </a:xfrm>
            <a:custGeom>
              <a:rect b="b" l="l" r="r" t="t"/>
              <a:pathLst>
                <a:path extrusionOk="0" h="18383" w="14765">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5487750" y="2687725"/>
              <a:ext cx="86000" cy="65025"/>
            </a:xfrm>
            <a:custGeom>
              <a:rect b="b" l="l" r="r" t="t"/>
              <a:pathLst>
                <a:path extrusionOk="0" h="2601" w="344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5491475" y="2634400"/>
              <a:ext cx="118875" cy="90200"/>
            </a:xfrm>
            <a:custGeom>
              <a:rect b="b" l="l" r="r" t="t"/>
              <a:pathLst>
                <a:path extrusionOk="0" h="3608" w="4755">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5498250" y="2623925"/>
              <a:ext cx="117675" cy="64950"/>
            </a:xfrm>
            <a:custGeom>
              <a:rect b="b" l="l" r="r" t="t"/>
              <a:pathLst>
                <a:path extrusionOk="0" h="2598" w="4707">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4786400" y="2462150"/>
              <a:ext cx="360800" cy="211625"/>
            </a:xfrm>
            <a:custGeom>
              <a:rect b="b" l="l" r="r" t="t"/>
              <a:pathLst>
                <a:path extrusionOk="0" h="8465" w="14432">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4841500" y="2474075"/>
              <a:ext cx="360800" cy="211625"/>
            </a:xfrm>
            <a:custGeom>
              <a:rect b="b" l="l" r="r" t="t"/>
              <a:pathLst>
                <a:path extrusionOk="0" h="8465" w="14432">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4852100" y="2482925"/>
              <a:ext cx="339600" cy="193900"/>
            </a:xfrm>
            <a:custGeom>
              <a:rect b="b" l="l" r="r" t="t"/>
              <a:pathLst>
                <a:path extrusionOk="0" h="7756" w="13584">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5110550" y="2563175"/>
              <a:ext cx="51225" cy="89100"/>
            </a:xfrm>
            <a:custGeom>
              <a:rect b="b" l="l" r="r" t="t"/>
              <a:pathLst>
                <a:path extrusionOk="0" h="3564" w="2049">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4967900" y="2531650"/>
              <a:ext cx="51275" cy="89075"/>
            </a:xfrm>
            <a:custGeom>
              <a:rect b="b" l="l" r="r" t="t"/>
              <a:pathLst>
                <a:path extrusionOk="0" h="3563" w="2051">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5563000" y="2623925"/>
              <a:ext cx="144650" cy="69950"/>
            </a:xfrm>
            <a:custGeom>
              <a:rect b="b" l="l" r="r" t="t"/>
              <a:pathLst>
                <a:path extrusionOk="0" h="2798" w="5786">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5560725" y="2556250"/>
              <a:ext cx="98475" cy="106000"/>
            </a:xfrm>
            <a:custGeom>
              <a:rect b="b" l="l" r="r" t="t"/>
              <a:pathLst>
                <a:path extrusionOk="0" h="4240" w="3939">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4873700" y="2352750"/>
              <a:ext cx="192300" cy="110800"/>
            </a:xfrm>
            <a:custGeom>
              <a:rect b="b" l="l" r="r" t="t"/>
              <a:pathLst>
                <a:path extrusionOk="0" h="4432" w="7692">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a:off x="4873700" y="2375275"/>
              <a:ext cx="16175" cy="26500"/>
            </a:xfrm>
            <a:custGeom>
              <a:rect b="b" l="l" r="r" t="t"/>
              <a:pathLst>
                <a:path extrusionOk="0" h="1060" w="647">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4801900" y="2507750"/>
              <a:ext cx="50225" cy="71325"/>
            </a:xfrm>
            <a:custGeom>
              <a:rect b="b" l="l" r="r" t="t"/>
              <a:pathLst>
                <a:path extrusionOk="0" h="2853" w="2009">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4799725" y="2506000"/>
              <a:ext cx="39675" cy="70200"/>
            </a:xfrm>
            <a:custGeom>
              <a:rect b="b" l="l" r="r" t="t"/>
              <a:pathLst>
                <a:path extrusionOk="0" h="2808" w="1587">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4812500" y="2313275"/>
              <a:ext cx="60150" cy="225100"/>
            </a:xfrm>
            <a:custGeom>
              <a:rect b="b" l="l" r="r" t="t"/>
              <a:pathLst>
                <a:path extrusionOk="0" h="9004" w="2406">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5479800" y="2765175"/>
              <a:ext cx="50275" cy="32250"/>
            </a:xfrm>
            <a:custGeom>
              <a:rect b="b" l="l" r="r" t="t"/>
              <a:pathLst>
                <a:path extrusionOk="0" h="1290" w="2011">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5432425" y="2845550"/>
              <a:ext cx="47625" cy="37750"/>
            </a:xfrm>
            <a:custGeom>
              <a:rect b="b" l="l" r="r" t="t"/>
              <a:pathLst>
                <a:path extrusionOk="0" h="1510" w="1905">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5369900" y="2895850"/>
              <a:ext cx="43275" cy="44300"/>
            </a:xfrm>
            <a:custGeom>
              <a:rect b="b" l="l" r="r" t="t"/>
              <a:pathLst>
                <a:path extrusionOk="0" h="1772" w="1731">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5292900" y="2921750"/>
              <a:ext cx="30075" cy="51950"/>
            </a:xfrm>
            <a:custGeom>
              <a:rect b="b" l="l" r="r" t="t"/>
              <a:pathLst>
                <a:path extrusionOk="0" h="2078" w="1203">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5185875" y="2911900"/>
              <a:ext cx="26675" cy="60050"/>
            </a:xfrm>
            <a:custGeom>
              <a:rect b="b" l="l" r="r" t="t"/>
              <a:pathLst>
                <a:path extrusionOk="0" h="2402" w="1067">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4491350" y="3171375"/>
              <a:ext cx="228400" cy="188525"/>
            </a:xfrm>
            <a:custGeom>
              <a:rect b="b" l="l" r="r" t="t"/>
              <a:pathLst>
                <a:path extrusionOk="0" h="7541" w="9136">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5269600" y="2224200"/>
              <a:ext cx="826575" cy="449875"/>
            </a:xfrm>
            <a:custGeom>
              <a:rect b="b" l="l" r="r" t="t"/>
              <a:pathLst>
                <a:path extrusionOk="0" h="17995" w="33063">
                  <a:moveTo>
                    <a:pt x="0" y="0"/>
                  </a:moveTo>
                  <a:lnTo>
                    <a:pt x="0" y="17995"/>
                  </a:lnTo>
                  <a:lnTo>
                    <a:pt x="2533" y="15262"/>
                  </a:lnTo>
                  <a:lnTo>
                    <a:pt x="33062" y="15262"/>
                  </a:lnTo>
                  <a:lnTo>
                    <a:pt x="330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5851600" y="2306750"/>
              <a:ext cx="215675" cy="196525"/>
            </a:xfrm>
            <a:custGeom>
              <a:rect b="b" l="l" r="r" t="t"/>
              <a:pathLst>
                <a:path extrusionOk="0" h="7861" w="8627">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5312100" y="2329950"/>
              <a:ext cx="496750" cy="16000"/>
            </a:xfrm>
            <a:custGeom>
              <a:rect b="b" l="l" r="r" t="t"/>
              <a:pathLst>
                <a:path extrusionOk="0" h="640" w="1987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5623275" y="2389025"/>
              <a:ext cx="185575" cy="16000"/>
            </a:xfrm>
            <a:custGeom>
              <a:rect b="b" l="l" r="r" t="t"/>
              <a:pathLst>
                <a:path extrusionOk="0" h="640" w="7423">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5308075" y="2389025"/>
              <a:ext cx="288225" cy="16000"/>
            </a:xfrm>
            <a:custGeom>
              <a:rect b="b" l="l" r="r" t="t"/>
              <a:pathLst>
                <a:path extrusionOk="0" h="640" w="11529">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5312100" y="2448100"/>
              <a:ext cx="496750" cy="16000"/>
            </a:xfrm>
            <a:custGeom>
              <a:rect b="b" l="l" r="r" t="t"/>
              <a:pathLst>
                <a:path extrusionOk="0" h="640" w="1987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5657100" y="2507200"/>
              <a:ext cx="151750" cy="16025"/>
            </a:xfrm>
            <a:custGeom>
              <a:rect b="b" l="l" r="r" t="t"/>
              <a:pathLst>
                <a:path extrusionOk="0" h="641" w="607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5429550" y="2507200"/>
              <a:ext cx="201875" cy="16025"/>
            </a:xfrm>
            <a:custGeom>
              <a:rect b="b" l="l" r="r" t="t"/>
              <a:pathLst>
                <a:path extrusionOk="0" h="641" w="8075">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5493200" y="2531950"/>
              <a:ext cx="70325" cy="122725"/>
            </a:xfrm>
            <a:custGeom>
              <a:rect b="b" l="l" r="r" t="t"/>
              <a:pathLst>
                <a:path extrusionOk="0" h="4909" w="2813">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5503650" y="2630150"/>
              <a:ext cx="104675" cy="57775"/>
            </a:xfrm>
            <a:custGeom>
              <a:rect b="b" l="l" r="r" t="t"/>
              <a:pathLst>
                <a:path extrusionOk="0" h="2311" w="4187">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5527175" y="2641900"/>
              <a:ext cx="59900" cy="34300"/>
            </a:xfrm>
            <a:custGeom>
              <a:rect b="b" l="l" r="r" t="t"/>
              <a:pathLst>
                <a:path extrusionOk="0" h="1372" w="2396">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5527450" y="2649750"/>
              <a:ext cx="52800" cy="26450"/>
            </a:xfrm>
            <a:custGeom>
              <a:rect b="b" l="l" r="r" t="t"/>
              <a:pathLst>
                <a:path extrusionOk="0" h="1058" w="2112">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5104300" y="2733650"/>
              <a:ext cx="443350" cy="244000"/>
            </a:xfrm>
            <a:custGeom>
              <a:rect b="b" l="l" r="r" t="t"/>
              <a:pathLst>
                <a:path extrusionOk="0" h="9760" w="17734">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4549275" y="2667375"/>
              <a:ext cx="142750" cy="163300"/>
            </a:xfrm>
            <a:custGeom>
              <a:rect b="b" l="l" r="r" t="t"/>
              <a:pathLst>
                <a:path extrusionOk="0" h="6532" w="571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4539175" y="2681025"/>
              <a:ext cx="125200" cy="130775"/>
            </a:xfrm>
            <a:custGeom>
              <a:rect b="b" l="l" r="r" t="t"/>
              <a:pathLst>
                <a:path extrusionOk="0" h="5231" w="5008">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4558700" y="2709425"/>
              <a:ext cx="52075" cy="56600"/>
            </a:xfrm>
            <a:custGeom>
              <a:rect b="b" l="l" r="r" t="t"/>
              <a:pathLst>
                <a:path extrusionOk="0" h="2264" w="2083">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4570225" y="2711200"/>
              <a:ext cx="53825" cy="62125"/>
            </a:xfrm>
            <a:custGeom>
              <a:rect b="b" l="l" r="r" t="t"/>
              <a:pathLst>
                <a:path extrusionOk="0" h="2485" w="2153">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4388650" y="2693800"/>
              <a:ext cx="248175" cy="388675"/>
            </a:xfrm>
            <a:custGeom>
              <a:rect b="b" l="l" r="r" t="t"/>
              <a:pathLst>
                <a:path extrusionOk="0" h="15547" w="9927">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4536375" y="3004175"/>
              <a:ext cx="39600" cy="46225"/>
            </a:xfrm>
            <a:custGeom>
              <a:rect b="b" l="l" r="r" t="t"/>
              <a:pathLst>
                <a:path extrusionOk="0" h="1849" w="1584">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4478025" y="2969150"/>
              <a:ext cx="34275" cy="49525"/>
            </a:xfrm>
            <a:custGeom>
              <a:rect b="b" l="l" r="r" t="t"/>
              <a:pathLst>
                <a:path extrusionOk="0" h="1981" w="1371">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4420950" y="2921975"/>
              <a:ext cx="43075" cy="45100"/>
            </a:xfrm>
            <a:custGeom>
              <a:rect b="b" l="l" r="r" t="t"/>
              <a:pathLst>
                <a:path extrusionOk="0" h="1804" w="1723">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4390800" y="2860925"/>
              <a:ext cx="53375" cy="18200"/>
            </a:xfrm>
            <a:custGeom>
              <a:rect b="b" l="l" r="r" t="t"/>
              <a:pathLst>
                <a:path extrusionOk="0" h="728" w="2135">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4402425" y="2780550"/>
              <a:ext cx="54775" cy="22625"/>
            </a:xfrm>
            <a:custGeom>
              <a:rect b="b" l="l" r="r" t="t"/>
              <a:pathLst>
                <a:path extrusionOk="0" h="905" w="2191">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4448400" y="2716850"/>
              <a:ext cx="46000" cy="41400"/>
            </a:xfrm>
            <a:custGeom>
              <a:rect b="b" l="l" r="r" t="t"/>
              <a:pathLst>
                <a:path extrusionOk="0" h="1656" w="184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4512700" y="2693975"/>
              <a:ext cx="25925" cy="53825"/>
            </a:xfrm>
            <a:custGeom>
              <a:rect b="b" l="l" r="r" t="t"/>
              <a:pathLst>
                <a:path extrusionOk="0" h="2153" w="1037">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4579075" y="3019075"/>
              <a:ext cx="70150" cy="84325"/>
            </a:xfrm>
            <a:custGeom>
              <a:rect b="b" l="l" r="r" t="t"/>
              <a:pathLst>
                <a:path extrusionOk="0" h="3373" w="2806">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4648500" y="3125450"/>
              <a:ext cx="87500" cy="43550"/>
            </a:xfrm>
            <a:custGeom>
              <a:rect b="b" l="l" r="r" t="t"/>
              <a:pathLst>
                <a:path extrusionOk="0" h="1742" w="350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4603800" y="3032650"/>
              <a:ext cx="98225" cy="111025"/>
            </a:xfrm>
            <a:custGeom>
              <a:rect b="b" l="l" r="r" t="t"/>
              <a:pathLst>
                <a:path extrusionOk="0" h="4441" w="3929">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4634850" y="3040650"/>
              <a:ext cx="79750" cy="104700"/>
            </a:xfrm>
            <a:custGeom>
              <a:rect b="b" l="l" r="r" t="t"/>
              <a:pathLst>
                <a:path extrusionOk="0" h="4188" w="319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a:off x="4653975" y="3055700"/>
              <a:ext cx="54575" cy="78775"/>
            </a:xfrm>
            <a:custGeom>
              <a:rect b="b" l="l" r="r" t="t"/>
              <a:pathLst>
                <a:path extrusionOk="0" h="3151" w="2183">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4"/>
            <p:cNvSpPr/>
            <p:nvPr/>
          </p:nvSpPr>
          <p:spPr>
            <a:xfrm>
              <a:off x="4649375" y="3055725"/>
              <a:ext cx="48875" cy="73525"/>
            </a:xfrm>
            <a:custGeom>
              <a:rect b="b" l="l" r="r" t="t"/>
              <a:pathLst>
                <a:path extrusionOk="0" h="2941" w="1955">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4"/>
            <p:cNvSpPr/>
            <p:nvPr/>
          </p:nvSpPr>
          <p:spPr>
            <a:xfrm>
              <a:off x="4674425" y="3037025"/>
              <a:ext cx="111900" cy="75200"/>
            </a:xfrm>
            <a:custGeom>
              <a:rect b="b" l="l" r="r" t="t"/>
              <a:pathLst>
                <a:path extrusionOk="0" h="3008" w="4476">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4650925" y="3071025"/>
              <a:ext cx="109950" cy="70200"/>
            </a:xfrm>
            <a:custGeom>
              <a:rect b="b" l="l" r="r" t="t"/>
              <a:pathLst>
                <a:path extrusionOk="0" h="2808" w="4398">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4388650" y="2693825"/>
              <a:ext cx="217350" cy="377150"/>
            </a:xfrm>
            <a:custGeom>
              <a:rect b="b" l="l" r="r" t="t"/>
              <a:pathLst>
                <a:path extrusionOk="0" h="15086" w="8694">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5"/>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Queue</a:t>
            </a:r>
            <a:endParaRPr/>
          </a:p>
        </p:txBody>
      </p:sp>
      <p:sp>
        <p:nvSpPr>
          <p:cNvPr id="411" name="Google Shape;411;p35"/>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Note: The type of the queue (string in our example) cannot be changed after its been declared.</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Note: You cannot add elements to the queue at the time of declaration, like you can with vectors:</a:t>
            </a:r>
            <a:br>
              <a:rPr lang="en" sz="2000">
                <a:latin typeface="Golos Text Medium"/>
                <a:ea typeface="Golos Text Medium"/>
                <a:cs typeface="Golos Text Medium"/>
                <a:sym typeface="Golos Text Medium"/>
              </a:rPr>
            </a:b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queue&lt;string&gt; cars = {"Volvo", "BMW", "Ford", "Mazda"};</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t/>
            </a:r>
            <a:endParaRPr sz="20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715100" y="2302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Elements</a:t>
            </a:r>
            <a:endParaRPr/>
          </a:p>
        </p:txBody>
      </p:sp>
      <p:sp>
        <p:nvSpPr>
          <p:cNvPr id="417" name="Google Shape;417;p36"/>
          <p:cNvSpPr txBox="1"/>
          <p:nvPr>
            <p:ph idx="1" type="body"/>
          </p:nvPr>
        </p:nvSpPr>
        <p:spPr>
          <a:xfrm>
            <a:off x="715100" y="810175"/>
            <a:ext cx="80766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los Text Medium"/>
                <a:ea typeface="Golos Text Medium"/>
                <a:cs typeface="Golos Text Medium"/>
                <a:sym typeface="Golos Text Medium"/>
              </a:rPr>
              <a:t>To add elements to the queue, you can use the .push() function after declaring the queue.</a:t>
            </a:r>
            <a:endParaRPr sz="1800">
              <a:latin typeface="Golos Text Medium"/>
              <a:ea typeface="Golos Text Medium"/>
              <a:cs typeface="Golos Text Medium"/>
              <a:sym typeface="Golos Text Medium"/>
            </a:endParaRPr>
          </a:p>
          <a:p>
            <a:pPr indent="0" lvl="0" marL="0" rtl="0" algn="l">
              <a:spcBef>
                <a:spcPts val="1000"/>
              </a:spcBef>
              <a:spcAft>
                <a:spcPts val="0"/>
              </a:spcAft>
              <a:buNone/>
            </a:pPr>
            <a:r>
              <a:rPr lang="en" sz="1800">
                <a:latin typeface="Golos Text Medium"/>
                <a:ea typeface="Golos Text Medium"/>
                <a:cs typeface="Golos Text Medium"/>
                <a:sym typeface="Golos Text Medium"/>
              </a:rPr>
              <a:t>The .push() function adds an element at the end of the queue:</a:t>
            </a:r>
            <a:endParaRPr sz="1800">
              <a:latin typeface="Golos Text Medium"/>
              <a:ea typeface="Golos Text Medium"/>
              <a:cs typeface="Golos Text Medium"/>
              <a:sym typeface="Golos Text Medium"/>
            </a:endParaRPr>
          </a:p>
          <a:p>
            <a:pPr indent="0" lvl="0" marL="0" rtl="0" algn="l">
              <a:spcBef>
                <a:spcPts val="1000"/>
              </a:spcBef>
              <a:spcAft>
                <a:spcPts val="1000"/>
              </a:spcAft>
              <a:buNone/>
            </a:pPr>
            <a:r>
              <a:t/>
            </a:r>
            <a:endParaRPr sz="1800">
              <a:latin typeface="Golos Text Medium"/>
              <a:ea typeface="Golos Text Medium"/>
              <a:cs typeface="Golos Text Medium"/>
              <a:sym typeface="Golos Text Medium"/>
            </a:endParaRPr>
          </a:p>
        </p:txBody>
      </p:sp>
      <p:sp>
        <p:nvSpPr>
          <p:cNvPr id="418" name="Google Shape;418;p36"/>
          <p:cNvSpPr txBox="1"/>
          <p:nvPr/>
        </p:nvSpPr>
        <p:spPr>
          <a:xfrm>
            <a:off x="5791700" y="2634475"/>
            <a:ext cx="3000000" cy="190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Golos Text Medium"/>
                <a:ea typeface="Golos Text Medium"/>
                <a:cs typeface="Golos Text Medium"/>
                <a:sym typeface="Golos Text Medium"/>
              </a:rPr>
              <a:t> Volvo (front (first) element)</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0"/>
              </a:spcAft>
              <a:buNone/>
            </a:pPr>
            <a:r>
              <a:rPr lang="en">
                <a:solidFill>
                  <a:schemeClr val="dk1"/>
                </a:solidFill>
                <a:latin typeface="Golos Text Medium"/>
                <a:ea typeface="Golos Text Medium"/>
                <a:cs typeface="Golos Text Medium"/>
                <a:sym typeface="Golos Text Medium"/>
              </a:rPr>
              <a:t>BMW</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0"/>
              </a:spcAft>
              <a:buNone/>
            </a:pPr>
            <a:r>
              <a:rPr lang="en">
                <a:solidFill>
                  <a:schemeClr val="dk1"/>
                </a:solidFill>
                <a:latin typeface="Golos Text Medium"/>
                <a:ea typeface="Golos Text Medium"/>
                <a:cs typeface="Golos Text Medium"/>
                <a:sym typeface="Golos Text Medium"/>
              </a:rPr>
              <a:t>Ford</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0"/>
              </a:spcAft>
              <a:buNone/>
            </a:pPr>
            <a:r>
              <a:rPr lang="en">
                <a:solidFill>
                  <a:schemeClr val="dk1"/>
                </a:solidFill>
                <a:latin typeface="Golos Text Medium"/>
                <a:ea typeface="Golos Text Medium"/>
                <a:cs typeface="Golos Text Medium"/>
                <a:sym typeface="Golos Text Medium"/>
              </a:rPr>
              <a:t>Mazda (back (last) element)</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1000"/>
              </a:spcAft>
              <a:buNone/>
            </a:pPr>
            <a:r>
              <a:t/>
            </a:r>
            <a:endParaRPr>
              <a:solidFill>
                <a:schemeClr val="dk1"/>
              </a:solidFill>
              <a:latin typeface="Golos Text Medium"/>
              <a:ea typeface="Golos Text Medium"/>
              <a:cs typeface="Golos Text Medium"/>
              <a:sym typeface="Golos Text Medium"/>
            </a:endParaRPr>
          </a:p>
        </p:txBody>
      </p:sp>
      <p:sp>
        <p:nvSpPr>
          <p:cNvPr id="419" name="Google Shape;419;p36"/>
          <p:cNvSpPr txBox="1"/>
          <p:nvPr/>
        </p:nvSpPr>
        <p:spPr>
          <a:xfrm>
            <a:off x="791300" y="2137675"/>
            <a:ext cx="5224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8000"/>
                </a:solidFill>
                <a:latin typeface="Golos Text"/>
                <a:ea typeface="Golos Text"/>
                <a:cs typeface="Golos Text"/>
                <a:sym typeface="Golos Text"/>
              </a:rPr>
              <a:t>// Create a queue of strings</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queue&lt;string&gt; cars;</a:t>
            </a:r>
            <a:endParaRPr sz="1800">
              <a:latin typeface="Golos Text"/>
              <a:ea typeface="Golos Text"/>
              <a:cs typeface="Golos Text"/>
              <a:sym typeface="Golos Text"/>
            </a:endParaRPr>
          </a:p>
          <a:p>
            <a:pPr indent="0" lvl="0" marL="0" rtl="0" algn="l">
              <a:spcBef>
                <a:spcPts val="0"/>
              </a:spcBef>
              <a:spcAft>
                <a:spcPts val="0"/>
              </a:spcAft>
              <a:buNone/>
            </a:pPr>
            <a:r>
              <a:t/>
            </a:r>
            <a:endParaRPr sz="1800">
              <a:latin typeface="Golos Text"/>
              <a:ea typeface="Golos Text"/>
              <a:cs typeface="Golos Text"/>
              <a:sym typeface="Golos Text"/>
            </a:endParaRPr>
          </a:p>
          <a:p>
            <a:pPr indent="0" lvl="0" marL="0" rtl="0" algn="l">
              <a:spcBef>
                <a:spcPts val="0"/>
              </a:spcBef>
              <a:spcAft>
                <a:spcPts val="0"/>
              </a:spcAft>
              <a:buNone/>
            </a:pPr>
            <a:r>
              <a:rPr lang="en" sz="1800">
                <a:solidFill>
                  <a:srgbClr val="008000"/>
                </a:solidFill>
                <a:latin typeface="Golos Text"/>
                <a:ea typeface="Golos Text"/>
                <a:cs typeface="Golos Text"/>
                <a:sym typeface="Golos Text"/>
              </a:rPr>
              <a:t>// Add elements to the queue</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"Volvo"</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"BMW"</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"Ford"</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"Mazda"</a:t>
            </a:r>
            <a:r>
              <a:rPr lang="en" sz="1800">
                <a:latin typeface="Golos Text"/>
                <a:ea typeface="Golos Text"/>
                <a:cs typeface="Golos Text"/>
                <a:sym typeface="Golos Text"/>
              </a:rPr>
              <a:t>);</a:t>
            </a:r>
            <a:endParaRPr sz="2500">
              <a:solidFill>
                <a:srgbClr val="008000"/>
              </a:solidFill>
              <a:latin typeface="Golos Text"/>
              <a:ea typeface="Golos Text"/>
              <a:cs typeface="Golos Text"/>
              <a:sym typeface="Golos Tex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7"/>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Queue Elements</a:t>
            </a:r>
            <a:endParaRPr/>
          </a:p>
        </p:txBody>
      </p:sp>
      <p:sp>
        <p:nvSpPr>
          <p:cNvPr id="425" name="Google Shape;425;p37"/>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You cannot access queue elements by referring to index numbers, like you would with arrays and vectors.</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In a queue, you can only access the element at the front or the back, using .front() and .back() respectively:</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1800">
                <a:solidFill>
                  <a:srgbClr val="008000"/>
                </a:solidFill>
              </a:rPr>
              <a:t>// Access the front element (first and oldest)</a:t>
            </a:r>
            <a:endParaRPr sz="1800">
              <a:solidFill>
                <a:srgbClr val="008000"/>
              </a:solidFill>
            </a:endParaRPr>
          </a:p>
          <a:p>
            <a:pPr indent="0" lvl="0" marL="0" rtl="0" algn="l">
              <a:spcBef>
                <a:spcPts val="1000"/>
              </a:spcBef>
              <a:spcAft>
                <a:spcPts val="0"/>
              </a:spcAft>
              <a:buNone/>
            </a:pPr>
            <a:r>
              <a:rPr lang="en" sz="1800">
                <a:solidFill>
                  <a:srgbClr val="000000"/>
                </a:solidFill>
              </a:rPr>
              <a:t>cout &lt;&lt; cars.front();  </a:t>
            </a:r>
            <a:r>
              <a:rPr lang="en" sz="1800">
                <a:solidFill>
                  <a:srgbClr val="008000"/>
                </a:solidFill>
              </a:rPr>
              <a:t>// Outputs "Volvo"</a:t>
            </a:r>
            <a:endParaRPr sz="1800">
              <a:solidFill>
                <a:srgbClr val="000000"/>
              </a:solidFill>
            </a:endParaRPr>
          </a:p>
          <a:p>
            <a:pPr indent="0" lvl="0" marL="0" rtl="0" algn="l">
              <a:spcBef>
                <a:spcPts val="1000"/>
              </a:spcBef>
              <a:spcAft>
                <a:spcPts val="0"/>
              </a:spcAft>
              <a:buNone/>
            </a:pPr>
            <a:r>
              <a:rPr lang="en" sz="1800">
                <a:solidFill>
                  <a:srgbClr val="008000"/>
                </a:solidFill>
              </a:rPr>
              <a:t>// Access the back element (last and newest)</a:t>
            </a:r>
            <a:endParaRPr sz="1800">
              <a:solidFill>
                <a:srgbClr val="008000"/>
              </a:solidFill>
            </a:endParaRPr>
          </a:p>
          <a:p>
            <a:pPr indent="0" lvl="0" marL="0" rtl="0" algn="l">
              <a:spcBef>
                <a:spcPts val="1000"/>
              </a:spcBef>
              <a:spcAft>
                <a:spcPts val="1000"/>
              </a:spcAft>
              <a:buNone/>
            </a:pPr>
            <a:r>
              <a:rPr lang="en" sz="1800">
                <a:solidFill>
                  <a:srgbClr val="000000"/>
                </a:solidFill>
              </a:rPr>
              <a:t>cout &lt;&lt; cars.back();  </a:t>
            </a:r>
            <a:r>
              <a:rPr lang="en" sz="1800">
                <a:solidFill>
                  <a:srgbClr val="008000"/>
                </a:solidFill>
              </a:rPr>
              <a:t>// Outputs "Mazda"</a:t>
            </a:r>
            <a:endParaRPr sz="27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STACKS</a:t>
            </a:r>
            <a:endParaRPr/>
          </a:p>
        </p:txBody>
      </p:sp>
      <p:sp>
        <p:nvSpPr>
          <p:cNvPr id="185" name="Google Shape;185;p20"/>
          <p:cNvSpPr txBox="1"/>
          <p:nvPr>
            <p:ph idx="1" type="body"/>
          </p:nvPr>
        </p:nvSpPr>
        <p:spPr>
          <a:xfrm>
            <a:off x="715100" y="1343575"/>
            <a:ext cx="49035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stack stores multiple elements in a specific order, called LIFO.</a:t>
            </a:r>
            <a:endParaRPr sz="1600"/>
          </a:p>
          <a:p>
            <a:pPr indent="0" lvl="0" marL="0" rtl="0" algn="l">
              <a:spcBef>
                <a:spcPts val="1000"/>
              </a:spcBef>
              <a:spcAft>
                <a:spcPts val="1000"/>
              </a:spcAft>
              <a:buNone/>
            </a:pPr>
            <a:r>
              <a:rPr lang="en" sz="1600"/>
              <a:t>LIFO stands for Last in, First Out. To vizualise LIFO, think of a pile of pancakes, where pancakes are both added and removed from the top. So when removing a pancake, it will always be the last one you added. This way of organizing elements is called LIFO in computer science and programming.</a:t>
            </a:r>
            <a:endParaRPr sz="1600"/>
          </a:p>
        </p:txBody>
      </p:sp>
      <p:pic>
        <p:nvPicPr>
          <p:cNvPr descr="C++ Stack" id="186" name="Google Shape;186;p20"/>
          <p:cNvPicPr preferRelativeResize="0"/>
          <p:nvPr/>
        </p:nvPicPr>
        <p:blipFill>
          <a:blip r:embed="rId3">
            <a:alphaModFix/>
          </a:blip>
          <a:stretch>
            <a:fillRect/>
          </a:stretch>
        </p:blipFill>
        <p:spPr>
          <a:xfrm>
            <a:off x="5164324" y="1148725"/>
            <a:ext cx="4111075" cy="3178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Change Front and Back</a:t>
            </a:r>
            <a:r>
              <a:rPr b="1" lang="en">
                <a:latin typeface="Golos Text"/>
                <a:ea typeface="Golos Text"/>
                <a:cs typeface="Golos Text"/>
                <a:sym typeface="Golos Text"/>
              </a:rPr>
              <a:t> Elements</a:t>
            </a:r>
            <a:endParaRPr b="1">
              <a:latin typeface="Golos Text"/>
              <a:ea typeface="Golos Text"/>
              <a:cs typeface="Golos Text"/>
              <a:sym typeface="Golos Text"/>
            </a:endParaRPr>
          </a:p>
        </p:txBody>
      </p:sp>
      <p:sp>
        <p:nvSpPr>
          <p:cNvPr id="431" name="Google Shape;431;p38"/>
          <p:cNvSpPr txBox="1"/>
          <p:nvPr>
            <p:ph idx="1" type="body"/>
          </p:nvPr>
        </p:nvSpPr>
        <p:spPr>
          <a:xfrm>
            <a:off x="715100" y="1419775"/>
            <a:ext cx="79083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You can also use .front and .back to change the value of the front and back elements:</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b="1" lang="en" sz="2000"/>
              <a:t>Example:</a:t>
            </a:r>
            <a:endParaRPr b="1" sz="2000"/>
          </a:p>
          <a:p>
            <a:pPr indent="0" lvl="0" marL="0" rtl="0" algn="l">
              <a:spcBef>
                <a:spcPts val="1000"/>
              </a:spcBef>
              <a:spcAft>
                <a:spcPts val="0"/>
              </a:spcAft>
              <a:buNone/>
            </a:pPr>
            <a:r>
              <a:rPr lang="en" sz="1700">
                <a:solidFill>
                  <a:srgbClr val="008000"/>
                </a:solidFill>
              </a:rPr>
              <a:t>// Change the value of the front element</a:t>
            </a:r>
            <a:endParaRPr sz="1700">
              <a:solidFill>
                <a:srgbClr val="008000"/>
              </a:solidFill>
            </a:endParaRPr>
          </a:p>
          <a:p>
            <a:pPr indent="0" lvl="0" marL="0" rtl="0" algn="l">
              <a:spcBef>
                <a:spcPts val="1000"/>
              </a:spcBef>
              <a:spcAft>
                <a:spcPts val="0"/>
              </a:spcAft>
              <a:buNone/>
            </a:pPr>
            <a:r>
              <a:rPr lang="en" sz="1700">
                <a:solidFill>
                  <a:srgbClr val="000000"/>
                </a:solidFill>
              </a:rPr>
              <a:t>cars.front() = </a:t>
            </a:r>
            <a:r>
              <a:rPr lang="en" sz="1700">
                <a:solidFill>
                  <a:srgbClr val="A52A2A"/>
                </a:solidFill>
              </a:rPr>
              <a:t>"Tesla"</a:t>
            </a:r>
            <a:r>
              <a:rPr lang="en" sz="1700">
                <a:solidFill>
                  <a:srgbClr val="000000"/>
                </a:solidFill>
              </a:rPr>
              <a:t>;</a:t>
            </a:r>
            <a:endParaRPr sz="1700">
              <a:solidFill>
                <a:srgbClr val="000000"/>
              </a:solidFill>
            </a:endParaRPr>
          </a:p>
          <a:p>
            <a:pPr indent="0" lvl="0" marL="0" rtl="0" algn="l">
              <a:spcBef>
                <a:spcPts val="1000"/>
              </a:spcBef>
              <a:spcAft>
                <a:spcPts val="0"/>
              </a:spcAft>
              <a:buNone/>
            </a:pPr>
            <a:r>
              <a:t/>
            </a:r>
            <a:endParaRPr sz="1700">
              <a:solidFill>
                <a:srgbClr val="000000"/>
              </a:solidFill>
            </a:endParaRPr>
          </a:p>
          <a:p>
            <a:pPr indent="0" lvl="0" marL="0" rtl="0" algn="l">
              <a:spcBef>
                <a:spcPts val="1000"/>
              </a:spcBef>
              <a:spcAft>
                <a:spcPts val="0"/>
              </a:spcAft>
              <a:buNone/>
            </a:pPr>
            <a:r>
              <a:rPr lang="en" sz="1700">
                <a:solidFill>
                  <a:srgbClr val="008000"/>
                </a:solidFill>
              </a:rPr>
              <a:t>// Change the value of the back element</a:t>
            </a:r>
            <a:endParaRPr sz="1700">
              <a:solidFill>
                <a:srgbClr val="008000"/>
              </a:solidFill>
            </a:endParaRPr>
          </a:p>
          <a:p>
            <a:pPr indent="0" lvl="0" marL="0" rtl="0" algn="l">
              <a:spcBef>
                <a:spcPts val="1000"/>
              </a:spcBef>
              <a:spcAft>
                <a:spcPts val="0"/>
              </a:spcAft>
              <a:buNone/>
            </a:pPr>
            <a:r>
              <a:rPr lang="en" sz="1700">
                <a:solidFill>
                  <a:srgbClr val="000000"/>
                </a:solidFill>
              </a:rPr>
              <a:t>cars.back() = </a:t>
            </a:r>
            <a:r>
              <a:rPr lang="en" sz="1700">
                <a:solidFill>
                  <a:srgbClr val="A52A2A"/>
                </a:solidFill>
              </a:rPr>
              <a:t>"VW"</a:t>
            </a:r>
            <a:r>
              <a:rPr lang="en" sz="1700">
                <a:solidFill>
                  <a:srgbClr val="000000"/>
                </a:solidFill>
              </a:rPr>
              <a:t>;</a:t>
            </a:r>
            <a:endParaRPr sz="1700">
              <a:solidFill>
                <a:srgbClr val="000000"/>
              </a:solidFill>
            </a:endParaRPr>
          </a:p>
          <a:p>
            <a:pPr indent="0" lvl="0" marL="0" rtl="0" algn="l">
              <a:spcBef>
                <a:spcPts val="1000"/>
              </a:spcBef>
              <a:spcAft>
                <a:spcPts val="0"/>
              </a:spcAft>
              <a:buNone/>
            </a:pPr>
            <a:r>
              <a:t/>
            </a:r>
            <a:endParaRPr sz="1700">
              <a:solidFill>
                <a:srgbClr val="000000"/>
              </a:solidFill>
            </a:endParaRPr>
          </a:p>
          <a:p>
            <a:pPr indent="0" lvl="0" marL="0" rtl="0" algn="l">
              <a:spcBef>
                <a:spcPts val="1000"/>
              </a:spcBef>
              <a:spcAft>
                <a:spcPts val="1000"/>
              </a:spcAft>
              <a:buNone/>
            </a:pPr>
            <a:r>
              <a:t/>
            </a:r>
            <a:endParaRPr sz="2400">
              <a:solidFill>
                <a:srgbClr val="008000"/>
              </a:solidFill>
            </a:endParaRPr>
          </a:p>
        </p:txBody>
      </p:sp>
      <p:sp>
        <p:nvSpPr>
          <p:cNvPr id="432" name="Google Shape;432;p38"/>
          <p:cNvSpPr txBox="1"/>
          <p:nvPr/>
        </p:nvSpPr>
        <p:spPr>
          <a:xfrm>
            <a:off x="5384800" y="2171700"/>
            <a:ext cx="3666900" cy="276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008000"/>
                </a:solidFill>
                <a:latin typeface="Golos Text"/>
                <a:ea typeface="Golos Text"/>
                <a:cs typeface="Golos Text"/>
                <a:sym typeface="Golos Text"/>
              </a:rPr>
              <a:t>// Access the front element</a:t>
            </a:r>
            <a:endParaRPr sz="1700">
              <a:solidFill>
                <a:srgbClr val="008000"/>
              </a:solidFill>
              <a:latin typeface="Golos Text"/>
              <a:ea typeface="Golos Text"/>
              <a:cs typeface="Golos Text"/>
              <a:sym typeface="Golos Text"/>
            </a:endParaRPr>
          </a:p>
          <a:p>
            <a:pPr indent="0" lvl="0" marL="0" rtl="0" algn="l">
              <a:lnSpc>
                <a:spcPct val="115000"/>
              </a:lnSpc>
              <a:spcBef>
                <a:spcPts val="1000"/>
              </a:spcBef>
              <a:spcAft>
                <a:spcPts val="0"/>
              </a:spcAft>
              <a:buNone/>
            </a:pPr>
            <a:r>
              <a:rPr lang="en" sz="1700">
                <a:latin typeface="Golos Text"/>
                <a:ea typeface="Golos Text"/>
                <a:cs typeface="Golos Text"/>
                <a:sym typeface="Golos Text"/>
              </a:rPr>
              <a:t>cout &lt;&lt; cars.front();  </a:t>
            </a:r>
            <a:r>
              <a:rPr lang="en" sz="1700">
                <a:solidFill>
                  <a:srgbClr val="008000"/>
                </a:solidFill>
                <a:latin typeface="Golos Text"/>
                <a:ea typeface="Golos Text"/>
                <a:cs typeface="Golos Text"/>
                <a:sym typeface="Golos Text"/>
              </a:rPr>
              <a:t>// Now outputs "Tesla" instead of "Volvo"</a:t>
            </a:r>
            <a:endParaRPr sz="1700">
              <a:solidFill>
                <a:srgbClr val="008000"/>
              </a:solidFill>
              <a:latin typeface="Golos Text"/>
              <a:ea typeface="Golos Text"/>
              <a:cs typeface="Golos Text"/>
              <a:sym typeface="Golos Text"/>
            </a:endParaRPr>
          </a:p>
          <a:p>
            <a:pPr indent="0" lvl="0" marL="0" rtl="0" algn="l">
              <a:lnSpc>
                <a:spcPct val="115000"/>
              </a:lnSpc>
              <a:spcBef>
                <a:spcPts val="1000"/>
              </a:spcBef>
              <a:spcAft>
                <a:spcPts val="0"/>
              </a:spcAft>
              <a:buNone/>
            </a:pPr>
            <a:r>
              <a:t/>
            </a:r>
            <a:endParaRPr sz="1700">
              <a:latin typeface="Golos Text"/>
              <a:ea typeface="Golos Text"/>
              <a:cs typeface="Golos Text"/>
              <a:sym typeface="Golos Text"/>
            </a:endParaRPr>
          </a:p>
          <a:p>
            <a:pPr indent="0" lvl="0" marL="0" rtl="0" algn="l">
              <a:lnSpc>
                <a:spcPct val="115000"/>
              </a:lnSpc>
              <a:spcBef>
                <a:spcPts val="1000"/>
              </a:spcBef>
              <a:spcAft>
                <a:spcPts val="0"/>
              </a:spcAft>
              <a:buNone/>
            </a:pPr>
            <a:r>
              <a:rPr lang="en" sz="1700">
                <a:solidFill>
                  <a:srgbClr val="008000"/>
                </a:solidFill>
                <a:latin typeface="Golos Text"/>
                <a:ea typeface="Golos Text"/>
                <a:cs typeface="Golos Text"/>
                <a:sym typeface="Golos Text"/>
              </a:rPr>
              <a:t>// Access the back element</a:t>
            </a:r>
            <a:endParaRPr sz="1700">
              <a:solidFill>
                <a:srgbClr val="008000"/>
              </a:solidFill>
              <a:latin typeface="Golos Text"/>
              <a:ea typeface="Golos Text"/>
              <a:cs typeface="Golos Text"/>
              <a:sym typeface="Golos Text"/>
            </a:endParaRPr>
          </a:p>
          <a:p>
            <a:pPr indent="0" lvl="0" marL="0" rtl="0" algn="l">
              <a:lnSpc>
                <a:spcPct val="115000"/>
              </a:lnSpc>
              <a:spcBef>
                <a:spcPts val="1000"/>
              </a:spcBef>
              <a:spcAft>
                <a:spcPts val="1000"/>
              </a:spcAft>
              <a:buNone/>
            </a:pPr>
            <a:r>
              <a:rPr lang="en" sz="1700">
                <a:latin typeface="Golos Text"/>
                <a:ea typeface="Golos Text"/>
                <a:cs typeface="Golos Text"/>
                <a:sym typeface="Golos Text"/>
              </a:rPr>
              <a:t>cout &lt;&lt; cars.back();  </a:t>
            </a:r>
            <a:r>
              <a:rPr lang="en" sz="1700">
                <a:solidFill>
                  <a:srgbClr val="008000"/>
                </a:solidFill>
                <a:latin typeface="Golos Text"/>
                <a:ea typeface="Golos Text"/>
                <a:cs typeface="Golos Text"/>
                <a:sym typeface="Golos Text"/>
              </a:rPr>
              <a:t>// Now outputs "VW" instead of "Mazda"</a:t>
            </a:r>
            <a:endParaRPr sz="2400">
              <a:solidFill>
                <a:srgbClr val="008000"/>
              </a:solidFill>
              <a:latin typeface="Golos Text"/>
              <a:ea typeface="Golos Text"/>
              <a:cs typeface="Golos Text"/>
              <a:sym typeface="Golos Tex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715100" y="4588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Remove Elements</a:t>
            </a:r>
            <a:endParaRPr b="1">
              <a:latin typeface="Golos Text"/>
              <a:ea typeface="Golos Text"/>
              <a:cs typeface="Golos Text"/>
              <a:sym typeface="Golos Text"/>
            </a:endParaRPr>
          </a:p>
        </p:txBody>
      </p:sp>
      <p:sp>
        <p:nvSpPr>
          <p:cNvPr id="438" name="Google Shape;438;p39"/>
          <p:cNvSpPr txBox="1"/>
          <p:nvPr>
            <p:ph idx="1" type="body"/>
          </p:nvPr>
        </p:nvSpPr>
        <p:spPr>
          <a:xfrm>
            <a:off x="715100" y="1114975"/>
            <a:ext cx="80766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los Text Medium"/>
                <a:ea typeface="Golos Text Medium"/>
                <a:cs typeface="Golos Text Medium"/>
                <a:sym typeface="Golos Text Medium"/>
              </a:rPr>
              <a:t>You can use the .pop() function to remove an element from the queue.</a:t>
            </a:r>
            <a:endParaRPr sz="1800">
              <a:latin typeface="Golos Text Medium"/>
              <a:ea typeface="Golos Text Medium"/>
              <a:cs typeface="Golos Text Medium"/>
              <a:sym typeface="Golos Text Medium"/>
            </a:endParaRPr>
          </a:p>
          <a:p>
            <a:pPr indent="0" lvl="0" marL="0" rtl="0" algn="l">
              <a:spcBef>
                <a:spcPts val="1000"/>
              </a:spcBef>
              <a:spcAft>
                <a:spcPts val="0"/>
              </a:spcAft>
              <a:buNone/>
            </a:pPr>
            <a:r>
              <a:rPr lang="en" sz="1800">
                <a:latin typeface="Golos Text Medium"/>
                <a:ea typeface="Golos Text Medium"/>
                <a:cs typeface="Golos Text Medium"/>
                <a:sym typeface="Golos Text Medium"/>
              </a:rPr>
              <a:t>This will remove the front element (the first and oldest element that was added to the queue):</a:t>
            </a:r>
            <a:endParaRPr sz="1800">
              <a:latin typeface="Golos Text Medium"/>
              <a:ea typeface="Golos Text Medium"/>
              <a:cs typeface="Golos Text Medium"/>
              <a:sym typeface="Golos Text Medium"/>
            </a:endParaRPr>
          </a:p>
          <a:p>
            <a:pPr indent="0" lvl="0" marL="0" rtl="0" algn="l">
              <a:spcBef>
                <a:spcPts val="1000"/>
              </a:spcBef>
              <a:spcAft>
                <a:spcPts val="1000"/>
              </a:spcAft>
              <a:buNone/>
            </a:pPr>
            <a:r>
              <a:t/>
            </a:r>
            <a:endParaRPr sz="1800">
              <a:latin typeface="Golos Text Medium"/>
              <a:ea typeface="Golos Text Medium"/>
              <a:cs typeface="Golos Text Medium"/>
              <a:sym typeface="Golos Text Medium"/>
            </a:endParaRPr>
          </a:p>
        </p:txBody>
      </p:sp>
      <p:sp>
        <p:nvSpPr>
          <p:cNvPr id="439" name="Google Shape;439;p39"/>
          <p:cNvSpPr txBox="1"/>
          <p:nvPr/>
        </p:nvSpPr>
        <p:spPr>
          <a:xfrm>
            <a:off x="5735725" y="2448475"/>
            <a:ext cx="3000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008000"/>
                </a:solidFill>
                <a:latin typeface="Golos Text"/>
                <a:ea typeface="Golos Text"/>
                <a:cs typeface="Golos Text"/>
                <a:sym typeface="Golos Text"/>
              </a:rPr>
              <a:t>// Remove the front element (Volvo)</a:t>
            </a:r>
            <a:endParaRPr sz="1900">
              <a:solidFill>
                <a:srgbClr val="008000"/>
              </a:solidFill>
              <a:latin typeface="Golos Text"/>
              <a:ea typeface="Golos Text"/>
              <a:cs typeface="Golos Text"/>
              <a:sym typeface="Golos Text"/>
            </a:endParaRPr>
          </a:p>
          <a:p>
            <a:pPr indent="0" lvl="0" marL="0" rtl="0" algn="l">
              <a:spcBef>
                <a:spcPts val="0"/>
              </a:spcBef>
              <a:spcAft>
                <a:spcPts val="0"/>
              </a:spcAft>
              <a:buNone/>
            </a:pPr>
            <a:r>
              <a:rPr b="1" lang="en" sz="1900">
                <a:latin typeface="Golos Text"/>
                <a:ea typeface="Golos Text"/>
                <a:cs typeface="Golos Text"/>
                <a:sym typeface="Golos Text"/>
              </a:rPr>
              <a:t>cars.pop();</a:t>
            </a:r>
            <a:endParaRPr b="1" sz="1900">
              <a:latin typeface="Golos Text"/>
              <a:ea typeface="Golos Text"/>
              <a:cs typeface="Golos Text"/>
              <a:sym typeface="Golos Text"/>
            </a:endParaRPr>
          </a:p>
          <a:p>
            <a:pPr indent="0" lvl="0" marL="0" rtl="0" algn="l">
              <a:spcBef>
                <a:spcPts val="0"/>
              </a:spcBef>
              <a:spcAft>
                <a:spcPts val="0"/>
              </a:spcAft>
              <a:buNone/>
            </a:pPr>
            <a:r>
              <a:t/>
            </a:r>
            <a:endParaRPr sz="1900">
              <a:latin typeface="Golos Text"/>
              <a:ea typeface="Golos Text"/>
              <a:cs typeface="Golos Text"/>
              <a:sym typeface="Golos Text"/>
            </a:endParaRPr>
          </a:p>
          <a:p>
            <a:pPr indent="0" lvl="0" marL="0" rtl="0" algn="l">
              <a:spcBef>
                <a:spcPts val="0"/>
              </a:spcBef>
              <a:spcAft>
                <a:spcPts val="0"/>
              </a:spcAft>
              <a:buNone/>
            </a:pPr>
            <a:r>
              <a:rPr lang="en" sz="1900">
                <a:solidFill>
                  <a:srgbClr val="008000"/>
                </a:solidFill>
                <a:latin typeface="Golos Text"/>
                <a:ea typeface="Golos Text"/>
                <a:cs typeface="Golos Text"/>
                <a:sym typeface="Golos Text"/>
              </a:rPr>
              <a:t>// Access the front element (Now BMW)</a:t>
            </a:r>
            <a:endParaRPr sz="19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900">
                <a:latin typeface="Golos Text"/>
                <a:ea typeface="Golos Text"/>
                <a:cs typeface="Golos Text"/>
                <a:sym typeface="Golos Text"/>
              </a:rPr>
              <a:t>cout &lt;&lt; cars.front();</a:t>
            </a:r>
            <a:endParaRPr sz="1900">
              <a:latin typeface="Golos Text"/>
              <a:ea typeface="Golos Text"/>
              <a:cs typeface="Golos Text"/>
              <a:sym typeface="Golos Text"/>
            </a:endParaRPr>
          </a:p>
          <a:p>
            <a:pPr indent="0" lvl="0" marL="0" rtl="0" algn="l">
              <a:spcBef>
                <a:spcPts val="0"/>
              </a:spcBef>
              <a:spcAft>
                <a:spcPts val="0"/>
              </a:spcAft>
              <a:buNone/>
            </a:pPr>
            <a:r>
              <a:t/>
            </a:r>
            <a:endParaRPr sz="2600">
              <a:solidFill>
                <a:srgbClr val="008000"/>
              </a:solidFill>
              <a:latin typeface="Golos Text"/>
              <a:ea typeface="Golos Text"/>
              <a:cs typeface="Golos Text"/>
              <a:sym typeface="Golos Text"/>
            </a:endParaRPr>
          </a:p>
          <a:p>
            <a:pPr indent="0" lvl="0" marL="0" rtl="0" algn="l">
              <a:lnSpc>
                <a:spcPct val="115000"/>
              </a:lnSpc>
              <a:spcBef>
                <a:spcPts val="0"/>
              </a:spcBef>
              <a:spcAft>
                <a:spcPts val="1000"/>
              </a:spcAft>
              <a:buNone/>
            </a:pPr>
            <a:r>
              <a:t/>
            </a:r>
            <a:endParaRPr sz="2600">
              <a:solidFill>
                <a:srgbClr val="008000"/>
              </a:solidFill>
              <a:latin typeface="Golos Text"/>
              <a:ea typeface="Golos Text"/>
              <a:cs typeface="Golos Text"/>
              <a:sym typeface="Golos Text"/>
            </a:endParaRPr>
          </a:p>
        </p:txBody>
      </p:sp>
      <p:sp>
        <p:nvSpPr>
          <p:cNvPr id="440" name="Google Shape;440;p39"/>
          <p:cNvSpPr txBox="1"/>
          <p:nvPr/>
        </p:nvSpPr>
        <p:spPr>
          <a:xfrm>
            <a:off x="800100" y="2331375"/>
            <a:ext cx="52248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008000"/>
                </a:solidFill>
                <a:latin typeface="Golos Text"/>
                <a:ea typeface="Golos Text"/>
                <a:cs typeface="Golos Text"/>
                <a:sym typeface="Golos Text"/>
              </a:rPr>
              <a:t>// Create a queue of strings</a:t>
            </a:r>
            <a:endParaRPr sz="19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900">
                <a:latin typeface="Golos Text"/>
                <a:ea typeface="Golos Text"/>
                <a:cs typeface="Golos Text"/>
                <a:sym typeface="Golos Text"/>
              </a:rPr>
              <a:t>queue&lt;string&gt; cars;</a:t>
            </a:r>
            <a:endParaRPr sz="1900">
              <a:latin typeface="Golos Text"/>
              <a:ea typeface="Golos Text"/>
              <a:cs typeface="Golos Text"/>
              <a:sym typeface="Golos Text"/>
            </a:endParaRPr>
          </a:p>
          <a:p>
            <a:pPr indent="0" lvl="0" marL="0" rtl="0" algn="l">
              <a:spcBef>
                <a:spcPts val="0"/>
              </a:spcBef>
              <a:spcAft>
                <a:spcPts val="0"/>
              </a:spcAft>
              <a:buNone/>
            </a:pPr>
            <a:r>
              <a:t/>
            </a:r>
            <a:endParaRPr sz="1900">
              <a:latin typeface="Golos Text"/>
              <a:ea typeface="Golos Text"/>
              <a:cs typeface="Golos Text"/>
              <a:sym typeface="Golos Text"/>
            </a:endParaRPr>
          </a:p>
          <a:p>
            <a:pPr indent="0" lvl="0" marL="0" rtl="0" algn="l">
              <a:spcBef>
                <a:spcPts val="0"/>
              </a:spcBef>
              <a:spcAft>
                <a:spcPts val="0"/>
              </a:spcAft>
              <a:buNone/>
            </a:pPr>
            <a:r>
              <a:rPr lang="en" sz="1900">
                <a:solidFill>
                  <a:srgbClr val="008000"/>
                </a:solidFill>
                <a:latin typeface="Golos Text"/>
                <a:ea typeface="Golos Text"/>
                <a:cs typeface="Golos Text"/>
                <a:sym typeface="Golos Text"/>
              </a:rPr>
              <a:t>// Add elements to the queue</a:t>
            </a:r>
            <a:endParaRPr sz="19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900">
                <a:latin typeface="Golos Text"/>
                <a:ea typeface="Golos Text"/>
                <a:cs typeface="Golos Text"/>
                <a:sym typeface="Golos Text"/>
              </a:rPr>
              <a:t>cars.push(</a:t>
            </a:r>
            <a:r>
              <a:rPr lang="en" sz="1900">
                <a:solidFill>
                  <a:srgbClr val="A52A2A"/>
                </a:solidFill>
                <a:latin typeface="Golos Text"/>
                <a:ea typeface="Golos Text"/>
                <a:cs typeface="Golos Text"/>
                <a:sym typeface="Golos Text"/>
              </a:rPr>
              <a:t>"Volvo"</a:t>
            </a:r>
            <a:r>
              <a:rPr lang="en" sz="1900">
                <a:latin typeface="Golos Text"/>
                <a:ea typeface="Golos Text"/>
                <a:cs typeface="Golos Text"/>
                <a:sym typeface="Golos Text"/>
              </a:rPr>
              <a:t>);</a:t>
            </a:r>
            <a:endParaRPr sz="1900">
              <a:latin typeface="Golos Text"/>
              <a:ea typeface="Golos Text"/>
              <a:cs typeface="Golos Text"/>
              <a:sym typeface="Golos Text"/>
            </a:endParaRPr>
          </a:p>
          <a:p>
            <a:pPr indent="0" lvl="0" marL="0" rtl="0" algn="l">
              <a:spcBef>
                <a:spcPts val="0"/>
              </a:spcBef>
              <a:spcAft>
                <a:spcPts val="0"/>
              </a:spcAft>
              <a:buNone/>
            </a:pPr>
            <a:r>
              <a:rPr lang="en" sz="1900">
                <a:latin typeface="Golos Text"/>
                <a:ea typeface="Golos Text"/>
                <a:cs typeface="Golos Text"/>
                <a:sym typeface="Golos Text"/>
              </a:rPr>
              <a:t>cars.push(</a:t>
            </a:r>
            <a:r>
              <a:rPr lang="en" sz="1900">
                <a:solidFill>
                  <a:srgbClr val="A52A2A"/>
                </a:solidFill>
                <a:latin typeface="Golos Text"/>
                <a:ea typeface="Golos Text"/>
                <a:cs typeface="Golos Text"/>
                <a:sym typeface="Golos Text"/>
              </a:rPr>
              <a:t>"BMW"</a:t>
            </a:r>
            <a:r>
              <a:rPr lang="en" sz="1900">
                <a:latin typeface="Golos Text"/>
                <a:ea typeface="Golos Text"/>
                <a:cs typeface="Golos Text"/>
                <a:sym typeface="Golos Text"/>
              </a:rPr>
              <a:t>);</a:t>
            </a:r>
            <a:endParaRPr sz="1900">
              <a:latin typeface="Golos Text"/>
              <a:ea typeface="Golos Text"/>
              <a:cs typeface="Golos Text"/>
              <a:sym typeface="Golos Text"/>
            </a:endParaRPr>
          </a:p>
          <a:p>
            <a:pPr indent="0" lvl="0" marL="0" rtl="0" algn="l">
              <a:spcBef>
                <a:spcPts val="0"/>
              </a:spcBef>
              <a:spcAft>
                <a:spcPts val="0"/>
              </a:spcAft>
              <a:buNone/>
            </a:pPr>
            <a:r>
              <a:rPr lang="en" sz="1900">
                <a:latin typeface="Golos Text"/>
                <a:ea typeface="Golos Text"/>
                <a:cs typeface="Golos Text"/>
                <a:sym typeface="Golos Text"/>
              </a:rPr>
              <a:t>cars.push(</a:t>
            </a:r>
            <a:r>
              <a:rPr lang="en" sz="1900">
                <a:solidFill>
                  <a:srgbClr val="A52A2A"/>
                </a:solidFill>
                <a:latin typeface="Golos Text"/>
                <a:ea typeface="Golos Text"/>
                <a:cs typeface="Golos Text"/>
                <a:sym typeface="Golos Text"/>
              </a:rPr>
              <a:t>"Ford"</a:t>
            </a:r>
            <a:r>
              <a:rPr lang="en" sz="1900">
                <a:latin typeface="Golos Text"/>
                <a:ea typeface="Golos Text"/>
                <a:cs typeface="Golos Text"/>
                <a:sym typeface="Golos Text"/>
              </a:rPr>
              <a:t>);</a:t>
            </a:r>
            <a:endParaRPr sz="1900">
              <a:latin typeface="Golos Text"/>
              <a:ea typeface="Golos Text"/>
              <a:cs typeface="Golos Text"/>
              <a:sym typeface="Golos Text"/>
            </a:endParaRPr>
          </a:p>
          <a:p>
            <a:pPr indent="0" lvl="0" marL="0" rtl="0" algn="l">
              <a:spcBef>
                <a:spcPts val="0"/>
              </a:spcBef>
              <a:spcAft>
                <a:spcPts val="0"/>
              </a:spcAft>
              <a:buNone/>
            </a:pPr>
            <a:r>
              <a:rPr lang="en" sz="1900">
                <a:latin typeface="Golos Text"/>
                <a:ea typeface="Golos Text"/>
                <a:cs typeface="Golos Text"/>
                <a:sym typeface="Golos Text"/>
              </a:rPr>
              <a:t>cars.push(</a:t>
            </a:r>
            <a:r>
              <a:rPr lang="en" sz="1900">
                <a:solidFill>
                  <a:srgbClr val="A52A2A"/>
                </a:solidFill>
                <a:latin typeface="Golos Text"/>
                <a:ea typeface="Golos Text"/>
                <a:cs typeface="Golos Text"/>
                <a:sym typeface="Golos Text"/>
              </a:rPr>
              <a:t>"Mazda"</a:t>
            </a:r>
            <a:r>
              <a:rPr lang="en" sz="1900">
                <a:latin typeface="Golos Text"/>
                <a:ea typeface="Golos Text"/>
                <a:cs typeface="Golos Text"/>
                <a:sym typeface="Golos Text"/>
              </a:rPr>
              <a:t>);</a:t>
            </a:r>
            <a:endParaRPr sz="1900">
              <a:latin typeface="Golos Text"/>
              <a:ea typeface="Golos Text"/>
              <a:cs typeface="Golos Text"/>
              <a:sym typeface="Golos Text"/>
            </a:endParaRPr>
          </a:p>
          <a:p>
            <a:pPr indent="0" lvl="0" marL="0" rtl="0" algn="l">
              <a:spcBef>
                <a:spcPts val="0"/>
              </a:spcBef>
              <a:spcAft>
                <a:spcPts val="0"/>
              </a:spcAft>
              <a:buNone/>
            </a:pPr>
            <a:r>
              <a:t/>
            </a:r>
            <a:endParaRPr sz="1900">
              <a:latin typeface="Golos Text"/>
              <a:ea typeface="Golos Text"/>
              <a:cs typeface="Golos Text"/>
              <a:sym typeface="Golos Text"/>
            </a:endParaRPr>
          </a:p>
          <a:p>
            <a:pPr indent="0" lvl="0" marL="0" rtl="0" algn="l">
              <a:spcBef>
                <a:spcPts val="0"/>
              </a:spcBef>
              <a:spcAft>
                <a:spcPts val="0"/>
              </a:spcAft>
              <a:buNone/>
            </a:pPr>
            <a:r>
              <a:t/>
            </a:r>
            <a:endParaRPr sz="2600">
              <a:solidFill>
                <a:srgbClr val="008000"/>
              </a:solidFill>
              <a:latin typeface="Golos Text"/>
              <a:ea typeface="Golos Text"/>
              <a:cs typeface="Golos Text"/>
              <a:sym typeface="Golos Tex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Get the Size of the Queue</a:t>
            </a:r>
            <a:endParaRPr b="1">
              <a:latin typeface="Golos Text"/>
              <a:ea typeface="Golos Text"/>
              <a:cs typeface="Golos Text"/>
              <a:sym typeface="Golos Text"/>
            </a:endParaRPr>
          </a:p>
        </p:txBody>
      </p:sp>
      <p:sp>
        <p:nvSpPr>
          <p:cNvPr id="446" name="Google Shape;446;p40"/>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To find out how many elements there are in a queue, use the .size() function:</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b="1" lang="en" sz="2000"/>
              <a:t>Example:</a:t>
            </a:r>
            <a:endParaRPr b="1" sz="2000"/>
          </a:p>
          <a:p>
            <a:pPr indent="0" lvl="0" marL="0" rtl="0" algn="l">
              <a:spcBef>
                <a:spcPts val="1000"/>
              </a:spcBef>
              <a:spcAft>
                <a:spcPts val="0"/>
              </a:spcAft>
              <a:buNone/>
            </a:pPr>
            <a:r>
              <a:rPr lang="en" sz="2000">
                <a:latin typeface="Golos Text Medium"/>
                <a:ea typeface="Golos Text Medium"/>
                <a:cs typeface="Golos Text Medium"/>
                <a:sym typeface="Golos Text Medium"/>
              </a:rPr>
              <a:t> cout &lt;&lt; cars.size();</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CHECK for empty QUEUE</a:t>
            </a:r>
            <a:endParaRPr b="1">
              <a:latin typeface="Golos Text"/>
              <a:ea typeface="Golos Text"/>
              <a:cs typeface="Golos Text"/>
              <a:sym typeface="Golos Text"/>
            </a:endParaRPr>
          </a:p>
        </p:txBody>
      </p:sp>
      <p:sp>
        <p:nvSpPr>
          <p:cNvPr id="452" name="Google Shape;452;p41"/>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Use the .empty() function to find out if the queue is empty or not.</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The .empty() function returns 1 (true) if the queue is empty and 0 (false) otherwise:</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b="1" sz="2000"/>
          </a:p>
          <a:p>
            <a:pPr indent="0" lvl="0" marL="0" rtl="0" algn="l">
              <a:spcBef>
                <a:spcPts val="1000"/>
              </a:spcBef>
              <a:spcAft>
                <a:spcPts val="0"/>
              </a:spcAft>
              <a:buNone/>
            </a:pPr>
            <a:r>
              <a:rPr b="1" lang="en" sz="2000"/>
              <a:t>Example:</a:t>
            </a:r>
            <a:endParaRPr b="1" sz="2000"/>
          </a:p>
          <a:p>
            <a:pPr indent="0" lvl="0" marL="0" rtl="0" algn="l">
              <a:spcBef>
                <a:spcPts val="1000"/>
              </a:spcBef>
              <a:spcAft>
                <a:spcPts val="0"/>
              </a:spcAft>
              <a:buNone/>
            </a:pPr>
            <a:r>
              <a:rPr lang="en" sz="1800">
                <a:solidFill>
                  <a:srgbClr val="000000"/>
                </a:solidFill>
                <a:latin typeface="Arial"/>
                <a:ea typeface="Arial"/>
                <a:cs typeface="Arial"/>
                <a:sym typeface="Arial"/>
              </a:rPr>
              <a:t>queue&lt;string&gt; cars;</a:t>
            </a:r>
            <a:endParaRPr sz="1800">
              <a:solidFill>
                <a:srgbClr val="000000"/>
              </a:solidFill>
              <a:latin typeface="Arial"/>
              <a:ea typeface="Arial"/>
              <a:cs typeface="Arial"/>
              <a:sym typeface="Arial"/>
            </a:endParaRPr>
          </a:p>
          <a:p>
            <a:pPr indent="0" lvl="0" marL="0" rtl="0" algn="l">
              <a:spcBef>
                <a:spcPts val="1000"/>
              </a:spcBef>
              <a:spcAft>
                <a:spcPts val="0"/>
              </a:spcAft>
              <a:buNone/>
            </a:pPr>
            <a:r>
              <a:rPr lang="en" sz="1800">
                <a:solidFill>
                  <a:srgbClr val="000000"/>
                </a:solidFill>
                <a:latin typeface="Arial"/>
                <a:ea typeface="Arial"/>
                <a:cs typeface="Arial"/>
                <a:sym typeface="Arial"/>
              </a:rPr>
              <a:t>cout &lt;&lt; cars.empty(); </a:t>
            </a:r>
            <a:r>
              <a:rPr lang="en" sz="1800">
                <a:solidFill>
                  <a:srgbClr val="008000"/>
                </a:solidFill>
                <a:latin typeface="Arial"/>
                <a:ea typeface="Arial"/>
                <a:cs typeface="Arial"/>
                <a:sym typeface="Arial"/>
              </a:rPr>
              <a:t>// Outputs 1 (The queue is empty)</a:t>
            </a:r>
            <a:endParaRPr sz="2700">
              <a:latin typeface="Golos Text Medium"/>
              <a:ea typeface="Golos Text Medium"/>
              <a:cs typeface="Golos Text Medium"/>
              <a:sym typeface="Golos Text Medium"/>
            </a:endParaRPr>
          </a:p>
          <a:p>
            <a:pPr indent="0" lvl="0" marL="0" rtl="0" algn="l">
              <a:spcBef>
                <a:spcPts val="1000"/>
              </a:spcBef>
              <a:spcAft>
                <a:spcPts val="1000"/>
              </a:spcAft>
              <a:buNone/>
            </a:pPr>
            <a:r>
              <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QUEUES</a:t>
            </a:r>
            <a:endParaRPr b="1">
              <a:latin typeface="Golos Text"/>
              <a:ea typeface="Golos Text"/>
              <a:cs typeface="Golos Text"/>
              <a:sym typeface="Golos Text"/>
            </a:endParaRPr>
          </a:p>
        </p:txBody>
      </p:sp>
      <p:sp>
        <p:nvSpPr>
          <p:cNvPr id="458" name="Google Shape;458;p42"/>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 queue&lt;string&gt; cars;</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cars.push("Volvo");</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cars.push("BMW");</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cars.push("Ford");</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cars.push("Mazda");</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rPr lang="en" sz="2000">
                <a:latin typeface="Golos Text Medium"/>
                <a:ea typeface="Golos Text Medium"/>
                <a:cs typeface="Golos Text Medium"/>
                <a:sym typeface="Golos Text Medium"/>
              </a:rPr>
              <a:t>cout &lt;&lt; cars.empty();  // Outputs 0 (not empty)</a:t>
            </a:r>
            <a:endParaRPr sz="20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537025" y="468825"/>
            <a:ext cx="8781600" cy="570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400">
                <a:latin typeface="Golos Text"/>
                <a:ea typeface="Golos Text"/>
                <a:cs typeface="Golos Text"/>
                <a:sym typeface="Golos Text"/>
              </a:rPr>
              <a:t>STACKS IN C++</a:t>
            </a:r>
            <a:br>
              <a:rPr b="1" lang="en" sz="2400">
                <a:latin typeface="Golos Text"/>
                <a:ea typeface="Golos Text"/>
                <a:cs typeface="Golos Text"/>
                <a:sym typeface="Golos Text"/>
              </a:rPr>
            </a:br>
            <a:endParaRPr b="1" sz="2400">
              <a:latin typeface="Golos Text"/>
              <a:ea typeface="Golos Text"/>
              <a:cs typeface="Golos Text"/>
              <a:sym typeface="Golos Text"/>
            </a:endParaRPr>
          </a:p>
          <a:p>
            <a:pPr indent="-311150" lvl="0" marL="457200" rtl="0" algn="l">
              <a:lnSpc>
                <a:spcPct val="115000"/>
              </a:lnSpc>
              <a:spcBef>
                <a:spcPts val="1200"/>
              </a:spcBef>
              <a:spcAft>
                <a:spcPts val="0"/>
              </a:spcAft>
              <a:buSzPts val="1300"/>
              <a:buFont typeface="Golos Text"/>
              <a:buChar char="●"/>
            </a:pPr>
            <a:r>
              <a:rPr lang="en" sz="1600">
                <a:latin typeface="Golos Text Medium"/>
                <a:ea typeface="Golos Text Medium"/>
                <a:cs typeface="Golos Text Medium"/>
                <a:sym typeface="Golos Text Medium"/>
              </a:rPr>
              <a:t>Since elements are added and removed from the top, you can only access the element at the top of the stack.</a:t>
            </a:r>
            <a:br>
              <a:rPr lang="en" sz="1600">
                <a:latin typeface="Golos Text Medium"/>
                <a:ea typeface="Golos Text Medium"/>
                <a:cs typeface="Golos Text Medium"/>
                <a:sym typeface="Golos Text Medium"/>
              </a:rPr>
            </a:br>
            <a:endParaRPr sz="1600">
              <a:latin typeface="Golos Text Medium"/>
              <a:ea typeface="Golos Text Medium"/>
              <a:cs typeface="Golos Text Medium"/>
              <a:sym typeface="Golos Text Medium"/>
            </a:endParaRPr>
          </a:p>
          <a:p>
            <a:pPr indent="-311150" lvl="0" marL="457200" rtl="0" algn="l">
              <a:lnSpc>
                <a:spcPct val="115000"/>
              </a:lnSpc>
              <a:spcBef>
                <a:spcPts val="0"/>
              </a:spcBef>
              <a:spcAft>
                <a:spcPts val="0"/>
              </a:spcAft>
              <a:buSzPts val="1300"/>
              <a:buFont typeface="Golos Text Medium"/>
              <a:buChar char="●"/>
            </a:pPr>
            <a:r>
              <a:rPr lang="en" sz="1600">
                <a:latin typeface="Golos Text Medium"/>
                <a:ea typeface="Golos Text Medium"/>
                <a:cs typeface="Golos Text Medium"/>
                <a:sym typeface="Golos Text Medium"/>
              </a:rPr>
              <a:t>Stack uses an encapsulated object of either vector or deque (by default) or list (sequential container class) as its underlying container, providing a specific set of member functions to access its elements.</a:t>
            </a:r>
            <a:br>
              <a:rPr lang="en" sz="1600">
                <a:latin typeface="Golos Text Medium"/>
                <a:ea typeface="Golos Text Medium"/>
                <a:cs typeface="Golos Text Medium"/>
                <a:sym typeface="Golos Text Medium"/>
              </a:rPr>
            </a:br>
            <a:endParaRPr sz="1600">
              <a:latin typeface="Golos Text Medium"/>
              <a:ea typeface="Golos Text Medium"/>
              <a:cs typeface="Golos Text Medium"/>
              <a:sym typeface="Golos Text Medium"/>
            </a:endParaRPr>
          </a:p>
          <a:p>
            <a:pPr indent="-311150" lvl="0" marL="457200" rtl="0" algn="l">
              <a:lnSpc>
                <a:spcPct val="115000"/>
              </a:lnSpc>
              <a:spcBef>
                <a:spcPts val="0"/>
              </a:spcBef>
              <a:spcAft>
                <a:spcPts val="0"/>
              </a:spcAft>
              <a:buSzPts val="1300"/>
              <a:buFont typeface="Golos Text"/>
              <a:buChar char="●"/>
            </a:pPr>
            <a:r>
              <a:rPr lang="en" sz="1600">
                <a:latin typeface="Golos Text Medium"/>
                <a:ea typeface="Golos Text Medium"/>
                <a:cs typeface="Golos Text Medium"/>
                <a:sym typeface="Golos Text Medium"/>
              </a:rPr>
              <a:t>To use a stack, you have to include the &lt;stack&gt; header file:</a:t>
            </a:r>
            <a:endParaRPr sz="1600">
              <a:latin typeface="Golos Text Medium"/>
              <a:ea typeface="Golos Text Medium"/>
              <a:cs typeface="Golos Text Medium"/>
              <a:sym typeface="Golos Text Medium"/>
            </a:endParaRPr>
          </a:p>
          <a:p>
            <a:pPr indent="0" lvl="0" marL="457200" rtl="0" algn="l">
              <a:lnSpc>
                <a:spcPct val="115000"/>
              </a:lnSpc>
              <a:spcBef>
                <a:spcPts val="1200"/>
              </a:spcBef>
              <a:spcAft>
                <a:spcPts val="0"/>
              </a:spcAft>
              <a:buNone/>
            </a:pPr>
            <a:r>
              <a:rPr lang="en" sz="1600">
                <a:latin typeface="Golos Text Medium"/>
                <a:ea typeface="Golos Text Medium"/>
                <a:cs typeface="Golos Text Medium"/>
                <a:sym typeface="Golos Text Medium"/>
              </a:rPr>
              <a:t>// Include the stack library</a:t>
            </a:r>
            <a:endParaRPr sz="1600">
              <a:latin typeface="Golos Text Medium"/>
              <a:ea typeface="Golos Text Medium"/>
              <a:cs typeface="Golos Text Medium"/>
              <a:sym typeface="Golos Text Medium"/>
            </a:endParaRPr>
          </a:p>
          <a:p>
            <a:pPr indent="0" lvl="0" marL="457200" rtl="0" algn="l">
              <a:lnSpc>
                <a:spcPct val="115000"/>
              </a:lnSpc>
              <a:spcBef>
                <a:spcPts val="1200"/>
              </a:spcBef>
              <a:spcAft>
                <a:spcPts val="0"/>
              </a:spcAft>
              <a:buNone/>
            </a:pPr>
            <a:r>
              <a:rPr lang="en" sz="1600">
                <a:latin typeface="Golos Text Medium"/>
                <a:ea typeface="Golos Text Medium"/>
                <a:cs typeface="Golos Text Medium"/>
                <a:sym typeface="Golos Text Medium"/>
              </a:rPr>
              <a:t>#include &lt;stack&gt;</a:t>
            </a:r>
            <a:endParaRPr sz="1600">
              <a:latin typeface="Golos Text Medium"/>
              <a:ea typeface="Golos Text Medium"/>
              <a:cs typeface="Golos Text Medium"/>
              <a:sym typeface="Golos Text Medium"/>
            </a:endParaRPr>
          </a:p>
          <a:p>
            <a:pPr indent="0" lvl="0" marL="457200" rtl="0" algn="l">
              <a:lnSpc>
                <a:spcPct val="115000"/>
              </a:lnSpc>
              <a:spcBef>
                <a:spcPts val="1200"/>
              </a:spcBef>
              <a:spcAft>
                <a:spcPts val="0"/>
              </a:spcAft>
              <a:buNone/>
            </a:pPr>
            <a:r>
              <a:t/>
            </a:r>
            <a:endParaRPr sz="1600">
              <a:latin typeface="Golos Text Medium"/>
              <a:ea typeface="Golos Text Medium"/>
              <a:cs typeface="Golos Text Medium"/>
              <a:sym typeface="Golos Text Medium"/>
            </a:endParaRPr>
          </a:p>
          <a:p>
            <a:pPr indent="0" lvl="0" marL="0" rtl="0" algn="l">
              <a:lnSpc>
                <a:spcPct val="115000"/>
              </a:lnSpc>
              <a:spcBef>
                <a:spcPts val="1200"/>
              </a:spcBef>
              <a:spcAft>
                <a:spcPts val="0"/>
              </a:spcAft>
              <a:buNone/>
            </a:pPr>
            <a:r>
              <a:t/>
            </a:r>
            <a:endParaRPr sz="1600">
              <a:latin typeface="Golos Text Medium"/>
              <a:ea typeface="Golos Text Medium"/>
              <a:cs typeface="Golos Text Medium"/>
              <a:sym typeface="Golos Text Medium"/>
            </a:endParaRPr>
          </a:p>
          <a:p>
            <a:pPr indent="0" lvl="0" marL="0" rtl="0" algn="l">
              <a:lnSpc>
                <a:spcPct val="115000"/>
              </a:lnSpc>
              <a:spcBef>
                <a:spcPts val="0"/>
              </a:spcBef>
              <a:spcAft>
                <a:spcPts val="0"/>
              </a:spcAft>
              <a:buNone/>
            </a:pPr>
            <a:r>
              <a:t/>
            </a:r>
            <a:endParaRPr sz="1600">
              <a:latin typeface="Golos Text Medium"/>
              <a:ea typeface="Golos Text Medium"/>
              <a:cs typeface="Golos Text Medium"/>
              <a:sym typeface="Golos Text Medium"/>
            </a:endParaRPr>
          </a:p>
          <a:p>
            <a:pPr indent="457200" lvl="0" marL="6858000" rtl="0" algn="l">
              <a:lnSpc>
                <a:spcPct val="115000"/>
              </a:lnSpc>
              <a:spcBef>
                <a:spcPts val="0"/>
              </a:spcBef>
              <a:spcAft>
                <a:spcPts val="0"/>
              </a:spcAft>
              <a:buNone/>
            </a:pPr>
            <a:r>
              <a:t/>
            </a:r>
            <a:endParaRPr>
              <a:latin typeface="Golos Text Medium"/>
              <a:ea typeface="Golos Text Medium"/>
              <a:cs typeface="Golos Text Medium"/>
              <a:sym typeface="Golos Tex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Operations on Stack</a:t>
            </a:r>
            <a:endParaRPr b="1">
              <a:latin typeface="Golos Text"/>
              <a:ea typeface="Golos Text"/>
              <a:cs typeface="Golos Text"/>
              <a:sym typeface="Golos Text"/>
            </a:endParaRPr>
          </a:p>
        </p:txBody>
      </p:sp>
      <p:sp>
        <p:nvSpPr>
          <p:cNvPr id="197" name="Google Shape;197;p22"/>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We can perform the following operations on a stack</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355600" lvl="0" marL="457200" rtl="0" algn="l">
              <a:spcBef>
                <a:spcPts val="1000"/>
              </a:spcBef>
              <a:spcAft>
                <a:spcPts val="0"/>
              </a:spcAft>
              <a:buSzPts val="2000"/>
              <a:buFont typeface="Golos Text Medium"/>
              <a:buAutoNum type="arabicPeriod"/>
            </a:pPr>
            <a:r>
              <a:rPr lang="en" sz="2000">
                <a:latin typeface="Golos Text Medium"/>
                <a:ea typeface="Golos Text Medium"/>
                <a:cs typeface="Golos Text Medium"/>
                <a:sym typeface="Golos Text Medium"/>
              </a:rPr>
              <a:t>Create a Stack</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Insert elements in a stack</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Access the elements of a stack</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Delete </a:t>
            </a:r>
            <a:r>
              <a:rPr lang="en" sz="2000">
                <a:latin typeface="Golos Text Medium"/>
                <a:ea typeface="Golos Text Medium"/>
                <a:cs typeface="Golos Text Medium"/>
                <a:sym typeface="Golos Text Medium"/>
              </a:rPr>
              <a:t>elements</a:t>
            </a:r>
            <a:r>
              <a:rPr lang="en" sz="2000">
                <a:latin typeface="Golos Text Medium"/>
                <a:ea typeface="Golos Text Medium"/>
                <a:cs typeface="Golos Text Medium"/>
                <a:sym typeface="Golos Text Medium"/>
              </a:rPr>
              <a:t> in a stack</a:t>
            </a:r>
            <a:endParaRPr sz="2000">
              <a:latin typeface="Golos Text Medium"/>
              <a:ea typeface="Golos Text Medium"/>
              <a:cs typeface="Golos Text Medium"/>
              <a:sym typeface="Golos Text Medium"/>
            </a:endParaRPr>
          </a:p>
          <a:p>
            <a:pPr indent="-355600" lvl="0" marL="457200" rtl="0" algn="l">
              <a:spcBef>
                <a:spcPts val="0"/>
              </a:spcBef>
              <a:spcAft>
                <a:spcPts val="0"/>
              </a:spcAft>
              <a:buSzPts val="2000"/>
              <a:buFont typeface="Golos Text Medium"/>
              <a:buAutoNum type="arabicPeriod"/>
            </a:pPr>
            <a:r>
              <a:rPr lang="en" sz="2000">
                <a:latin typeface="Golos Text Medium"/>
                <a:ea typeface="Golos Text Medium"/>
                <a:cs typeface="Golos Text Medium"/>
                <a:sym typeface="Golos Text Medium"/>
              </a:rPr>
              <a:t>Get the size of the stack</a:t>
            </a:r>
            <a:endParaRPr sz="20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Stack</a:t>
            </a:r>
            <a:endParaRPr/>
          </a:p>
        </p:txBody>
      </p:sp>
      <p:sp>
        <p:nvSpPr>
          <p:cNvPr id="203" name="Google Shape;203;p23"/>
          <p:cNvSpPr txBox="1"/>
          <p:nvPr>
            <p:ph idx="1" type="body"/>
          </p:nvPr>
        </p:nvSpPr>
        <p:spPr>
          <a:xfrm>
            <a:off x="715100" y="12673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To create a stack, use the stack keyword, and specify the type of values it should store within angle brackets &lt;&gt; and then the name of the stack, like: stack&lt;type&gt; stackName.</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 // Create a stack of strings called cars</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rPr lang="en" sz="2000">
                <a:latin typeface="Golos Text Medium"/>
                <a:ea typeface="Golos Text Medium"/>
                <a:cs typeface="Golos Text Medium"/>
                <a:sym typeface="Golos Text Medium"/>
              </a:rPr>
              <a:t>stack&lt;string&gt; cars;</a:t>
            </a:r>
            <a:endParaRPr sz="2000">
              <a:latin typeface="Golos Text Medium"/>
              <a:ea typeface="Golos Text Medium"/>
              <a:cs typeface="Golos Text Medium"/>
              <a:sym typeface="Golos Text Medium"/>
            </a:endParaRPr>
          </a:p>
        </p:txBody>
      </p:sp>
      <p:grpSp>
        <p:nvGrpSpPr>
          <p:cNvPr id="204" name="Google Shape;204;p23"/>
          <p:cNvGrpSpPr/>
          <p:nvPr/>
        </p:nvGrpSpPr>
        <p:grpSpPr>
          <a:xfrm flipH="1">
            <a:off x="6332388" y="4024002"/>
            <a:ext cx="3706695" cy="2550084"/>
            <a:chOff x="4388650" y="2224200"/>
            <a:chExt cx="1707525" cy="1174775"/>
          </a:xfrm>
        </p:grpSpPr>
        <p:sp>
          <p:nvSpPr>
            <p:cNvPr id="205" name="Google Shape;205;p23"/>
            <p:cNvSpPr/>
            <p:nvPr/>
          </p:nvSpPr>
          <p:spPr>
            <a:xfrm>
              <a:off x="4422875" y="3236475"/>
              <a:ext cx="284875" cy="162500"/>
            </a:xfrm>
            <a:custGeom>
              <a:rect b="b" l="l" r="r" t="t"/>
              <a:pathLst>
                <a:path extrusionOk="0" h="6500" w="11395">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4433850" y="3137400"/>
              <a:ext cx="302375" cy="249825"/>
            </a:xfrm>
            <a:custGeom>
              <a:rect b="b" l="l" r="r" t="t"/>
              <a:pathLst>
                <a:path extrusionOk="0" h="9993" w="12095">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5008550" y="2646000"/>
              <a:ext cx="577200" cy="331650"/>
            </a:xfrm>
            <a:custGeom>
              <a:rect b="b" l="l" r="r" t="t"/>
              <a:pathLst>
                <a:path extrusionOk="0" h="13266" w="23088">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4444500" y="2590075"/>
              <a:ext cx="711075" cy="698300"/>
            </a:xfrm>
            <a:custGeom>
              <a:rect b="b" l="l" r="r" t="t"/>
              <a:pathLst>
                <a:path extrusionOk="0" h="27932" w="28443">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4574225" y="2577925"/>
              <a:ext cx="590500" cy="215475"/>
            </a:xfrm>
            <a:custGeom>
              <a:rect b="b" l="l" r="r" t="t"/>
              <a:pathLst>
                <a:path extrusionOk="0" h="8619" w="2362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4590900" y="2586800"/>
              <a:ext cx="557175" cy="197700"/>
            </a:xfrm>
            <a:custGeom>
              <a:rect b="b" l="l" r="r" t="t"/>
              <a:pathLst>
                <a:path extrusionOk="0" h="7908" w="22287">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4590825" y="2520000"/>
              <a:ext cx="586625" cy="223800"/>
            </a:xfrm>
            <a:custGeom>
              <a:rect b="b" l="l" r="r" t="t"/>
              <a:pathLst>
                <a:path extrusionOk="0" h="8952" w="23465">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4606925" y="2321525"/>
              <a:ext cx="621150" cy="397600"/>
            </a:xfrm>
            <a:custGeom>
              <a:rect b="b" l="l" r="r" t="t"/>
              <a:pathLst>
                <a:path extrusionOk="0" h="15904" w="24846">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4719000" y="2826275"/>
              <a:ext cx="401475" cy="462100"/>
            </a:xfrm>
            <a:custGeom>
              <a:rect b="b" l="l" r="r" t="t"/>
              <a:pathLst>
                <a:path extrusionOk="0" h="18484" w="16059">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4705700" y="2820425"/>
              <a:ext cx="369125" cy="459575"/>
            </a:xfrm>
            <a:custGeom>
              <a:rect b="b" l="l" r="r" t="t"/>
              <a:pathLst>
                <a:path extrusionOk="0" h="18383" w="14765">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5487750" y="2687725"/>
              <a:ext cx="86000" cy="65025"/>
            </a:xfrm>
            <a:custGeom>
              <a:rect b="b" l="l" r="r" t="t"/>
              <a:pathLst>
                <a:path extrusionOk="0" h="2601" w="344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5491475" y="2634400"/>
              <a:ext cx="118875" cy="90200"/>
            </a:xfrm>
            <a:custGeom>
              <a:rect b="b" l="l" r="r" t="t"/>
              <a:pathLst>
                <a:path extrusionOk="0" h="3608" w="4755">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5498250" y="2623925"/>
              <a:ext cx="117675" cy="64950"/>
            </a:xfrm>
            <a:custGeom>
              <a:rect b="b" l="l" r="r" t="t"/>
              <a:pathLst>
                <a:path extrusionOk="0" h="2598" w="4707">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786400" y="2462150"/>
              <a:ext cx="360800" cy="211625"/>
            </a:xfrm>
            <a:custGeom>
              <a:rect b="b" l="l" r="r" t="t"/>
              <a:pathLst>
                <a:path extrusionOk="0" h="8465" w="14432">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841500" y="2474075"/>
              <a:ext cx="360800" cy="211625"/>
            </a:xfrm>
            <a:custGeom>
              <a:rect b="b" l="l" r="r" t="t"/>
              <a:pathLst>
                <a:path extrusionOk="0" h="8465" w="14432">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4852100" y="2482925"/>
              <a:ext cx="339600" cy="193900"/>
            </a:xfrm>
            <a:custGeom>
              <a:rect b="b" l="l" r="r" t="t"/>
              <a:pathLst>
                <a:path extrusionOk="0" h="7756" w="13584">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5110550" y="2563175"/>
              <a:ext cx="51225" cy="89100"/>
            </a:xfrm>
            <a:custGeom>
              <a:rect b="b" l="l" r="r" t="t"/>
              <a:pathLst>
                <a:path extrusionOk="0" h="3564" w="2049">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4967900" y="2531650"/>
              <a:ext cx="51275" cy="89075"/>
            </a:xfrm>
            <a:custGeom>
              <a:rect b="b" l="l" r="r" t="t"/>
              <a:pathLst>
                <a:path extrusionOk="0" h="3563" w="2051">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5563000" y="2623925"/>
              <a:ext cx="144650" cy="69950"/>
            </a:xfrm>
            <a:custGeom>
              <a:rect b="b" l="l" r="r" t="t"/>
              <a:pathLst>
                <a:path extrusionOk="0" h="2798" w="5786">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5560725" y="2556250"/>
              <a:ext cx="98475" cy="106000"/>
            </a:xfrm>
            <a:custGeom>
              <a:rect b="b" l="l" r="r" t="t"/>
              <a:pathLst>
                <a:path extrusionOk="0" h="4240" w="3939">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4873700" y="2352750"/>
              <a:ext cx="192300" cy="110800"/>
            </a:xfrm>
            <a:custGeom>
              <a:rect b="b" l="l" r="r" t="t"/>
              <a:pathLst>
                <a:path extrusionOk="0" h="4432" w="7692">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4873700" y="2375275"/>
              <a:ext cx="16175" cy="26500"/>
            </a:xfrm>
            <a:custGeom>
              <a:rect b="b" l="l" r="r" t="t"/>
              <a:pathLst>
                <a:path extrusionOk="0" h="1060" w="647">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801900" y="2507750"/>
              <a:ext cx="50225" cy="71325"/>
            </a:xfrm>
            <a:custGeom>
              <a:rect b="b" l="l" r="r" t="t"/>
              <a:pathLst>
                <a:path extrusionOk="0" h="2853" w="2009">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4799725" y="2506000"/>
              <a:ext cx="39675" cy="70200"/>
            </a:xfrm>
            <a:custGeom>
              <a:rect b="b" l="l" r="r" t="t"/>
              <a:pathLst>
                <a:path extrusionOk="0" h="2808" w="1587">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812500" y="2313275"/>
              <a:ext cx="60150" cy="225100"/>
            </a:xfrm>
            <a:custGeom>
              <a:rect b="b" l="l" r="r" t="t"/>
              <a:pathLst>
                <a:path extrusionOk="0" h="9004" w="2406">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5479800" y="2765175"/>
              <a:ext cx="50275" cy="32250"/>
            </a:xfrm>
            <a:custGeom>
              <a:rect b="b" l="l" r="r" t="t"/>
              <a:pathLst>
                <a:path extrusionOk="0" h="1290" w="2011">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5432425" y="2845550"/>
              <a:ext cx="47625" cy="37750"/>
            </a:xfrm>
            <a:custGeom>
              <a:rect b="b" l="l" r="r" t="t"/>
              <a:pathLst>
                <a:path extrusionOk="0" h="1510" w="1905">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5369900" y="2895850"/>
              <a:ext cx="43275" cy="44300"/>
            </a:xfrm>
            <a:custGeom>
              <a:rect b="b" l="l" r="r" t="t"/>
              <a:pathLst>
                <a:path extrusionOk="0" h="1772" w="1731">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5292900" y="2921750"/>
              <a:ext cx="30075" cy="51950"/>
            </a:xfrm>
            <a:custGeom>
              <a:rect b="b" l="l" r="r" t="t"/>
              <a:pathLst>
                <a:path extrusionOk="0" h="2078" w="1203">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5185875" y="2911900"/>
              <a:ext cx="26675" cy="60050"/>
            </a:xfrm>
            <a:custGeom>
              <a:rect b="b" l="l" r="r" t="t"/>
              <a:pathLst>
                <a:path extrusionOk="0" h="2402" w="1067">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4491350" y="3171375"/>
              <a:ext cx="228400" cy="188525"/>
            </a:xfrm>
            <a:custGeom>
              <a:rect b="b" l="l" r="r" t="t"/>
              <a:pathLst>
                <a:path extrusionOk="0" h="7541" w="9136">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5269600" y="2224200"/>
              <a:ext cx="826575" cy="449875"/>
            </a:xfrm>
            <a:custGeom>
              <a:rect b="b" l="l" r="r" t="t"/>
              <a:pathLst>
                <a:path extrusionOk="0" h="17995" w="33063">
                  <a:moveTo>
                    <a:pt x="0" y="0"/>
                  </a:moveTo>
                  <a:lnTo>
                    <a:pt x="0" y="17995"/>
                  </a:lnTo>
                  <a:lnTo>
                    <a:pt x="2533" y="15262"/>
                  </a:lnTo>
                  <a:lnTo>
                    <a:pt x="33062" y="15262"/>
                  </a:lnTo>
                  <a:lnTo>
                    <a:pt x="330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5851600" y="2306750"/>
              <a:ext cx="215675" cy="196525"/>
            </a:xfrm>
            <a:custGeom>
              <a:rect b="b" l="l" r="r" t="t"/>
              <a:pathLst>
                <a:path extrusionOk="0" h="7861" w="8627">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312100" y="2329950"/>
              <a:ext cx="496750" cy="16000"/>
            </a:xfrm>
            <a:custGeom>
              <a:rect b="b" l="l" r="r" t="t"/>
              <a:pathLst>
                <a:path extrusionOk="0" h="640" w="1987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5623275" y="2389025"/>
              <a:ext cx="185575" cy="16000"/>
            </a:xfrm>
            <a:custGeom>
              <a:rect b="b" l="l" r="r" t="t"/>
              <a:pathLst>
                <a:path extrusionOk="0" h="640" w="7423">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5308075" y="2389025"/>
              <a:ext cx="288225" cy="16000"/>
            </a:xfrm>
            <a:custGeom>
              <a:rect b="b" l="l" r="r" t="t"/>
              <a:pathLst>
                <a:path extrusionOk="0" h="640" w="11529">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5312100" y="2448100"/>
              <a:ext cx="496750" cy="16000"/>
            </a:xfrm>
            <a:custGeom>
              <a:rect b="b" l="l" r="r" t="t"/>
              <a:pathLst>
                <a:path extrusionOk="0" h="640" w="1987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5657100" y="2507200"/>
              <a:ext cx="151750" cy="16025"/>
            </a:xfrm>
            <a:custGeom>
              <a:rect b="b" l="l" r="r" t="t"/>
              <a:pathLst>
                <a:path extrusionOk="0" h="641" w="607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5429550" y="2507200"/>
              <a:ext cx="201875" cy="16025"/>
            </a:xfrm>
            <a:custGeom>
              <a:rect b="b" l="l" r="r" t="t"/>
              <a:pathLst>
                <a:path extrusionOk="0" h="641" w="8075">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5493200" y="2531950"/>
              <a:ext cx="70325" cy="122725"/>
            </a:xfrm>
            <a:custGeom>
              <a:rect b="b" l="l" r="r" t="t"/>
              <a:pathLst>
                <a:path extrusionOk="0" h="4909" w="2813">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5503650" y="2630150"/>
              <a:ext cx="104675" cy="57775"/>
            </a:xfrm>
            <a:custGeom>
              <a:rect b="b" l="l" r="r" t="t"/>
              <a:pathLst>
                <a:path extrusionOk="0" h="2311" w="4187">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5527175" y="2641900"/>
              <a:ext cx="59900" cy="34300"/>
            </a:xfrm>
            <a:custGeom>
              <a:rect b="b" l="l" r="r" t="t"/>
              <a:pathLst>
                <a:path extrusionOk="0" h="1372" w="2396">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5527450" y="2649750"/>
              <a:ext cx="52800" cy="26450"/>
            </a:xfrm>
            <a:custGeom>
              <a:rect b="b" l="l" r="r" t="t"/>
              <a:pathLst>
                <a:path extrusionOk="0" h="1058" w="2112">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5104300" y="2733650"/>
              <a:ext cx="443350" cy="244000"/>
            </a:xfrm>
            <a:custGeom>
              <a:rect b="b" l="l" r="r" t="t"/>
              <a:pathLst>
                <a:path extrusionOk="0" h="9760" w="17734">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4549275" y="2667375"/>
              <a:ext cx="142750" cy="163300"/>
            </a:xfrm>
            <a:custGeom>
              <a:rect b="b" l="l" r="r" t="t"/>
              <a:pathLst>
                <a:path extrusionOk="0" h="6532" w="571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4539175" y="2681025"/>
              <a:ext cx="125200" cy="130775"/>
            </a:xfrm>
            <a:custGeom>
              <a:rect b="b" l="l" r="r" t="t"/>
              <a:pathLst>
                <a:path extrusionOk="0" h="5231" w="5008">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4558700" y="2709425"/>
              <a:ext cx="52075" cy="56600"/>
            </a:xfrm>
            <a:custGeom>
              <a:rect b="b" l="l" r="r" t="t"/>
              <a:pathLst>
                <a:path extrusionOk="0" h="2264" w="2083">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4570225" y="2711200"/>
              <a:ext cx="53825" cy="62125"/>
            </a:xfrm>
            <a:custGeom>
              <a:rect b="b" l="l" r="r" t="t"/>
              <a:pathLst>
                <a:path extrusionOk="0" h="2485" w="2153">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4388650" y="2693800"/>
              <a:ext cx="248175" cy="388675"/>
            </a:xfrm>
            <a:custGeom>
              <a:rect b="b" l="l" r="r" t="t"/>
              <a:pathLst>
                <a:path extrusionOk="0" h="15547" w="9927">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4536375" y="3004175"/>
              <a:ext cx="39600" cy="46225"/>
            </a:xfrm>
            <a:custGeom>
              <a:rect b="b" l="l" r="r" t="t"/>
              <a:pathLst>
                <a:path extrusionOk="0" h="1849" w="1584">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4478025" y="2969150"/>
              <a:ext cx="34275" cy="49525"/>
            </a:xfrm>
            <a:custGeom>
              <a:rect b="b" l="l" r="r" t="t"/>
              <a:pathLst>
                <a:path extrusionOk="0" h="1981" w="1371">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4420950" y="2921975"/>
              <a:ext cx="43075" cy="45100"/>
            </a:xfrm>
            <a:custGeom>
              <a:rect b="b" l="l" r="r" t="t"/>
              <a:pathLst>
                <a:path extrusionOk="0" h="1804" w="1723">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4390800" y="2860925"/>
              <a:ext cx="53375" cy="18200"/>
            </a:xfrm>
            <a:custGeom>
              <a:rect b="b" l="l" r="r" t="t"/>
              <a:pathLst>
                <a:path extrusionOk="0" h="728" w="2135">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4402425" y="2780550"/>
              <a:ext cx="54775" cy="22625"/>
            </a:xfrm>
            <a:custGeom>
              <a:rect b="b" l="l" r="r" t="t"/>
              <a:pathLst>
                <a:path extrusionOk="0" h="905" w="2191">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4448400" y="2716850"/>
              <a:ext cx="46000" cy="41400"/>
            </a:xfrm>
            <a:custGeom>
              <a:rect b="b" l="l" r="r" t="t"/>
              <a:pathLst>
                <a:path extrusionOk="0" h="1656" w="184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4512700" y="2693975"/>
              <a:ext cx="25925" cy="53825"/>
            </a:xfrm>
            <a:custGeom>
              <a:rect b="b" l="l" r="r" t="t"/>
              <a:pathLst>
                <a:path extrusionOk="0" h="2153" w="1037">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4579075" y="3019075"/>
              <a:ext cx="70150" cy="84325"/>
            </a:xfrm>
            <a:custGeom>
              <a:rect b="b" l="l" r="r" t="t"/>
              <a:pathLst>
                <a:path extrusionOk="0" h="3373" w="2806">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4648500" y="3125450"/>
              <a:ext cx="87500" cy="43550"/>
            </a:xfrm>
            <a:custGeom>
              <a:rect b="b" l="l" r="r" t="t"/>
              <a:pathLst>
                <a:path extrusionOk="0" h="1742" w="350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4603800" y="3032650"/>
              <a:ext cx="98225" cy="111025"/>
            </a:xfrm>
            <a:custGeom>
              <a:rect b="b" l="l" r="r" t="t"/>
              <a:pathLst>
                <a:path extrusionOk="0" h="4441" w="3929">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4634850" y="3040650"/>
              <a:ext cx="79750" cy="104700"/>
            </a:xfrm>
            <a:custGeom>
              <a:rect b="b" l="l" r="r" t="t"/>
              <a:pathLst>
                <a:path extrusionOk="0" h="4188" w="319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4653975" y="3055700"/>
              <a:ext cx="54575" cy="78775"/>
            </a:xfrm>
            <a:custGeom>
              <a:rect b="b" l="l" r="r" t="t"/>
              <a:pathLst>
                <a:path extrusionOk="0" h="3151" w="2183">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4649375" y="3055725"/>
              <a:ext cx="48875" cy="73525"/>
            </a:xfrm>
            <a:custGeom>
              <a:rect b="b" l="l" r="r" t="t"/>
              <a:pathLst>
                <a:path extrusionOk="0" h="2941" w="1955">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4674425" y="3037025"/>
              <a:ext cx="111900" cy="75200"/>
            </a:xfrm>
            <a:custGeom>
              <a:rect b="b" l="l" r="r" t="t"/>
              <a:pathLst>
                <a:path extrusionOk="0" h="3008" w="4476">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4650925" y="3071025"/>
              <a:ext cx="109950" cy="70200"/>
            </a:xfrm>
            <a:custGeom>
              <a:rect b="b" l="l" r="r" t="t"/>
              <a:pathLst>
                <a:path extrusionOk="0" h="2808" w="4398">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4388650" y="2693825"/>
              <a:ext cx="217350" cy="377150"/>
            </a:xfrm>
            <a:custGeom>
              <a:rect b="b" l="l" r="r" t="t"/>
              <a:pathLst>
                <a:path extrusionOk="0" h="15086" w="8694">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Stack</a:t>
            </a:r>
            <a:endParaRPr/>
          </a:p>
        </p:txBody>
      </p:sp>
      <p:sp>
        <p:nvSpPr>
          <p:cNvPr id="275" name="Google Shape;275;p24"/>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Note:</a:t>
            </a:r>
            <a:r>
              <a:rPr lang="en" sz="2000">
                <a:latin typeface="Golos Text Medium"/>
                <a:ea typeface="Golos Text Medium"/>
                <a:cs typeface="Golos Text Medium"/>
                <a:sym typeface="Golos Text Medium"/>
              </a:rPr>
              <a:t> </a:t>
            </a:r>
            <a:br>
              <a:rPr lang="en" sz="2000">
                <a:latin typeface="Golos Text Medium"/>
                <a:ea typeface="Golos Text Medium"/>
                <a:cs typeface="Golos Text Medium"/>
                <a:sym typeface="Golos Text Medium"/>
              </a:rPr>
            </a:br>
            <a:r>
              <a:rPr lang="en" sz="2000">
                <a:latin typeface="Golos Text Medium"/>
                <a:ea typeface="Golos Text Medium"/>
                <a:cs typeface="Golos Text Medium"/>
                <a:sym typeface="Golos Text Medium"/>
              </a:rPr>
              <a:t>The type of the stack (string in our example) cannot be changed after its been declared.</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b="1" lang="en" sz="2000"/>
              <a:t>Note:</a:t>
            </a:r>
            <a:r>
              <a:rPr lang="en" sz="2000">
                <a:latin typeface="Golos Text Medium"/>
                <a:ea typeface="Golos Text Medium"/>
                <a:cs typeface="Golos Text Medium"/>
                <a:sym typeface="Golos Text Medium"/>
              </a:rPr>
              <a:t> </a:t>
            </a:r>
            <a:br>
              <a:rPr lang="en" sz="2000">
                <a:latin typeface="Golos Text Medium"/>
                <a:ea typeface="Golos Text Medium"/>
                <a:cs typeface="Golos Text Medium"/>
                <a:sym typeface="Golos Text Medium"/>
              </a:rPr>
            </a:br>
            <a:r>
              <a:rPr lang="en" sz="2000">
                <a:latin typeface="Golos Text Medium"/>
                <a:ea typeface="Golos Text Medium"/>
                <a:cs typeface="Golos Text Medium"/>
                <a:sym typeface="Golos Text Medium"/>
              </a:rPr>
              <a:t>You cannot add elements to the stack at the time of declaration, like you can with vectors:</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stack&lt;string&gt; cars = {"Volvo", "BMW", "Ford", "Mazda"};</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t/>
            </a:r>
            <a:endParaRPr sz="20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715100" y="2302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Elements</a:t>
            </a:r>
            <a:endParaRPr/>
          </a:p>
        </p:txBody>
      </p:sp>
      <p:sp>
        <p:nvSpPr>
          <p:cNvPr id="281" name="Google Shape;281;p25"/>
          <p:cNvSpPr txBox="1"/>
          <p:nvPr>
            <p:ph idx="1" type="body"/>
          </p:nvPr>
        </p:nvSpPr>
        <p:spPr>
          <a:xfrm>
            <a:off x="715100" y="810175"/>
            <a:ext cx="80766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los Text Medium"/>
                <a:ea typeface="Golos Text Medium"/>
                <a:cs typeface="Golos Text Medium"/>
                <a:sym typeface="Golos Text Medium"/>
              </a:rPr>
              <a:t>To add elements to the stack, use the .push() function, after declaring the stack:</a:t>
            </a:r>
            <a:endParaRPr sz="1800">
              <a:latin typeface="Golos Text Medium"/>
              <a:ea typeface="Golos Text Medium"/>
              <a:cs typeface="Golos Text Medium"/>
              <a:sym typeface="Golos Text Medium"/>
            </a:endParaRPr>
          </a:p>
          <a:p>
            <a:pPr indent="0" lvl="0" marL="0" rtl="0" algn="l">
              <a:spcBef>
                <a:spcPts val="1000"/>
              </a:spcBef>
              <a:spcAft>
                <a:spcPts val="1000"/>
              </a:spcAft>
              <a:buNone/>
            </a:pPr>
            <a:r>
              <a:t/>
            </a:r>
            <a:endParaRPr sz="1800">
              <a:latin typeface="Golos Text Medium"/>
              <a:ea typeface="Golos Text Medium"/>
              <a:cs typeface="Golos Text Medium"/>
              <a:sym typeface="Golos Text Medium"/>
            </a:endParaRPr>
          </a:p>
        </p:txBody>
      </p:sp>
      <p:sp>
        <p:nvSpPr>
          <p:cNvPr id="282" name="Google Shape;282;p25"/>
          <p:cNvSpPr txBox="1"/>
          <p:nvPr/>
        </p:nvSpPr>
        <p:spPr>
          <a:xfrm>
            <a:off x="5583325" y="1838875"/>
            <a:ext cx="3000000" cy="27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Golos Text Medium"/>
                <a:ea typeface="Golos Text Medium"/>
                <a:cs typeface="Golos Text Medium"/>
                <a:sym typeface="Golos Text Medium"/>
              </a:rPr>
              <a:t>The stack will look like this (remember that the last element added is the top element):</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0"/>
              </a:spcAft>
              <a:buNone/>
            </a:pPr>
            <a:r>
              <a:rPr lang="en">
                <a:solidFill>
                  <a:schemeClr val="dk1"/>
                </a:solidFill>
                <a:latin typeface="Golos Text Medium"/>
                <a:ea typeface="Golos Text Medium"/>
                <a:cs typeface="Golos Text Medium"/>
                <a:sym typeface="Golos Text Medium"/>
              </a:rPr>
              <a:t>Mazda (top element)</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0"/>
              </a:spcAft>
              <a:buNone/>
            </a:pPr>
            <a:r>
              <a:rPr lang="en">
                <a:solidFill>
                  <a:schemeClr val="dk1"/>
                </a:solidFill>
                <a:latin typeface="Golos Text Medium"/>
                <a:ea typeface="Golos Text Medium"/>
                <a:cs typeface="Golos Text Medium"/>
                <a:sym typeface="Golos Text Medium"/>
              </a:rPr>
              <a:t>Ford</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0"/>
              </a:spcAft>
              <a:buNone/>
            </a:pPr>
            <a:r>
              <a:rPr lang="en">
                <a:solidFill>
                  <a:schemeClr val="dk1"/>
                </a:solidFill>
                <a:latin typeface="Golos Text Medium"/>
                <a:ea typeface="Golos Text Medium"/>
                <a:cs typeface="Golos Text Medium"/>
                <a:sym typeface="Golos Text Medium"/>
              </a:rPr>
              <a:t>BMW</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0"/>
              </a:spcAft>
              <a:buNone/>
            </a:pPr>
            <a:r>
              <a:rPr lang="en">
                <a:solidFill>
                  <a:schemeClr val="dk1"/>
                </a:solidFill>
                <a:latin typeface="Golos Text Medium"/>
                <a:ea typeface="Golos Text Medium"/>
                <a:cs typeface="Golos Text Medium"/>
                <a:sym typeface="Golos Text Medium"/>
              </a:rPr>
              <a:t>Volvo</a:t>
            </a:r>
            <a:endParaRPr>
              <a:solidFill>
                <a:schemeClr val="dk1"/>
              </a:solidFill>
              <a:latin typeface="Golos Text Medium"/>
              <a:ea typeface="Golos Text Medium"/>
              <a:cs typeface="Golos Text Medium"/>
              <a:sym typeface="Golos Text Medium"/>
            </a:endParaRPr>
          </a:p>
          <a:p>
            <a:pPr indent="0" lvl="0" marL="0" rtl="0" algn="l">
              <a:lnSpc>
                <a:spcPct val="115000"/>
              </a:lnSpc>
              <a:spcBef>
                <a:spcPts val="1000"/>
              </a:spcBef>
              <a:spcAft>
                <a:spcPts val="1000"/>
              </a:spcAft>
              <a:buNone/>
            </a:pPr>
            <a:r>
              <a:t/>
            </a:r>
            <a:endParaRPr>
              <a:solidFill>
                <a:schemeClr val="dk1"/>
              </a:solidFill>
              <a:latin typeface="Golos Text Medium"/>
              <a:ea typeface="Golos Text Medium"/>
              <a:cs typeface="Golos Text Medium"/>
              <a:sym typeface="Golos Text Medium"/>
            </a:endParaRPr>
          </a:p>
        </p:txBody>
      </p:sp>
      <p:sp>
        <p:nvSpPr>
          <p:cNvPr id="283" name="Google Shape;283;p25"/>
          <p:cNvSpPr txBox="1"/>
          <p:nvPr/>
        </p:nvSpPr>
        <p:spPr>
          <a:xfrm>
            <a:off x="800100" y="1874175"/>
            <a:ext cx="5224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8000"/>
                </a:solidFill>
                <a:latin typeface="Golos Text"/>
                <a:ea typeface="Golos Text"/>
                <a:cs typeface="Golos Text"/>
                <a:sym typeface="Golos Text"/>
              </a:rPr>
              <a:t>// Create a stack of strings called cars</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stack&lt;string&gt; cars;</a:t>
            </a:r>
            <a:endParaRPr sz="1800">
              <a:latin typeface="Golos Text"/>
              <a:ea typeface="Golos Text"/>
              <a:cs typeface="Golos Text"/>
              <a:sym typeface="Golos Text"/>
            </a:endParaRPr>
          </a:p>
          <a:p>
            <a:pPr indent="0" lvl="0" marL="0" rtl="0" algn="l">
              <a:spcBef>
                <a:spcPts val="0"/>
              </a:spcBef>
              <a:spcAft>
                <a:spcPts val="0"/>
              </a:spcAft>
              <a:buNone/>
            </a:pPr>
            <a:r>
              <a:t/>
            </a:r>
            <a:endParaRPr sz="1800">
              <a:latin typeface="Golos Text"/>
              <a:ea typeface="Golos Text"/>
              <a:cs typeface="Golos Text"/>
              <a:sym typeface="Golos Text"/>
            </a:endParaRPr>
          </a:p>
          <a:p>
            <a:pPr indent="0" lvl="0" marL="0" rtl="0" algn="l">
              <a:spcBef>
                <a:spcPts val="0"/>
              </a:spcBef>
              <a:spcAft>
                <a:spcPts val="0"/>
              </a:spcAft>
              <a:buNone/>
            </a:pPr>
            <a:r>
              <a:rPr lang="en" sz="1800">
                <a:solidFill>
                  <a:srgbClr val="008000"/>
                </a:solidFill>
                <a:latin typeface="Golos Text"/>
                <a:ea typeface="Golos Text"/>
                <a:cs typeface="Golos Text"/>
                <a:sym typeface="Golos Text"/>
              </a:rPr>
              <a:t>// Add elements to the stack</a:t>
            </a:r>
            <a:endParaRPr sz="1800">
              <a:solidFill>
                <a:srgbClr val="008000"/>
              </a:solidFill>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"Volvo"</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"BMW"</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"Ford"</a:t>
            </a:r>
            <a:r>
              <a:rPr lang="en" sz="1800">
                <a:latin typeface="Golos Text"/>
                <a:ea typeface="Golos Text"/>
                <a:cs typeface="Golos Text"/>
                <a:sym typeface="Golos Text"/>
              </a:rPr>
              <a:t>);</a:t>
            </a:r>
            <a:endParaRPr sz="1800">
              <a:latin typeface="Golos Text"/>
              <a:ea typeface="Golos Text"/>
              <a:cs typeface="Golos Text"/>
              <a:sym typeface="Golos Text"/>
            </a:endParaRPr>
          </a:p>
          <a:p>
            <a:pPr indent="0" lvl="0" marL="0" rtl="0" algn="l">
              <a:spcBef>
                <a:spcPts val="0"/>
              </a:spcBef>
              <a:spcAft>
                <a:spcPts val="0"/>
              </a:spcAft>
              <a:buNone/>
            </a:pPr>
            <a:r>
              <a:rPr lang="en" sz="1800">
                <a:latin typeface="Golos Text"/>
                <a:ea typeface="Golos Text"/>
                <a:cs typeface="Golos Text"/>
                <a:sym typeface="Golos Text"/>
              </a:rPr>
              <a:t>cars.push(</a:t>
            </a:r>
            <a:r>
              <a:rPr lang="en" sz="1800">
                <a:solidFill>
                  <a:srgbClr val="A52A2A"/>
                </a:solidFill>
                <a:latin typeface="Golos Text"/>
                <a:ea typeface="Golos Text"/>
                <a:cs typeface="Golos Text"/>
                <a:sym typeface="Golos Text"/>
              </a:rPr>
              <a:t>"Mazda"</a:t>
            </a:r>
            <a:r>
              <a:rPr lang="en" sz="1800">
                <a:latin typeface="Golos Text"/>
                <a:ea typeface="Golos Text"/>
                <a:cs typeface="Golos Text"/>
                <a:sym typeface="Golos Text"/>
              </a:rPr>
              <a:t>);</a:t>
            </a:r>
            <a:endParaRPr sz="2100">
              <a:latin typeface="Golos Text"/>
              <a:ea typeface="Golos Text"/>
              <a:cs typeface="Golos Text"/>
              <a:sym typeface="Golos Tex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Stack Elements</a:t>
            </a:r>
            <a:endParaRPr/>
          </a:p>
        </p:txBody>
      </p:sp>
      <p:sp>
        <p:nvSpPr>
          <p:cNvPr id="289" name="Google Shape;289;p26"/>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You cannot access stack elements by referring to index numbers, like you would with arrays and vectors.</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lang="en" sz="2000">
                <a:latin typeface="Golos Text Medium"/>
                <a:ea typeface="Golos Text Medium"/>
                <a:cs typeface="Golos Text Medium"/>
                <a:sym typeface="Golos Text Medium"/>
              </a:rPr>
              <a:t>In a stack, you can only access the top element, which is done using the .top() function:</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b="1" lang="en" sz="2000"/>
              <a:t>Example:</a:t>
            </a:r>
            <a:endParaRPr b="1" sz="2000"/>
          </a:p>
          <a:p>
            <a:pPr indent="0" lvl="0" marL="0" rtl="0" algn="l">
              <a:spcBef>
                <a:spcPts val="1000"/>
              </a:spcBef>
              <a:spcAft>
                <a:spcPts val="0"/>
              </a:spcAft>
              <a:buNone/>
            </a:pPr>
            <a:r>
              <a:rPr lang="en" sz="2000">
                <a:latin typeface="Golos Text Medium"/>
                <a:ea typeface="Golos Text Medium"/>
                <a:cs typeface="Golos Text Medium"/>
                <a:sym typeface="Golos Text Medium"/>
              </a:rPr>
              <a:t>// Access the top element</a:t>
            </a:r>
            <a:endParaRPr sz="2000">
              <a:latin typeface="Golos Text Medium"/>
              <a:ea typeface="Golos Text Medium"/>
              <a:cs typeface="Golos Text Medium"/>
              <a:sym typeface="Golos Text Medium"/>
            </a:endParaRPr>
          </a:p>
          <a:p>
            <a:pPr indent="0" lvl="0" marL="0" rtl="0" algn="l">
              <a:spcBef>
                <a:spcPts val="1000"/>
              </a:spcBef>
              <a:spcAft>
                <a:spcPts val="1000"/>
              </a:spcAft>
              <a:buNone/>
            </a:pPr>
            <a:r>
              <a:rPr lang="en" sz="2000">
                <a:latin typeface="Golos Text Medium"/>
                <a:ea typeface="Golos Text Medium"/>
                <a:cs typeface="Golos Text Medium"/>
                <a:sym typeface="Golos Text Medium"/>
              </a:rPr>
              <a:t>cout &lt;&lt; cars.top();  // Outputs "Mazda"</a:t>
            </a:r>
            <a:endParaRPr sz="20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los Text"/>
                <a:ea typeface="Golos Text"/>
                <a:cs typeface="Golos Text"/>
                <a:sym typeface="Golos Text"/>
              </a:rPr>
              <a:t>Change the Top Element</a:t>
            </a:r>
            <a:endParaRPr b="1">
              <a:latin typeface="Golos Text"/>
              <a:ea typeface="Golos Text"/>
              <a:cs typeface="Golos Text"/>
              <a:sym typeface="Golos Text"/>
            </a:endParaRPr>
          </a:p>
        </p:txBody>
      </p:sp>
      <p:sp>
        <p:nvSpPr>
          <p:cNvPr id="295" name="Google Shape;295;p27"/>
          <p:cNvSpPr txBox="1"/>
          <p:nvPr>
            <p:ph idx="1" type="body"/>
          </p:nvPr>
        </p:nvSpPr>
        <p:spPr>
          <a:xfrm>
            <a:off x="715100" y="1419775"/>
            <a:ext cx="8076600" cy="3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olos Text Medium"/>
                <a:ea typeface="Golos Text Medium"/>
                <a:cs typeface="Golos Text Medium"/>
                <a:sym typeface="Golos Text Medium"/>
              </a:rPr>
              <a:t>You can also use the .top function to change the value of the top element:</a:t>
            </a:r>
            <a:endParaRPr sz="2000">
              <a:latin typeface="Golos Text Medium"/>
              <a:ea typeface="Golos Text Medium"/>
              <a:cs typeface="Golos Text Medium"/>
              <a:sym typeface="Golos Text Medium"/>
            </a:endParaRPr>
          </a:p>
          <a:p>
            <a:pPr indent="0" lvl="0" marL="0" rtl="0" algn="l">
              <a:spcBef>
                <a:spcPts val="1000"/>
              </a:spcBef>
              <a:spcAft>
                <a:spcPts val="0"/>
              </a:spcAft>
              <a:buNone/>
            </a:pPr>
            <a:r>
              <a:rPr b="1" lang="en" sz="2000"/>
              <a:t>Example:</a:t>
            </a:r>
            <a:endParaRPr b="1" sz="2000"/>
          </a:p>
          <a:p>
            <a:pPr indent="0" lvl="0" marL="0" rtl="0" algn="l">
              <a:spcBef>
                <a:spcPts val="1000"/>
              </a:spcBef>
              <a:spcAft>
                <a:spcPts val="0"/>
              </a:spcAft>
              <a:buNone/>
            </a:pPr>
            <a:r>
              <a:rPr lang="en" sz="1800">
                <a:solidFill>
                  <a:srgbClr val="008000"/>
                </a:solidFill>
              </a:rPr>
              <a:t>// Change the value of the top element</a:t>
            </a:r>
            <a:endParaRPr sz="1800">
              <a:solidFill>
                <a:srgbClr val="008000"/>
              </a:solidFill>
            </a:endParaRPr>
          </a:p>
          <a:p>
            <a:pPr indent="0" lvl="0" marL="0" rtl="0" algn="l">
              <a:spcBef>
                <a:spcPts val="1000"/>
              </a:spcBef>
              <a:spcAft>
                <a:spcPts val="0"/>
              </a:spcAft>
              <a:buNone/>
            </a:pPr>
            <a:r>
              <a:rPr lang="en" sz="1800">
                <a:solidFill>
                  <a:srgbClr val="000000"/>
                </a:solidFill>
              </a:rPr>
              <a:t>cars.top() = </a:t>
            </a:r>
            <a:r>
              <a:rPr lang="en" sz="1800">
                <a:solidFill>
                  <a:srgbClr val="A52A2A"/>
                </a:solidFill>
              </a:rPr>
              <a:t>"Tesla"</a:t>
            </a:r>
            <a:r>
              <a:rPr lang="en" sz="1800">
                <a:solidFill>
                  <a:srgbClr val="000000"/>
                </a:solidFill>
              </a:rPr>
              <a:t>;</a:t>
            </a:r>
            <a:endParaRPr sz="1800">
              <a:solidFill>
                <a:srgbClr val="000000"/>
              </a:solidFill>
            </a:endParaRPr>
          </a:p>
          <a:p>
            <a:pPr indent="0" lvl="0" marL="0" rtl="0" algn="l">
              <a:spcBef>
                <a:spcPts val="1000"/>
              </a:spcBef>
              <a:spcAft>
                <a:spcPts val="0"/>
              </a:spcAft>
              <a:buNone/>
            </a:pPr>
            <a:r>
              <a:t/>
            </a:r>
            <a:endParaRPr sz="1800">
              <a:solidFill>
                <a:srgbClr val="000000"/>
              </a:solidFill>
            </a:endParaRPr>
          </a:p>
          <a:p>
            <a:pPr indent="0" lvl="0" marL="0" rtl="0" algn="l">
              <a:spcBef>
                <a:spcPts val="1000"/>
              </a:spcBef>
              <a:spcAft>
                <a:spcPts val="0"/>
              </a:spcAft>
              <a:buNone/>
            </a:pPr>
            <a:r>
              <a:rPr lang="en" sz="1800">
                <a:solidFill>
                  <a:srgbClr val="000000"/>
                </a:solidFill>
              </a:rPr>
              <a:t> </a:t>
            </a:r>
            <a:r>
              <a:rPr lang="en" sz="1800">
                <a:solidFill>
                  <a:srgbClr val="008000"/>
                </a:solidFill>
              </a:rPr>
              <a:t>// Access the top element</a:t>
            </a:r>
            <a:endParaRPr sz="1800">
              <a:solidFill>
                <a:srgbClr val="008000"/>
              </a:solidFill>
            </a:endParaRPr>
          </a:p>
          <a:p>
            <a:pPr indent="0" lvl="0" marL="0" rtl="0" algn="l">
              <a:spcBef>
                <a:spcPts val="1000"/>
              </a:spcBef>
              <a:spcAft>
                <a:spcPts val="1000"/>
              </a:spcAft>
              <a:buNone/>
            </a:pPr>
            <a:r>
              <a:rPr lang="en" sz="1800">
                <a:solidFill>
                  <a:srgbClr val="000000"/>
                </a:solidFill>
              </a:rPr>
              <a:t>cout &lt;&lt; cars.top();  </a:t>
            </a:r>
            <a:r>
              <a:rPr lang="en" sz="1800">
                <a:solidFill>
                  <a:srgbClr val="008000"/>
                </a:solidFill>
              </a:rPr>
              <a:t>// Now outputs "Tesla" instead of "Mazda"</a:t>
            </a:r>
            <a:endParaRPr sz="2700">
              <a:latin typeface="Golos Text Medium"/>
              <a:ea typeface="Golos Text Medium"/>
              <a:cs typeface="Golos Text Medium"/>
              <a:sym typeface="Golos Tex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